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4" r:id="rId5"/>
  </p:sldMasterIdLst>
  <p:notesMasterIdLst>
    <p:notesMasterId r:id="rId39"/>
  </p:notesMasterIdLst>
  <p:sldIdLst>
    <p:sldId id="257" r:id="rId6"/>
    <p:sldId id="304" r:id="rId7"/>
    <p:sldId id="305" r:id="rId8"/>
    <p:sldId id="343" r:id="rId9"/>
    <p:sldId id="351" r:id="rId10"/>
    <p:sldId id="345" r:id="rId11"/>
    <p:sldId id="1942" r:id="rId12"/>
    <p:sldId id="1943" r:id="rId13"/>
    <p:sldId id="1944" r:id="rId14"/>
    <p:sldId id="325" r:id="rId15"/>
    <p:sldId id="352" r:id="rId16"/>
    <p:sldId id="353" r:id="rId17"/>
    <p:sldId id="354" r:id="rId18"/>
    <p:sldId id="355" r:id="rId19"/>
    <p:sldId id="346" r:id="rId20"/>
    <p:sldId id="356" r:id="rId21"/>
    <p:sldId id="357" r:id="rId22"/>
    <p:sldId id="358" r:id="rId23"/>
    <p:sldId id="347" r:id="rId24"/>
    <p:sldId id="359" r:id="rId25"/>
    <p:sldId id="360" r:id="rId26"/>
    <p:sldId id="361" r:id="rId27"/>
    <p:sldId id="362" r:id="rId28"/>
    <p:sldId id="363" r:id="rId29"/>
    <p:sldId id="348" r:id="rId30"/>
    <p:sldId id="1938" r:id="rId31"/>
    <p:sldId id="349" r:id="rId32"/>
    <p:sldId id="1945" r:id="rId33"/>
    <p:sldId id="1946" r:id="rId34"/>
    <p:sldId id="1947" r:id="rId35"/>
    <p:sldId id="1948" r:id="rId36"/>
    <p:sldId id="337" r:id="rId37"/>
    <p:sldId id="26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4DB3E-A493-6ABF-E0EF-46C4EAEFEFF7}" name="Danh Nguyen" initials="DN" userId="S::danh.nguyen@openbanking.org.uk::49fad3ca-b4e0-4cf9-8036-f633bba834c8" providerId="AD"/>
  <p188:author id="{1A360746-5F49-9F97-26C4-421D04900143}" name="Daniel Jenkinson" initials="DJ" userId="S::Daniel.Jenkinson@openservices.org.uk::e2229fe0-d7bb-42e1-8a2c-4a109470fe80" providerId="AD"/>
  <p188:author id="{E8427546-8F37-6E09-C668-C6D345D9CA69}" name="Mark Jones" initials="MJ" userId="S::mark.jones_wearepay.uk#ext#@openservices.onmicrosoft.com::e35684ce-0acd-4d6d-a13b-410c112c160c" providerId="AD"/>
  <p188:author id="{03F3A865-501F-DCD4-911A-0F98EFDD6BAA}" name="Luke Ryder" initials="LR" userId="S::luke.ryder@openbanking.org.uk::651e0c03-cd2b-4575-b8a8-6d9141fd479e" providerId="AD"/>
  <p188:author id="{E661648D-5B5E-AB9F-EA2C-77C5A927E513}" name="Keith Milburn" initials="KM" userId="S::keith.milburn_wearepay.uk#ext#@openservices.onmicrosoft.com::b6790daa-36b8-4717-8d8a-39c8f7a99a4d" providerId="AD"/>
  <p188:author id="{0200D698-C688-3C03-44F0-0B97312BB1C4}" name="Dane Budden" initials="DB" userId="S::Dane.Budden@openbanking.org.uk::6e29ce86-9d8a-41a1-a2e2-adf997d4672d" providerId="AD"/>
  <p188:author id="{EDE55F9C-6755-34C8-F326-7AF989029C4F}" name="Lorna Suffield" initials="LS" userId="S::lorna.suffield_wearepay.uk#ext#@openservices.onmicrosoft.com::127ff7f9-a781-4ed5-84d7-18e21437df2b"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01289"/>
    <a:srgbClr val="DEDC00"/>
    <a:srgbClr val="2489CF"/>
    <a:srgbClr val="00A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91E6603-36E0-88EF-C083-B4A53D2CCA2C}" v="553" dt="2024-09-18T09:22:44.016"/>
    <p1510:client id="{60C1D039-4CE7-4506-8EAD-255FB9E20DFC}" v="5656" dt="2024-09-19T08:52:45.050"/>
    <p1510:client id="{72414097-48A0-9F50-B879-2A963DCFB3B8}" v="1" dt="2024-09-19T08:33:56.932"/>
    <p1510:client id="{8FF96886-9ABD-681D-AE41-B2819E34E6E8}" v="4962" dt="2024-09-18T10:07:09.083"/>
    <p1510:client id="{97FA0E2C-53D4-4F5C-B468-D0A877496007}" v="227" dt="2024-09-18T09:21:37.649"/>
    <p1510:client id="{A67A957E-E76A-4883-BD9D-06EAB31EE6A5}" v="88" dt="2024-09-19T08:35:48.276"/>
    <p1510:client id="{BE5DAEAA-C9A6-BFAD-AE42-DAA153E99F05}" v="37" dt="2024-09-19T08:30:43.0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6" d="100"/>
          <a:sy n="96" d="100"/>
        </p:scale>
        <p:origin x="68"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D6293-0AE6-5248-8EC3-14B7E47966F2}" type="datetimeFigureOut">
              <a:rPr lang="en-US" smtClean="0"/>
              <a:t>9/19/2024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21AA93-721E-8546-8554-FE2BF7C39D7A}" type="slidenum">
              <a:rPr lang="en-US" smtClean="0"/>
              <a:t>‹#›</a:t>
            </a:fld>
            <a:endParaRPr lang="en-US"/>
          </a:p>
        </p:txBody>
      </p:sp>
    </p:spTree>
    <p:extLst>
      <p:ext uri="{BB962C8B-B14F-4D97-AF65-F5344CB8AC3E}">
        <p14:creationId xmlns:p14="http://schemas.microsoft.com/office/powerpoint/2010/main" val="322086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2</a:t>
            </a:fld>
            <a:endParaRPr lang="en-US"/>
          </a:p>
        </p:txBody>
      </p:sp>
    </p:spTree>
    <p:extLst>
      <p:ext uri="{BB962C8B-B14F-4D97-AF65-F5344CB8AC3E}">
        <p14:creationId xmlns:p14="http://schemas.microsoft.com/office/powerpoint/2010/main" val="2077680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6421AA93-721E-8546-8554-FE2BF7C39D7A}" type="slidenum">
              <a:rPr lang="en-US" smtClean="0"/>
              <a:t>4</a:t>
            </a:fld>
            <a:endParaRPr lang="en-US"/>
          </a:p>
        </p:txBody>
      </p:sp>
    </p:spTree>
    <p:extLst>
      <p:ext uri="{BB962C8B-B14F-4D97-AF65-F5344CB8AC3E}">
        <p14:creationId xmlns:p14="http://schemas.microsoft.com/office/powerpoint/2010/main" val="4143835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180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723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01521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7553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974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9105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8329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19/09/2024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8593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19/09/2024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166481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19/09/2024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88821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19/09/2024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94693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19/09/2024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0411476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59C5DF-040B-654C-AA59-B461E15DDEE4}"/>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19/09/2024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2"/>
          <a:stretch>
            <a:fillRect/>
          </a:stretch>
        </p:blipFill>
        <p:spPr>
          <a:xfrm>
            <a:off x="265800" y="0"/>
            <a:ext cx="2484600" cy="601113"/>
          </a:xfrm>
          <a:prstGeom prst="rect">
            <a:avLst/>
          </a:prstGeom>
        </p:spPr>
      </p:pic>
    </p:spTree>
    <p:extLst>
      <p:ext uri="{BB962C8B-B14F-4D97-AF65-F5344CB8AC3E}">
        <p14:creationId xmlns:p14="http://schemas.microsoft.com/office/powerpoint/2010/main" val="3820703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19/09/2024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1" i="0" smtClean="0">
                <a:solidFill>
                  <a:schemeClr val="bg1"/>
                </a:solidFill>
                <a:effectLst/>
                <a:latin typeface="Metropolis Black" pitchFamily="2" charset="77"/>
                <a:cs typeface="Arial Black" panose="020B0604020202020204" pitchFamily="34" charset="0"/>
              </a:defRPr>
            </a:lvl1pPr>
          </a:lstStyle>
          <a:p>
            <a:endParaRPr lang="en-GB">
              <a:effectLst/>
              <a:latin typeface="Metropolis" pitchFamily="2" charset="77"/>
            </a:endParaRPr>
          </a:p>
        </p:txBody>
      </p:sp>
    </p:spTree>
    <p:extLst>
      <p:ext uri="{BB962C8B-B14F-4D97-AF65-F5344CB8AC3E}">
        <p14:creationId xmlns:p14="http://schemas.microsoft.com/office/powerpoint/2010/main" val="22149011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9" name="Title Placeholder 1">
            <a:extLst>
              <a:ext uri="{FF2B5EF4-FFF2-40B4-BE49-F238E27FC236}">
                <a16:creationId xmlns:a16="http://schemas.microsoft.com/office/drawing/2014/main" id="{0054860C-687E-4A49-B3E3-0B5A44A4D84C}"/>
              </a:ext>
            </a:extLst>
          </p:cNvPr>
          <p:cNvSpPr>
            <a:spLocks noGrp="1"/>
          </p:cNvSpPr>
          <p:nvPr>
            <p:ph type="title"/>
          </p:nvPr>
        </p:nvSpPr>
        <p:spPr>
          <a:xfrm>
            <a:off x="335279" y="764323"/>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DF5F3D28-1C3C-B049-9103-C98B45136CDF}"/>
              </a:ext>
            </a:extLst>
          </p:cNvPr>
          <p:cNvSpPr>
            <a:spLocks noGrp="1"/>
          </p:cNvSpPr>
          <p:nvPr>
            <p:ph idx="1" hasCustomPrompt="1"/>
          </p:nvPr>
        </p:nvSpPr>
        <p:spPr>
          <a:xfrm>
            <a:off x="360000" y="1260000"/>
            <a:ext cx="11436721" cy="4941888"/>
          </a:xfrm>
          <a:prstGeom prst="rect">
            <a:avLst/>
          </a:prstGeom>
        </p:spPr>
        <p:txBody>
          <a:bodyPr vert="horz" lIns="91440" tIns="45720" rIns="91440" bIns="45720" rtlCol="0">
            <a:normAutofit/>
          </a:bodyPr>
          <a:lstStyle>
            <a:lvl1pPr marL="0" indent="0">
              <a:buNone/>
              <a:defRPr/>
            </a:lvl1pPr>
            <a:lvl2pPr>
              <a:buNone/>
              <a:defRPr/>
            </a:lvl2pPr>
            <a:lvl3pPr>
              <a:buNone/>
              <a:defRPr/>
            </a:lvl3pPr>
            <a:lvl4pPr>
              <a:buNone/>
              <a:defRPr/>
            </a:lvl4pPr>
            <a:lvl5pPr>
              <a:buNone/>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57957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990802E-7EC5-564D-9786-46D393445EE9}"/>
              </a:ext>
            </a:extLst>
          </p:cNvPr>
          <p:cNvSpPr/>
          <p:nvPr userDrawn="1"/>
        </p:nvSpPr>
        <p:spPr>
          <a:xfrm>
            <a:off x="0" y="601113"/>
            <a:ext cx="12192000" cy="59026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2"/>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3"/>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4"/>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0831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359880" y="1260000"/>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019800" y="1253331"/>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19/09/2024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60000" y="720000"/>
            <a:ext cx="8125229"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5876424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360000" y="1260000"/>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19/09/2024</a:t>
            </a:fld>
            <a:endParaRPr lang="en-US">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F9C50C5F-16A8-A946-B802-9C23E22BF9F3}"/>
              </a:ext>
            </a:extLst>
          </p:cNvPr>
          <p:cNvSpPr txBox="1">
            <a:spLocks/>
          </p:cNvSpPr>
          <p:nvPr userDrawn="1"/>
        </p:nvSpPr>
        <p:spPr>
          <a:xfrm>
            <a:off x="360000" y="720000"/>
            <a:ext cx="8125229" cy="4544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Arial Black" panose="020B0604020202020204" pitchFamily="34" charset="0"/>
                <a:ea typeface="+mj-ea"/>
                <a:cs typeface="Arial Black"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2943502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19/09/2024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1742679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60000" y="720000"/>
            <a:ext cx="8439265" cy="365125"/>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19/09/2024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4710263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19/09/2024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endParaRPr lang="en-US"/>
          </a:p>
        </p:txBody>
      </p:sp>
    </p:spTree>
    <p:extLst>
      <p:ext uri="{BB962C8B-B14F-4D97-AF65-F5344CB8AC3E}">
        <p14:creationId xmlns:p14="http://schemas.microsoft.com/office/powerpoint/2010/main" val="2847332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1260000"/>
            <a:ext cx="6172200" cy="457719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60000" y="1260000"/>
            <a:ext cx="4442841" cy="45851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19/09/2024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60000" y="720000"/>
            <a:ext cx="4523047" cy="365125"/>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1933509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60000" y="1260000"/>
            <a:ext cx="4442841" cy="464055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19/09/2024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60000" y="720000"/>
            <a:ext cx="4633885" cy="449367"/>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4052510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4821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65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5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61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507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19/09/2024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867479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19/09/2024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76155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10.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image" Target="../media/image1.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theme" Target="../theme/theme2.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19/09/2024</a:t>
            </a:fld>
            <a:endParaRPr lang="en-US">
              <a:solidFill>
                <a:schemeClr val="bg1"/>
              </a:solidFill>
            </a:endParaRPr>
          </a:p>
        </p:txBody>
      </p:sp>
    </p:spTree>
    <p:extLst>
      <p:ext uri="{BB962C8B-B14F-4D97-AF65-F5344CB8AC3E}">
        <p14:creationId xmlns:p14="http://schemas.microsoft.com/office/powerpoint/2010/main" val="304793672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61" r:id="rId5"/>
    <p:sldLayoutId id="2147483662" r:id="rId6"/>
    <p:sldLayoutId id="2147483663" r:id="rId7"/>
    <p:sldLayoutId id="2147483652" r:id="rId8"/>
    <p:sldLayoutId id="2147483653" r:id="rId9"/>
    <p:sldLayoutId id="2147483654" r:id="rId10"/>
    <p:sldLayoutId id="2147483655" r:id="rId11"/>
    <p:sldLayoutId id="2147483656" r:id="rId12"/>
    <p:sldLayoutId id="214748365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60000" y="756000"/>
            <a:ext cx="9593812" cy="495922"/>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335279" y="1260000"/>
            <a:ext cx="11436721"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2"/>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19/09/2024</a:t>
            </a:fld>
            <a:endParaRPr lang="en-US">
              <a:solidFill>
                <a:schemeClr val="bg1"/>
              </a:solidFill>
            </a:endParaRPr>
          </a:p>
        </p:txBody>
      </p:sp>
      <p:pic>
        <p:nvPicPr>
          <p:cNvPr id="4" name="Picture 3">
            <a:extLst>
              <a:ext uri="{FF2B5EF4-FFF2-40B4-BE49-F238E27FC236}">
                <a16:creationId xmlns:a16="http://schemas.microsoft.com/office/drawing/2014/main" id="{CE09F6BF-0812-22EE-1BDC-77528A2F310A}"/>
              </a:ext>
            </a:extLst>
          </p:cNvPr>
          <p:cNvPicPr>
            <a:picLocks noChangeAspect="1"/>
          </p:cNvPicPr>
          <p:nvPr userDrawn="1"/>
        </p:nvPicPr>
        <p:blipFill>
          <a:blip r:embed="rId13">
            <a:clrChange>
              <a:clrFrom>
                <a:srgbClr val="000000"/>
              </a:clrFrom>
              <a:clrTo>
                <a:srgbClr val="000000">
                  <a:alpha val="0"/>
                </a:srgbClr>
              </a:clrTo>
            </a:clrChange>
          </a:blip>
          <a:stretch>
            <a:fillRect/>
          </a:stretch>
        </p:blipFill>
        <p:spPr>
          <a:xfrm>
            <a:off x="10046042" y="-7731"/>
            <a:ext cx="1635179" cy="522029"/>
          </a:xfrm>
          <a:prstGeom prst="rect">
            <a:avLst/>
          </a:prstGeom>
        </p:spPr>
      </p:pic>
    </p:spTree>
    <p:extLst>
      <p:ext uri="{BB962C8B-B14F-4D97-AF65-F5344CB8AC3E}">
        <p14:creationId xmlns:p14="http://schemas.microsoft.com/office/powerpoint/2010/main" val="6235627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EA90-EC7C-5045-BF99-5A16AB09AAF4}"/>
              </a:ext>
            </a:extLst>
          </p:cNvPr>
          <p:cNvSpPr>
            <a:spLocks noGrp="1"/>
          </p:cNvSpPr>
          <p:nvPr>
            <p:ph type="ctrTitle"/>
          </p:nvPr>
        </p:nvSpPr>
        <p:spPr/>
        <p:txBody>
          <a:bodyPr/>
          <a:lstStyle/>
          <a:p>
            <a:r>
              <a:rPr lang="en-US">
                <a:latin typeface="Metropolis Black"/>
                <a:cs typeface="Arial"/>
              </a:rPr>
              <a:t>VRP Working Group</a:t>
            </a:r>
            <a:endParaRPr lang="en-US"/>
          </a:p>
        </p:txBody>
      </p:sp>
      <p:sp>
        <p:nvSpPr>
          <p:cNvPr id="3" name="Subtitle 2">
            <a:extLst>
              <a:ext uri="{FF2B5EF4-FFF2-40B4-BE49-F238E27FC236}">
                <a16:creationId xmlns:a16="http://schemas.microsoft.com/office/drawing/2014/main" id="{656AF9E6-A660-D945-9D26-8C52A159FA04}"/>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19/09/24</a:t>
            </a:r>
            <a:endParaRPr lang="en-US"/>
          </a:p>
        </p:txBody>
      </p:sp>
      <p:sp>
        <p:nvSpPr>
          <p:cNvPr id="4" name="Text Placeholder 3">
            <a:extLst>
              <a:ext uri="{FF2B5EF4-FFF2-40B4-BE49-F238E27FC236}">
                <a16:creationId xmlns:a16="http://schemas.microsoft.com/office/drawing/2014/main" id="{6EC550D5-544F-4341-B701-45DF92E0951B}"/>
              </a:ext>
            </a:extLst>
          </p:cNvPr>
          <p:cNvSpPr>
            <a:spLocks noGrp="1"/>
          </p:cNvSpPr>
          <p:nvPr>
            <p:ph type="body" sz="quarter" idx="13"/>
          </p:nvPr>
        </p:nvSpPr>
        <p:spPr/>
        <p:txBody>
          <a:bodyPr vert="horz" lIns="91440" tIns="45720" rIns="91440" bIns="45720" rtlCol="0" anchor="t">
            <a:normAutofit/>
          </a:bodyPr>
          <a:lstStyle/>
          <a:p>
            <a:r>
              <a:rPr lang="en-US">
                <a:latin typeface="Metropolis"/>
                <a:cs typeface="Arial"/>
              </a:rPr>
              <a:t>Presentation to VRP WG</a:t>
            </a:r>
            <a:endParaRPr lang="en-US"/>
          </a:p>
          <a:p>
            <a:endParaRPr lang="en-US"/>
          </a:p>
          <a:p>
            <a:r>
              <a:rPr lang="en-US"/>
              <a:t>Classification: PUBLIC</a:t>
            </a:r>
          </a:p>
        </p:txBody>
      </p:sp>
      <p:pic>
        <p:nvPicPr>
          <p:cNvPr id="5" name="Picture 4">
            <a:extLst>
              <a:ext uri="{FF2B5EF4-FFF2-40B4-BE49-F238E27FC236}">
                <a16:creationId xmlns:a16="http://schemas.microsoft.com/office/drawing/2014/main" id="{772880A5-DDD9-9F68-DBAC-AB6844E9BE1B}"/>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318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lnSpcReduction="10000"/>
          </a:bodyPr>
          <a:lstStyle/>
          <a:p>
            <a:pPr marL="0" indent="0"/>
            <a:r>
              <a:rPr lang="en-GB" sz="1900">
                <a:latin typeface="Metropolis"/>
                <a:ea typeface="Arial" panose="020B0604020202020204" pitchFamily="34" charset="0"/>
                <a:cs typeface="Calibri"/>
              </a:rPr>
              <a:t>In Summary</a:t>
            </a:r>
          </a:p>
          <a:p>
            <a:pPr marL="342900" indent="-342900">
              <a:buFont typeface="Arial" panose="020B0604020202020204" pitchFamily="34" charset="0"/>
              <a:buChar char="•"/>
            </a:pPr>
            <a:r>
              <a:rPr lang="en-GB" sz="1900">
                <a:effectLst/>
                <a:latin typeface="Metropolis"/>
                <a:ea typeface="Arial" panose="020B0604020202020204" pitchFamily="34" charset="0"/>
                <a:cs typeface="Calibri"/>
              </a:rPr>
              <a:t>Respondents agreed with the 19 operational requirements we listed</a:t>
            </a:r>
          </a:p>
          <a:p>
            <a:pPr marL="342900" indent="-342900">
              <a:buFont typeface="Arial" panose="020B0604020202020204" pitchFamily="34" charset="0"/>
              <a:buChar char="•"/>
            </a:pPr>
            <a:r>
              <a:rPr lang="en-GB" sz="1900">
                <a:latin typeface="Metropolis"/>
                <a:ea typeface="Arial" panose="020B0604020202020204" pitchFamily="34" charset="0"/>
                <a:cs typeface="Calibri"/>
              </a:rPr>
              <a:t>Respondents provided feedback on some or all of the requirements for early consideration</a:t>
            </a:r>
          </a:p>
          <a:p>
            <a:pPr marL="342900" indent="-342900">
              <a:buFont typeface="Arial" panose="020B0604020202020204" pitchFamily="34" charset="0"/>
              <a:buChar char="•"/>
            </a:pPr>
            <a:r>
              <a:rPr lang="en-GB" sz="1900">
                <a:effectLst/>
                <a:latin typeface="Metropolis"/>
                <a:ea typeface="Arial" panose="020B0604020202020204" pitchFamily="34" charset="0"/>
                <a:cs typeface="Calibri"/>
              </a:rPr>
              <a:t>A number of additional requirements were proposed that have either been included under the original 19 requirements, or added as new requirements, or else considered for further analysis (e.g. by legal consultants), or less relevant for wave 1.</a:t>
            </a:r>
          </a:p>
          <a:p>
            <a:pPr marL="342900" indent="-342900">
              <a:buFont typeface="Arial" panose="020B0604020202020204" pitchFamily="34" charset="0"/>
              <a:buChar char="•"/>
            </a:pPr>
            <a:r>
              <a:rPr lang="en-GB" sz="1900">
                <a:latin typeface="Metropolis"/>
                <a:ea typeface="Arial" panose="020B0604020202020204" pitchFamily="34" charset="0"/>
                <a:cs typeface="Calibri"/>
              </a:rPr>
              <a:t>We thank all respondents and specifically note the attention to detail that has been provided by some respondents.</a:t>
            </a:r>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fontScale="90000"/>
          </a:bodyPr>
          <a:lstStyle/>
          <a:p>
            <a:r>
              <a:rPr lang="en-GB"/>
              <a:t>3 – MLA operational requirements response</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744158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8C2AD-1CB2-CBAF-6D29-161262B06717}"/>
              </a:ext>
            </a:extLst>
          </p:cNvPr>
          <p:cNvSpPr>
            <a:spLocks noGrp="1"/>
          </p:cNvSpPr>
          <p:nvPr>
            <p:ph idx="1"/>
          </p:nvPr>
        </p:nvSpPr>
        <p:spPr/>
        <p:txBody>
          <a:bodyPr/>
          <a:lstStyle/>
          <a:p>
            <a:r>
              <a:rPr lang="en-GB"/>
              <a:t>These are now taken as final and are being discussed under group headings at relevant WG meetings</a:t>
            </a:r>
          </a:p>
          <a:p>
            <a:r>
              <a:rPr lang="en-GB"/>
              <a:t>Groups are:</a:t>
            </a:r>
          </a:p>
          <a:p>
            <a:pPr marL="1257300" lvl="2" indent="-342900">
              <a:lnSpc>
                <a:spcPct val="115000"/>
              </a:lnSpc>
              <a:spcAft>
                <a:spcPts val="600"/>
              </a:spcAft>
              <a:buFont typeface="+mj-lt"/>
              <a:buAutoNum type="arabicParenR"/>
            </a:pPr>
            <a:r>
              <a:rPr lang="en-GB">
                <a:effectLst/>
                <a:latin typeface="Metropolis" panose="00000500000000000000" pitchFamily="50" charset="0"/>
                <a:ea typeface="Arial" panose="020B0604020202020204" pitchFamily="34" charset="0"/>
                <a:cs typeface="Arial" panose="020B0604020202020204" pitchFamily="34" charset="0"/>
              </a:rPr>
              <a:t>Monitoring and Compliance </a:t>
            </a:r>
          </a:p>
          <a:p>
            <a:pPr marL="1257300" lvl="2" indent="-342900">
              <a:lnSpc>
                <a:spcPct val="115000"/>
              </a:lnSpc>
              <a:spcAft>
                <a:spcPts val="600"/>
              </a:spcAft>
              <a:buFont typeface="+mj-lt"/>
              <a:buAutoNum type="arabicParenR"/>
            </a:pPr>
            <a:r>
              <a:rPr lang="en-GB">
                <a:effectLst/>
                <a:latin typeface="Metropolis" panose="00000500000000000000" pitchFamily="50" charset="0"/>
                <a:ea typeface="Arial" panose="020B0604020202020204" pitchFamily="34" charset="0"/>
                <a:cs typeface="Arial" panose="020B0604020202020204" pitchFamily="34" charset="0"/>
              </a:rPr>
              <a:t>Operational Resilience and Change Management </a:t>
            </a:r>
          </a:p>
          <a:p>
            <a:pPr marL="1257300" lvl="2" indent="-342900">
              <a:lnSpc>
                <a:spcPct val="115000"/>
              </a:lnSpc>
              <a:spcAft>
                <a:spcPts val="600"/>
              </a:spcAft>
              <a:buFont typeface="+mj-lt"/>
              <a:buAutoNum type="arabicParenR"/>
            </a:pPr>
            <a:r>
              <a:rPr lang="en-GB">
                <a:effectLst/>
                <a:latin typeface="Metropolis" panose="00000500000000000000" pitchFamily="50" charset="0"/>
                <a:ea typeface="Arial" panose="020B0604020202020204" pitchFamily="34" charset="0"/>
                <a:cs typeface="Arial" panose="020B0604020202020204" pitchFamily="34" charset="0"/>
              </a:rPr>
              <a:t>Access and Participation</a:t>
            </a:r>
          </a:p>
          <a:p>
            <a:pPr marL="1257300" lvl="2" indent="-342900">
              <a:lnSpc>
                <a:spcPct val="115000"/>
              </a:lnSpc>
              <a:spcAft>
                <a:spcPts val="600"/>
              </a:spcAft>
              <a:buFont typeface="+mj-lt"/>
              <a:buAutoNum type="arabicParenR"/>
            </a:pPr>
            <a:r>
              <a:rPr lang="en-GB">
                <a:effectLst/>
                <a:latin typeface="Metropolis" panose="00000500000000000000" pitchFamily="50" charset="0"/>
                <a:ea typeface="Arial" panose="020B0604020202020204" pitchFamily="34" charset="0"/>
                <a:cs typeface="Arial" panose="020B0604020202020204" pitchFamily="34" charset="0"/>
              </a:rPr>
              <a:t>Operator Risk Mitigation</a:t>
            </a:r>
          </a:p>
          <a:p>
            <a:r>
              <a:rPr lang="en-GB"/>
              <a:t>There were additional areas to consider under the ‘use and disclosure of confidential information’ </a:t>
            </a:r>
          </a:p>
          <a:p>
            <a:r>
              <a:rPr lang="en-GB"/>
              <a:t>Respondents also fed back other requirements which need to be considered under access requirements, monitoring and compliance and the role of the operator under the Operator Risk Mitigation theme. </a:t>
            </a:r>
          </a:p>
          <a:p>
            <a:endParaRPr lang="en-GB"/>
          </a:p>
          <a:p>
            <a:endParaRPr lang="en-GB"/>
          </a:p>
        </p:txBody>
      </p:sp>
      <p:sp>
        <p:nvSpPr>
          <p:cNvPr id="3" name="Footer Placeholder 2">
            <a:extLst>
              <a:ext uri="{FF2B5EF4-FFF2-40B4-BE49-F238E27FC236}">
                <a16:creationId xmlns:a16="http://schemas.microsoft.com/office/drawing/2014/main" id="{6681662E-07EA-8951-2336-2064FD6E01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A63606-E25F-AF67-8003-604279646434}"/>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5" name="Date Placeholder 4">
            <a:extLst>
              <a:ext uri="{FF2B5EF4-FFF2-40B4-BE49-F238E27FC236}">
                <a16:creationId xmlns:a16="http://schemas.microsoft.com/office/drawing/2014/main" id="{410BB8C9-10FA-448E-E030-B7CE539FD29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F7CD754-AA2B-7006-9369-DD5D5CF74FE5}"/>
              </a:ext>
            </a:extLst>
          </p:cNvPr>
          <p:cNvSpPr>
            <a:spLocks noGrp="1"/>
          </p:cNvSpPr>
          <p:nvPr>
            <p:ph type="title"/>
          </p:nvPr>
        </p:nvSpPr>
        <p:spPr>
          <a:xfrm>
            <a:off x="335280" y="1075190"/>
            <a:ext cx="1632668" cy="1681456"/>
          </a:xfrm>
        </p:spPr>
        <p:txBody>
          <a:bodyPr/>
          <a:lstStyle/>
          <a:p>
            <a:r>
              <a:rPr lang="en-GB"/>
              <a:t>19 proposed operational requirements</a:t>
            </a:r>
          </a:p>
        </p:txBody>
      </p:sp>
      <p:pic>
        <p:nvPicPr>
          <p:cNvPr id="7" name="Picture 6">
            <a:extLst>
              <a:ext uri="{FF2B5EF4-FFF2-40B4-BE49-F238E27FC236}">
                <a16:creationId xmlns:a16="http://schemas.microsoft.com/office/drawing/2014/main" id="{D9425E15-70D1-1627-1CBE-61AAED6B5C92}"/>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255364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277BD-F275-36B4-A12D-CE28413D4343}"/>
              </a:ext>
            </a:extLst>
          </p:cNvPr>
          <p:cNvSpPr>
            <a:spLocks noGrp="1"/>
          </p:cNvSpPr>
          <p:nvPr>
            <p:ph idx="1"/>
          </p:nvPr>
        </p:nvSpPr>
        <p:spPr/>
        <p:txBody>
          <a:bodyPr/>
          <a:lstStyle/>
          <a:p>
            <a:r>
              <a:rPr lang="en-GB" b="1"/>
              <a:t>Scope of Wave 1 Use cases </a:t>
            </a:r>
            <a:r>
              <a:rPr lang="en-GB"/>
              <a:t>– appropriate controls and monitoring of wave 1 use cases - covered in Monitoring and compliance</a:t>
            </a:r>
          </a:p>
          <a:p>
            <a:r>
              <a:rPr lang="en-GB" b="1"/>
              <a:t>Roles and responsibilities </a:t>
            </a:r>
            <a:r>
              <a:rPr lang="en-GB"/>
              <a:t>– being clear on the respective roles and responsibilities of the parties under the MLA - participant roles will be covered by the access requirements, but there is a wider point on 3</a:t>
            </a:r>
            <a:r>
              <a:rPr lang="en-GB" baseline="30000"/>
              <a:t>rd</a:t>
            </a:r>
            <a:r>
              <a:rPr lang="en-GB"/>
              <a:t> parties that needs to be considered </a:t>
            </a:r>
          </a:p>
          <a:p>
            <a:r>
              <a:rPr lang="en-GB" b="1"/>
              <a:t>Participant onboarding </a:t>
            </a:r>
            <a:r>
              <a:rPr lang="en-GB"/>
              <a:t>– this is operationalising the access requirements, we envisage this will be a schedule of the MLA</a:t>
            </a:r>
          </a:p>
          <a:p>
            <a:r>
              <a:rPr lang="en-GB" b="1"/>
              <a:t>Directory services </a:t>
            </a:r>
            <a:r>
              <a:rPr lang="en-GB"/>
              <a:t>– provision around directory services – we recognise this as a gap currently and will need to be added</a:t>
            </a:r>
          </a:p>
          <a:p>
            <a:r>
              <a:rPr lang="en-GB" b="1"/>
              <a:t>Policies and standards </a:t>
            </a:r>
            <a:r>
              <a:rPr lang="en-GB"/>
              <a:t>– wider policies and standards e.g. security standard – we see these as integral to the MLA, some are captured directly (access, compliance), some indirectly (security standards relating to directory etc.) but also operator capabilities.  </a:t>
            </a:r>
          </a:p>
          <a:p>
            <a:r>
              <a:rPr lang="en-GB" b="1"/>
              <a:t>Data privacy </a:t>
            </a:r>
            <a:r>
              <a:rPr lang="en-GB"/>
              <a:t>– picked up under the use and disclosure of confidential information</a:t>
            </a:r>
          </a:p>
          <a:p>
            <a:pPr marL="0" indent="0">
              <a:buNone/>
            </a:pPr>
            <a:r>
              <a:rPr lang="en-GB"/>
              <a:t>  </a:t>
            </a:r>
          </a:p>
          <a:p>
            <a:endParaRPr lang="en-GB"/>
          </a:p>
        </p:txBody>
      </p:sp>
      <p:sp>
        <p:nvSpPr>
          <p:cNvPr id="3" name="Footer Placeholder 2">
            <a:extLst>
              <a:ext uri="{FF2B5EF4-FFF2-40B4-BE49-F238E27FC236}">
                <a16:creationId xmlns:a16="http://schemas.microsoft.com/office/drawing/2014/main" id="{CC83A2C2-949D-ECBE-9BF2-4268AD7270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315662-9D32-D68C-84F4-694284AD5E0B}"/>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5" name="Date Placeholder 4">
            <a:extLst>
              <a:ext uri="{FF2B5EF4-FFF2-40B4-BE49-F238E27FC236}">
                <a16:creationId xmlns:a16="http://schemas.microsoft.com/office/drawing/2014/main" id="{CBE837D6-B8EC-5B00-C058-6236045C0E4A}"/>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70623ED-B845-E6DD-2B20-E5E22FDED7FE}"/>
              </a:ext>
            </a:extLst>
          </p:cNvPr>
          <p:cNvSpPr>
            <a:spLocks noGrp="1"/>
          </p:cNvSpPr>
          <p:nvPr>
            <p:ph type="title"/>
          </p:nvPr>
        </p:nvSpPr>
        <p:spPr>
          <a:xfrm>
            <a:off x="335280" y="1075190"/>
            <a:ext cx="1626042" cy="1681456"/>
          </a:xfrm>
        </p:spPr>
        <p:txBody>
          <a:bodyPr/>
          <a:lstStyle/>
          <a:p>
            <a:r>
              <a:rPr lang="en-GB"/>
              <a:t>Feedback on Additional operational requirements</a:t>
            </a:r>
          </a:p>
        </p:txBody>
      </p:sp>
      <p:pic>
        <p:nvPicPr>
          <p:cNvPr id="7" name="Picture 6">
            <a:extLst>
              <a:ext uri="{FF2B5EF4-FFF2-40B4-BE49-F238E27FC236}">
                <a16:creationId xmlns:a16="http://schemas.microsoft.com/office/drawing/2014/main" id="{A4729D71-52C1-D747-47EE-3DAE9094C54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450068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277BD-F275-36B4-A12D-CE28413D4343}"/>
              </a:ext>
            </a:extLst>
          </p:cNvPr>
          <p:cNvSpPr>
            <a:spLocks noGrp="1"/>
          </p:cNvSpPr>
          <p:nvPr>
            <p:ph idx="1"/>
          </p:nvPr>
        </p:nvSpPr>
        <p:spPr/>
        <p:txBody>
          <a:bodyPr/>
          <a:lstStyle/>
          <a:p>
            <a:r>
              <a:rPr lang="en-GB" b="1"/>
              <a:t>Participant to participant liabilities </a:t>
            </a:r>
            <a:r>
              <a:rPr lang="en-GB"/>
              <a:t>– liabilities between participants under the MLA – this should be addressed by the disputes framework, as well as reflecting regulatory and statuary liabilities.  </a:t>
            </a:r>
          </a:p>
          <a:p>
            <a:r>
              <a:rPr lang="en-GB" b="1"/>
              <a:t>Intellectual property rights </a:t>
            </a:r>
            <a:r>
              <a:rPr lang="en-GB"/>
              <a:t>– we will consult with our legal advisors</a:t>
            </a:r>
          </a:p>
          <a:p>
            <a:r>
              <a:rPr lang="en-GB" b="1"/>
              <a:t>Operator use of 3</a:t>
            </a:r>
            <a:r>
              <a:rPr lang="en-GB" b="1" baseline="30000"/>
              <a:t>rd</a:t>
            </a:r>
            <a:r>
              <a:rPr lang="en-GB" b="1"/>
              <a:t> party suppliers </a:t>
            </a:r>
            <a:r>
              <a:rPr lang="en-GB"/>
              <a:t>– we will also consult with our legal advisors</a:t>
            </a:r>
          </a:p>
          <a:p>
            <a:r>
              <a:rPr lang="en-GB" b="1"/>
              <a:t>Suspension, termination and withdrawal of participants </a:t>
            </a:r>
            <a:r>
              <a:rPr lang="en-GB"/>
              <a:t>– included in compliance and monitoring, offboarding and any processes such as offboarding are likely to be part of separate schedules to the MLA</a:t>
            </a:r>
          </a:p>
          <a:p>
            <a:r>
              <a:rPr lang="en-GB" b="1"/>
              <a:t>Biller obligations for customer communications  </a:t>
            </a:r>
            <a:r>
              <a:rPr lang="en-GB"/>
              <a:t>– these are covered by the model clauses and propositional requirements</a:t>
            </a:r>
          </a:p>
          <a:p>
            <a:r>
              <a:rPr lang="en-GB" b="1"/>
              <a:t>Liabilities for unauthorised transactions </a:t>
            </a:r>
            <a:r>
              <a:rPr lang="en-GB"/>
              <a:t>– these should reflect regulatory and statuary liabilities, but may also be relevant to the disputes framework</a:t>
            </a:r>
          </a:p>
          <a:p>
            <a:r>
              <a:rPr lang="en-GB" b="1"/>
              <a:t>Reimbursement arrangements </a:t>
            </a:r>
            <a:r>
              <a:rPr lang="en-GB"/>
              <a:t>– we think this is relevant to disputes but monies paid between participants is also an operational requirement    </a:t>
            </a:r>
          </a:p>
          <a:p>
            <a:pPr marL="0" indent="0">
              <a:buNone/>
            </a:pPr>
            <a:r>
              <a:rPr lang="en-GB"/>
              <a:t>  </a:t>
            </a:r>
          </a:p>
          <a:p>
            <a:endParaRPr lang="en-GB"/>
          </a:p>
        </p:txBody>
      </p:sp>
      <p:sp>
        <p:nvSpPr>
          <p:cNvPr id="3" name="Footer Placeholder 2">
            <a:extLst>
              <a:ext uri="{FF2B5EF4-FFF2-40B4-BE49-F238E27FC236}">
                <a16:creationId xmlns:a16="http://schemas.microsoft.com/office/drawing/2014/main" id="{CC83A2C2-949D-ECBE-9BF2-4268AD7270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315662-9D32-D68C-84F4-694284AD5E0B}"/>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5" name="Date Placeholder 4">
            <a:extLst>
              <a:ext uri="{FF2B5EF4-FFF2-40B4-BE49-F238E27FC236}">
                <a16:creationId xmlns:a16="http://schemas.microsoft.com/office/drawing/2014/main" id="{CBE837D6-B8EC-5B00-C058-6236045C0E4A}"/>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70623ED-B845-E6DD-2B20-E5E22FDED7FE}"/>
              </a:ext>
            </a:extLst>
          </p:cNvPr>
          <p:cNvSpPr>
            <a:spLocks noGrp="1"/>
          </p:cNvSpPr>
          <p:nvPr>
            <p:ph type="title"/>
          </p:nvPr>
        </p:nvSpPr>
        <p:spPr>
          <a:xfrm>
            <a:off x="335280" y="1075190"/>
            <a:ext cx="1626042" cy="1681456"/>
          </a:xfrm>
        </p:spPr>
        <p:txBody>
          <a:bodyPr/>
          <a:lstStyle/>
          <a:p>
            <a:r>
              <a:rPr lang="en-GB"/>
              <a:t>Feedback on Additional operational requirements</a:t>
            </a:r>
          </a:p>
        </p:txBody>
      </p:sp>
      <p:pic>
        <p:nvPicPr>
          <p:cNvPr id="7" name="Picture 6">
            <a:extLst>
              <a:ext uri="{FF2B5EF4-FFF2-40B4-BE49-F238E27FC236}">
                <a16:creationId xmlns:a16="http://schemas.microsoft.com/office/drawing/2014/main" id="{ADB5ECFF-B05D-A23A-B02A-73C7B9A729D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454256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3277BD-F275-36B4-A12D-CE28413D4343}"/>
              </a:ext>
            </a:extLst>
          </p:cNvPr>
          <p:cNvSpPr>
            <a:spLocks noGrp="1"/>
          </p:cNvSpPr>
          <p:nvPr>
            <p:ph idx="1"/>
          </p:nvPr>
        </p:nvSpPr>
        <p:spPr/>
        <p:txBody>
          <a:bodyPr/>
          <a:lstStyle/>
          <a:p>
            <a:r>
              <a:rPr lang="en-GB" b="1"/>
              <a:t>SLAs for payment timings </a:t>
            </a:r>
            <a:r>
              <a:rPr lang="en-GB"/>
              <a:t>– ASPSP could make credits before debits -  this is an area we are not aware of and would like to understand more</a:t>
            </a:r>
          </a:p>
          <a:p>
            <a:r>
              <a:rPr lang="en-GB" b="1"/>
              <a:t>Disputes resolution mechanism and SLA </a:t>
            </a:r>
            <a:r>
              <a:rPr lang="en-GB"/>
              <a:t>– we understand this is a disputes relevant proposal</a:t>
            </a:r>
          </a:p>
          <a:p>
            <a:r>
              <a:rPr lang="en-GB" b="1"/>
              <a:t>Adherence to standards to include OBL specifications </a:t>
            </a:r>
            <a:r>
              <a:rPr lang="en-GB"/>
              <a:t>– covered in the relevant propositional elements of the MLA [we have been sticking to OBL specifications for both PISPs and ASPSPs]</a:t>
            </a:r>
          </a:p>
          <a:p>
            <a:r>
              <a:rPr lang="en-GB" b="1"/>
              <a:t>Data requirements from PISPs to ASPSPs </a:t>
            </a:r>
            <a:r>
              <a:rPr lang="en-GB"/>
              <a:t>e.g. identification of in-scope transactions, financial crime (TRIs), commercial fees etc. – these are covered by propositional requirements such as fraud reduction; although we note that some recommended fields will be mandatory under the MLA to be able to undertake operational elements such as ensuring that the transaction is flagged as a the appropriate VRP.  </a:t>
            </a:r>
          </a:p>
          <a:p>
            <a:pPr marL="0" indent="0">
              <a:buNone/>
            </a:pPr>
            <a:r>
              <a:rPr lang="en-GB"/>
              <a:t>  </a:t>
            </a:r>
          </a:p>
          <a:p>
            <a:endParaRPr lang="en-GB"/>
          </a:p>
        </p:txBody>
      </p:sp>
      <p:sp>
        <p:nvSpPr>
          <p:cNvPr id="3" name="Footer Placeholder 2">
            <a:extLst>
              <a:ext uri="{FF2B5EF4-FFF2-40B4-BE49-F238E27FC236}">
                <a16:creationId xmlns:a16="http://schemas.microsoft.com/office/drawing/2014/main" id="{CC83A2C2-949D-ECBE-9BF2-4268AD7270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315662-9D32-D68C-84F4-694284AD5E0B}"/>
              </a:ext>
            </a:extLst>
          </p:cNvPr>
          <p:cNvSpPr>
            <a:spLocks noGrp="1"/>
          </p:cNvSpPr>
          <p:nvPr>
            <p:ph type="sldNum" sz="quarter" idx="12"/>
          </p:nvPr>
        </p:nvSpPr>
        <p:spPr/>
        <p:txBody>
          <a:bodyPr/>
          <a:lstStyle/>
          <a:p>
            <a:fld id="{F7DBEFEF-2EF4-7341-AFBF-5942378A7132}" type="slidenum">
              <a:rPr lang="en-US" smtClean="0"/>
              <a:t>14</a:t>
            </a:fld>
            <a:endParaRPr lang="en-US"/>
          </a:p>
        </p:txBody>
      </p:sp>
      <p:sp>
        <p:nvSpPr>
          <p:cNvPr id="5" name="Date Placeholder 4">
            <a:extLst>
              <a:ext uri="{FF2B5EF4-FFF2-40B4-BE49-F238E27FC236}">
                <a16:creationId xmlns:a16="http://schemas.microsoft.com/office/drawing/2014/main" id="{CBE837D6-B8EC-5B00-C058-6236045C0E4A}"/>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70623ED-B845-E6DD-2B20-E5E22FDED7FE}"/>
              </a:ext>
            </a:extLst>
          </p:cNvPr>
          <p:cNvSpPr>
            <a:spLocks noGrp="1"/>
          </p:cNvSpPr>
          <p:nvPr>
            <p:ph type="title"/>
          </p:nvPr>
        </p:nvSpPr>
        <p:spPr>
          <a:xfrm>
            <a:off x="335280" y="1075190"/>
            <a:ext cx="1626042" cy="1681456"/>
          </a:xfrm>
        </p:spPr>
        <p:txBody>
          <a:bodyPr/>
          <a:lstStyle/>
          <a:p>
            <a:r>
              <a:rPr lang="en-GB"/>
              <a:t>Feedback on Additional operational requirements</a:t>
            </a:r>
          </a:p>
        </p:txBody>
      </p:sp>
      <p:pic>
        <p:nvPicPr>
          <p:cNvPr id="7" name="Picture 6">
            <a:extLst>
              <a:ext uri="{FF2B5EF4-FFF2-40B4-BE49-F238E27FC236}">
                <a16:creationId xmlns:a16="http://schemas.microsoft.com/office/drawing/2014/main" id="{A9E566D9-D82C-EF55-4EF7-3CF28497955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1554"/>
            <a:ext cx="1283335" cy="394970"/>
          </a:xfrm>
          <a:prstGeom prst="rect">
            <a:avLst/>
          </a:prstGeom>
        </p:spPr>
      </p:pic>
    </p:spTree>
    <p:extLst>
      <p:ext uri="{BB962C8B-B14F-4D97-AF65-F5344CB8AC3E}">
        <p14:creationId xmlns:p14="http://schemas.microsoft.com/office/powerpoint/2010/main" val="294808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ea typeface="Arial" panose="020B0604020202020204" pitchFamily="34" charset="0"/>
                <a:cs typeface="Calibri"/>
              </a:rPr>
              <a:t>The final MLA proposition theme to consider is consumer control.  </a:t>
            </a:r>
          </a:p>
          <a:p>
            <a:pPr marL="0" indent="0"/>
            <a:r>
              <a:rPr lang="en-GB" sz="1900">
                <a:effectLst/>
                <a:latin typeface="Metropolis"/>
                <a:ea typeface="Arial" panose="020B0604020202020204" pitchFamily="34" charset="0"/>
                <a:cs typeface="Calibri"/>
              </a:rPr>
              <a:t>This covered 4 relevant VRP blueprint requirements based on consumers being able to see and cancel VRP consents; in an appropriately easy to access place in their banking app</a:t>
            </a:r>
            <a:r>
              <a:rPr lang="en-GB" sz="1900">
                <a:latin typeface="Metropolis"/>
                <a:ea typeface="Arial" panose="020B0604020202020204" pitchFamily="34" charset="0"/>
                <a:cs typeface="Calibri"/>
              </a:rPr>
              <a:t> as well as seeing who they paid on their statements.</a:t>
            </a:r>
          </a:p>
          <a:p>
            <a:pPr marL="0" indent="0"/>
            <a:r>
              <a:rPr lang="en-GB" sz="1900">
                <a:effectLst/>
                <a:latin typeface="Metropolis"/>
                <a:ea typeface="Arial" panose="020B0604020202020204" pitchFamily="34" charset="0"/>
                <a:cs typeface="Calibri"/>
              </a:rPr>
              <a:t>References were given to access dashboards; however</a:t>
            </a:r>
            <a:r>
              <a:rPr lang="en-GB" sz="1900">
                <a:latin typeface="Metropolis"/>
                <a:ea typeface="Arial" panose="020B0604020202020204" pitchFamily="34" charset="0"/>
                <a:cs typeface="Calibri"/>
              </a:rPr>
              <a:t>,</a:t>
            </a:r>
            <a:r>
              <a:rPr lang="en-GB" sz="1900">
                <a:effectLst/>
                <a:latin typeface="Metropolis"/>
                <a:ea typeface="Arial" panose="020B0604020202020204" pitchFamily="34" charset="0"/>
                <a:cs typeface="Calibri"/>
              </a:rPr>
              <a:t> </a:t>
            </a:r>
            <a:r>
              <a:rPr lang="en-GB" sz="1900">
                <a:latin typeface="Metropolis"/>
                <a:ea typeface="Arial" panose="020B0604020202020204" pitchFamily="34" charset="0"/>
                <a:cs typeface="Calibri"/>
              </a:rPr>
              <a:t>consent is given at the PISP level and is equally relevant to consent dashboards.</a:t>
            </a:r>
            <a:r>
              <a:rPr lang="en-GB" sz="1900">
                <a:effectLst/>
                <a:latin typeface="Metropolis"/>
                <a:ea typeface="Arial" panose="020B0604020202020204" pitchFamily="34" charset="0"/>
                <a:cs typeface="Calibri"/>
              </a:rPr>
              <a:t>  </a:t>
            </a:r>
          </a:p>
          <a:p>
            <a:pPr marL="0" indent="0"/>
            <a:r>
              <a:rPr lang="en-GB" sz="1900">
                <a:latin typeface="Metropolis"/>
                <a:ea typeface="Arial" panose="020B0604020202020204" pitchFamily="34" charset="0"/>
                <a:cs typeface="Calibri"/>
              </a:rPr>
              <a:t>We ask for feedback to the proposals by</a:t>
            </a:r>
            <a:r>
              <a:rPr lang="en-GB" sz="1900">
                <a:highlight>
                  <a:srgbClr val="FFFF00"/>
                </a:highlight>
                <a:latin typeface="Metropolis"/>
                <a:ea typeface="Arial" panose="020B0604020202020204" pitchFamily="34" charset="0"/>
                <a:cs typeface="Calibri"/>
              </a:rPr>
              <a:t> 3</a:t>
            </a:r>
            <a:r>
              <a:rPr lang="en-GB" sz="1900" baseline="30000">
                <a:highlight>
                  <a:srgbClr val="FFFF00"/>
                </a:highlight>
                <a:latin typeface="Metropolis"/>
                <a:ea typeface="Arial" panose="020B0604020202020204" pitchFamily="34" charset="0"/>
                <a:cs typeface="Calibri"/>
              </a:rPr>
              <a:t>rd</a:t>
            </a:r>
            <a:r>
              <a:rPr lang="en-GB" sz="1900">
                <a:highlight>
                  <a:srgbClr val="FFFF00"/>
                </a:highlight>
                <a:latin typeface="Metropolis"/>
                <a:ea typeface="Arial" panose="020B0604020202020204" pitchFamily="34" charset="0"/>
                <a:cs typeface="Calibri"/>
              </a:rPr>
              <a:t> October.</a:t>
            </a:r>
            <a:r>
              <a:rPr lang="en-GB" sz="1900">
                <a:effectLst/>
                <a:latin typeface="Metropolis"/>
                <a:ea typeface="Arial" panose="020B0604020202020204" pitchFamily="34" charset="0"/>
                <a:cs typeface="Calibri"/>
              </a:rPr>
              <a:t> </a:t>
            </a:r>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t>4 – MLA propositions – consumer control</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978769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5ECD64-69D8-2563-ACE1-600349710C27}"/>
              </a:ext>
            </a:extLst>
          </p:cNvPr>
          <p:cNvSpPr>
            <a:spLocks noGrp="1"/>
          </p:cNvSpPr>
          <p:nvPr>
            <p:ph idx="1"/>
          </p:nvPr>
        </p:nvSpPr>
        <p:spPr/>
        <p:txBody>
          <a:bodyPr/>
          <a:lstStyle/>
          <a:p>
            <a:pPr fontAlgn="base"/>
            <a:r>
              <a:rPr lang="en-GB" sz="1800" b="1">
                <a:effectLst/>
                <a:latin typeface="Metropolis" panose="00000500000000000000" pitchFamily="50" charset="0"/>
                <a:ea typeface="Times New Roman" panose="02020603050405020304" pitchFamily="18" charset="0"/>
                <a:cs typeface="Segoe UI" panose="020B0502040204020203" pitchFamily="34" charset="0"/>
              </a:rPr>
              <a:t>Blueprint Requirement:</a:t>
            </a:r>
            <a:r>
              <a:rPr lang="en-GB" sz="1800">
                <a:effectLst/>
                <a:latin typeface="Metropolis" panose="00000500000000000000" pitchFamily="50" charset="0"/>
                <a:ea typeface="Times New Roman" panose="02020603050405020304" pitchFamily="18" charset="0"/>
                <a:cs typeface="Segoe UI" panose="020B0502040204020203" pitchFamily="34" charset="0"/>
              </a:rPr>
              <a:t> Pilot participants to consider the importance of ensuring consumers can identify who they are paying in the relevant area of the bank app (e.g., access dashboard), and implement necessary changes to achieve this</a:t>
            </a:r>
            <a:r>
              <a:rPr lang="en-GB" sz="1800">
                <a:effectLst/>
                <a:latin typeface="Calibri" panose="020F0502020204030204" pitchFamily="34" charset="0"/>
                <a:ea typeface="Times New Roman" panose="02020603050405020304" pitchFamily="18" charset="0"/>
              </a:rPr>
              <a:t> </a:t>
            </a:r>
            <a:endParaRPr lang="en-GB" sz="1800">
              <a:effectLst/>
              <a:latin typeface="Times New Roman" panose="02020603050405020304" pitchFamily="18" charset="0"/>
              <a:ea typeface="Times New Roman" panose="02020603050405020304" pitchFamily="18" charset="0"/>
            </a:endParaRPr>
          </a:p>
          <a:p>
            <a:pPr fontAlgn="base"/>
            <a:r>
              <a:rPr lang="en-GB" sz="1800">
                <a:effectLst/>
                <a:latin typeface="Calibri" panose="020F0502020204030204" pitchFamily="34" charset="0"/>
                <a:ea typeface="Times New Roman" panose="02020603050405020304" pitchFamily="18" charset="0"/>
              </a:rPr>
              <a:t> </a:t>
            </a:r>
            <a:r>
              <a:rPr lang="en-GB" sz="1800" b="1">
                <a:effectLst/>
                <a:latin typeface="Calibri" panose="020F0502020204030204" pitchFamily="34" charset="0"/>
                <a:ea typeface="Times New Roman" panose="02020603050405020304" pitchFamily="18" charset="0"/>
              </a:rPr>
              <a:t>Proposal:</a:t>
            </a:r>
            <a:endParaRPr lang="en-GB" sz="1800" b="1">
              <a:effectLst/>
              <a:latin typeface="Times New Roman" panose="02020603050405020304" pitchFamily="18" charset="0"/>
              <a:ea typeface="Times New Roman" panose="02020603050405020304" pitchFamily="18" charset="0"/>
            </a:endParaRPr>
          </a:p>
          <a:p>
            <a:endParaRPr lang="en-GB"/>
          </a:p>
        </p:txBody>
      </p:sp>
      <p:sp>
        <p:nvSpPr>
          <p:cNvPr id="3" name="Footer Placeholder 2">
            <a:extLst>
              <a:ext uri="{FF2B5EF4-FFF2-40B4-BE49-F238E27FC236}">
                <a16:creationId xmlns:a16="http://schemas.microsoft.com/office/drawing/2014/main" id="{B54A4D4C-2B74-64CA-52EF-6C25DF3B5D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830681-169F-F2AC-E92B-843F33A68A87}"/>
              </a:ext>
            </a:extLst>
          </p:cNvPr>
          <p:cNvSpPr>
            <a:spLocks noGrp="1"/>
          </p:cNvSpPr>
          <p:nvPr>
            <p:ph type="sldNum" sz="quarter" idx="12"/>
          </p:nvPr>
        </p:nvSpPr>
        <p:spPr/>
        <p:txBody>
          <a:bodyPr/>
          <a:lstStyle/>
          <a:p>
            <a:fld id="{F7DBEFEF-2EF4-7341-AFBF-5942378A7132}" type="slidenum">
              <a:rPr lang="en-US" smtClean="0"/>
              <a:t>16</a:t>
            </a:fld>
            <a:endParaRPr lang="en-US"/>
          </a:p>
        </p:txBody>
      </p:sp>
      <p:sp>
        <p:nvSpPr>
          <p:cNvPr id="5" name="Date Placeholder 4">
            <a:extLst>
              <a:ext uri="{FF2B5EF4-FFF2-40B4-BE49-F238E27FC236}">
                <a16:creationId xmlns:a16="http://schemas.microsoft.com/office/drawing/2014/main" id="{5D98B5BB-2DE0-EF23-257C-1AF16FCC90F2}"/>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6E503C65-2CE5-3332-8D16-BE09BF10F867}"/>
              </a:ext>
            </a:extLst>
          </p:cNvPr>
          <p:cNvSpPr>
            <a:spLocks noGrp="1"/>
          </p:cNvSpPr>
          <p:nvPr>
            <p:ph type="title"/>
          </p:nvPr>
        </p:nvSpPr>
        <p:spPr>
          <a:xfrm>
            <a:off x="335280" y="1075190"/>
            <a:ext cx="1619416" cy="1681456"/>
          </a:xfrm>
        </p:spPr>
        <p:txBody>
          <a:bodyPr/>
          <a:lstStyle/>
          <a:p>
            <a:r>
              <a:rPr lang="en-GB"/>
              <a:t>Blueprint requirements and proposals - 1</a:t>
            </a:r>
          </a:p>
        </p:txBody>
      </p:sp>
      <p:graphicFrame>
        <p:nvGraphicFramePr>
          <p:cNvPr id="7" name="Table 6">
            <a:extLst>
              <a:ext uri="{FF2B5EF4-FFF2-40B4-BE49-F238E27FC236}">
                <a16:creationId xmlns:a16="http://schemas.microsoft.com/office/drawing/2014/main" id="{37BED857-9CB4-5936-94E1-183E4ED6F519}"/>
              </a:ext>
            </a:extLst>
          </p:cNvPr>
          <p:cNvGraphicFramePr>
            <a:graphicFrameLocks noGrp="1"/>
          </p:cNvGraphicFramePr>
          <p:nvPr>
            <p:extLst>
              <p:ext uri="{D42A27DB-BD31-4B8C-83A1-F6EECF244321}">
                <p14:modId xmlns:p14="http://schemas.microsoft.com/office/powerpoint/2010/main" val="3005520810"/>
              </p:ext>
            </p:extLst>
          </p:nvPr>
        </p:nvGraphicFramePr>
        <p:xfrm>
          <a:off x="3491949" y="2431774"/>
          <a:ext cx="7129668" cy="3505200"/>
        </p:xfrm>
        <a:graphic>
          <a:graphicData uri="http://schemas.openxmlformats.org/drawingml/2006/table">
            <a:tbl>
              <a:tblPr firstRow="1" firstCol="1" bandRow="1">
                <a:tableStyleId>{5C22544A-7EE6-4342-B048-85BDC9FD1C3A}</a:tableStyleId>
              </a:tblPr>
              <a:tblGrid>
                <a:gridCol w="7129668">
                  <a:extLst>
                    <a:ext uri="{9D8B030D-6E8A-4147-A177-3AD203B41FA5}">
                      <a16:colId xmlns:a16="http://schemas.microsoft.com/office/drawing/2014/main" val="3160627288"/>
                    </a:ext>
                  </a:extLst>
                </a:gridCol>
              </a:tblGrid>
              <a:tr h="3505200">
                <a:tc>
                  <a:txBody>
                    <a:bodyPr/>
                    <a:lstStyle/>
                    <a:p>
                      <a:pPr>
                        <a:lnSpc>
                          <a:spcPts val="1200"/>
                        </a:lnSpc>
                        <a:spcAft>
                          <a:spcPts val="600"/>
                        </a:spcAft>
                      </a:pPr>
                      <a:r>
                        <a:rPr lang="en-GB" sz="1000">
                          <a:effectLst/>
                        </a:rPr>
                        <a:t>Make OBL Standard requirements for both VRP access and consent dashboards mandatory on MLA participants.</a:t>
                      </a:r>
                      <a:endParaRPr lang="en-GB" sz="1100">
                        <a:effectLst/>
                      </a:endParaRPr>
                    </a:p>
                    <a:p>
                      <a:pPr>
                        <a:lnSpc>
                          <a:spcPts val="1200"/>
                        </a:lnSpc>
                        <a:spcAft>
                          <a:spcPts val="600"/>
                        </a:spcAft>
                      </a:pPr>
                      <a:r>
                        <a:rPr lang="en-GB" sz="1000">
                          <a:effectLst/>
                        </a:rPr>
                        <a:t>This means following the same checklist requirements as are currently set under the CEGs.</a:t>
                      </a:r>
                      <a:endParaRPr lang="en-GB" sz="1100">
                        <a:effectLst/>
                      </a:endParaRPr>
                    </a:p>
                    <a:p>
                      <a:pPr>
                        <a:lnSpc>
                          <a:spcPts val="1200"/>
                        </a:lnSpc>
                        <a:spcAft>
                          <a:spcPts val="600"/>
                        </a:spcAft>
                      </a:pPr>
                      <a:r>
                        <a:rPr lang="en-GB" sz="1000">
                          <a:effectLst/>
                        </a:rPr>
                        <a:t>The consent &amp; access dashboard are based on various principles </a:t>
                      </a:r>
                      <a:endParaRPr lang="en-GB" sz="1100">
                        <a:effectLst/>
                      </a:endParaRPr>
                    </a:p>
                    <a:p>
                      <a:pPr marL="342900" lvl="0" indent="-342900">
                        <a:lnSpc>
                          <a:spcPct val="115000"/>
                        </a:lnSpc>
                        <a:spcAft>
                          <a:spcPts val="600"/>
                        </a:spcAft>
                        <a:buFont typeface="Symbol" panose="05050102010706020507" pitchFamily="18" charset="2"/>
                        <a:buChar char=""/>
                      </a:pPr>
                      <a:r>
                        <a:rPr lang="en-GB" sz="1000">
                          <a:effectLst/>
                        </a:rPr>
                        <a:t>Easy to find and locate</a:t>
                      </a:r>
                      <a:endParaRPr lang="en-GB" sz="1100">
                        <a:effectLst/>
                      </a:endParaRPr>
                    </a:p>
                    <a:p>
                      <a:pPr marL="342900" lvl="0" indent="-342900">
                        <a:lnSpc>
                          <a:spcPct val="115000"/>
                        </a:lnSpc>
                        <a:spcAft>
                          <a:spcPts val="600"/>
                        </a:spcAft>
                        <a:buFont typeface="Symbol" panose="05050102010706020507" pitchFamily="18" charset="2"/>
                        <a:buChar char=""/>
                      </a:pPr>
                      <a:r>
                        <a:rPr lang="en-GB" sz="1000">
                          <a:effectLst/>
                        </a:rPr>
                        <a:t>Intuitive to use and understand</a:t>
                      </a:r>
                      <a:endParaRPr lang="en-GB" sz="1100">
                        <a:effectLst/>
                      </a:endParaRPr>
                    </a:p>
                    <a:p>
                      <a:pPr marL="342900" lvl="0" indent="-342900">
                        <a:lnSpc>
                          <a:spcPct val="115000"/>
                        </a:lnSpc>
                        <a:spcAft>
                          <a:spcPts val="600"/>
                        </a:spcAft>
                        <a:buFont typeface="Symbol" panose="05050102010706020507" pitchFamily="18" charset="2"/>
                        <a:buChar char=""/>
                      </a:pPr>
                      <a:r>
                        <a:rPr lang="en-GB" sz="1000">
                          <a:effectLst/>
                        </a:rPr>
                        <a:t>Be as transparent as possible</a:t>
                      </a:r>
                      <a:endParaRPr lang="en-GB" sz="1100">
                        <a:effectLst/>
                      </a:endParaRPr>
                    </a:p>
                    <a:p>
                      <a:pPr>
                        <a:lnSpc>
                          <a:spcPts val="1200"/>
                        </a:lnSpc>
                        <a:spcAft>
                          <a:spcPts val="600"/>
                        </a:spcAft>
                      </a:pPr>
                      <a:r>
                        <a:rPr lang="en-GB" sz="1000">
                          <a:effectLst/>
                        </a:rPr>
                        <a:t>and one of the mandatory requirements for the PISP is to provide a consent dashboard where the PSU can revoke consent that has previously been given to the PISP. </a:t>
                      </a:r>
                      <a:endParaRPr lang="en-GB" sz="1100">
                        <a:effectLst/>
                      </a:endParaRPr>
                    </a:p>
                    <a:p>
                      <a:pPr marL="342900">
                        <a:lnSpc>
                          <a:spcPts val="1200"/>
                        </a:lnSpc>
                        <a:spcAft>
                          <a:spcPts val="600"/>
                        </a:spcAft>
                      </a:pPr>
                      <a:r>
                        <a:rPr lang="en-GB" sz="1000">
                          <a:effectLst/>
                        </a:rPr>
                        <a:t> </a:t>
                      </a:r>
                      <a:endParaRPr lang="en-GB" sz="1100">
                        <a:effectLst/>
                      </a:endParaRPr>
                    </a:p>
                    <a:p>
                      <a:pPr>
                        <a:lnSpc>
                          <a:spcPts val="1200"/>
                        </a:lnSpc>
                        <a:spcAft>
                          <a:spcPts val="600"/>
                        </a:spcAft>
                      </a:pPr>
                      <a:r>
                        <a:rPr lang="en-GB" sz="1000">
                          <a:effectLst/>
                        </a:rPr>
                        <a:t>Similar to consent, access dashboard is mandatory for the ASPSPs to provide. Some of the key requirements around these are PSU to be able to revoke their access given to a specific PISP, check the status, check historic connections and importantly check all the details that are associated with the VRP consent like whom they are paying and what payment rules have been associated with it.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963049473"/>
                  </a:ext>
                </a:extLst>
              </a:tr>
            </a:tbl>
          </a:graphicData>
        </a:graphic>
      </p:graphicFrame>
      <p:pic>
        <p:nvPicPr>
          <p:cNvPr id="8" name="Picture 7">
            <a:extLst>
              <a:ext uri="{FF2B5EF4-FFF2-40B4-BE49-F238E27FC236}">
                <a16:creationId xmlns:a16="http://schemas.microsoft.com/office/drawing/2014/main" id="{6E5E706C-4D0B-5B51-5BD8-E9E3BF6ABFF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793915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5ECD64-69D8-2563-ACE1-600349710C27}"/>
              </a:ext>
            </a:extLst>
          </p:cNvPr>
          <p:cNvSpPr>
            <a:spLocks noGrp="1"/>
          </p:cNvSpPr>
          <p:nvPr>
            <p:ph idx="1"/>
          </p:nvPr>
        </p:nvSpPr>
        <p:spPr/>
        <p:txBody>
          <a:bodyPr/>
          <a:lstStyle/>
          <a:p>
            <a:pPr fontAlgn="base"/>
            <a:r>
              <a:rPr lang="en-GB" sz="1800" b="1">
                <a:effectLst/>
                <a:latin typeface="Metropolis" panose="00000500000000000000" pitchFamily="50" charset="0"/>
                <a:ea typeface="Times New Roman" panose="02020603050405020304" pitchFamily="18" charset="0"/>
                <a:cs typeface="Segoe UI" panose="020B0502040204020203" pitchFamily="34" charset="0"/>
              </a:rPr>
              <a:t>Blueprint Requirement:</a:t>
            </a:r>
            <a:r>
              <a:rPr lang="en-GB" sz="1800">
                <a:effectLst/>
                <a:latin typeface="Metropolis" panose="00000500000000000000" pitchFamily="50" charset="0"/>
                <a:ea typeface="Times New Roman" panose="02020603050405020304" pitchFamily="18" charset="0"/>
                <a:cs typeface="Segoe UI" panose="020B0502040204020203" pitchFamily="34" charset="0"/>
              </a:rPr>
              <a:t> </a:t>
            </a:r>
            <a:r>
              <a:rPr lang="en-GB" sz="18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Develop pilot entry criteria: Enabling consumers to view and control (e.g., cancel) mandates in their bank apps will be necessary for joining the pilot.</a:t>
            </a:r>
            <a:r>
              <a:rPr lang="en-GB" sz="1800">
                <a:solidFill>
                  <a:srgbClr val="000000"/>
                </a:solidFill>
                <a:effectLst/>
                <a:latin typeface="Calibri" panose="020F0502020204030204" pitchFamily="34" charset="0"/>
                <a:ea typeface="Times New Roman" panose="02020603050405020304" pitchFamily="18" charset="0"/>
              </a:rPr>
              <a:t> </a:t>
            </a:r>
            <a:r>
              <a:rPr lang="en-GB" sz="1800">
                <a:effectLst/>
                <a:latin typeface="Calibri" panose="020F0502020204030204" pitchFamily="34" charset="0"/>
                <a:ea typeface="Times New Roman" panose="02020603050405020304" pitchFamily="18" charset="0"/>
              </a:rPr>
              <a:t> </a:t>
            </a:r>
          </a:p>
          <a:p>
            <a:pPr fontAlgn="base"/>
            <a:r>
              <a:rPr lang="en-GB" sz="1800" b="1">
                <a:effectLst/>
                <a:latin typeface="Metropolis" panose="00000500000000000000" pitchFamily="50" charset="0"/>
                <a:ea typeface="Times New Roman" panose="02020603050405020304" pitchFamily="18" charset="0"/>
                <a:cs typeface="Segoe UI" panose="020B0502040204020203" pitchFamily="34" charset="0"/>
              </a:rPr>
              <a:t>Blueprint Requirement:</a:t>
            </a:r>
            <a:r>
              <a:rPr lang="en-GB" sz="1800">
                <a:effectLst/>
                <a:latin typeface="Metropolis" panose="00000500000000000000" pitchFamily="50" charset="0"/>
                <a:ea typeface="Times New Roman" panose="02020603050405020304" pitchFamily="18" charset="0"/>
                <a:cs typeface="Segoe UI" panose="020B0502040204020203" pitchFamily="34" charset="0"/>
              </a:rPr>
              <a:t> </a:t>
            </a:r>
            <a:r>
              <a:rPr lang="en-GB" sz="18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Review Customer Experience Guidelines regarding where VRPs appear on the banking app to determine if this is still suitable for </a:t>
            </a:r>
            <a:r>
              <a:rPr lang="en-GB" sz="1800" err="1">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cVRPs</a:t>
            </a:r>
            <a:r>
              <a:rPr lang="en-GB" sz="18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 and where appropriate work with participants to ensure the dashboard can easily be found or develop more prescriptive guidance if required.</a:t>
            </a:r>
          </a:p>
          <a:p>
            <a:pPr fontAlgn="base"/>
            <a:endParaRPr lang="en-GB">
              <a:solidFill>
                <a:srgbClr val="000000"/>
              </a:solidFill>
              <a:latin typeface="Metropolis" panose="00000500000000000000" pitchFamily="50" charset="0"/>
              <a:cs typeface="Calibri" panose="020F0502020204030204" pitchFamily="34" charset="0"/>
            </a:endParaRPr>
          </a:p>
          <a:p>
            <a:pPr fontAlgn="base"/>
            <a:r>
              <a:rPr lang="en-GB" b="1">
                <a:solidFill>
                  <a:srgbClr val="000000"/>
                </a:solidFill>
                <a:latin typeface="Metropolis" panose="00000500000000000000" pitchFamily="50" charset="0"/>
                <a:cs typeface="Calibri" panose="020F0502020204030204" pitchFamily="34" charset="0"/>
              </a:rPr>
              <a:t>Proposal:  </a:t>
            </a:r>
            <a:r>
              <a:rPr lang="en-GB">
                <a:solidFill>
                  <a:srgbClr val="000000"/>
                </a:solidFill>
                <a:latin typeface="Metropolis" panose="00000500000000000000" pitchFamily="50" charset="0"/>
                <a:cs typeface="Calibri" panose="020F0502020204030204" pitchFamily="34" charset="0"/>
              </a:rPr>
              <a:t>As the previous slide mandating access and consent dashboards.</a:t>
            </a:r>
          </a:p>
          <a:p>
            <a:pPr fontAlgn="base"/>
            <a:r>
              <a:rPr lang="en-GB">
                <a:solidFill>
                  <a:srgbClr val="000000"/>
                </a:solidFill>
                <a:latin typeface="Metropolis" panose="00000500000000000000" pitchFamily="50" charset="0"/>
                <a:cs typeface="Calibri" panose="020F0502020204030204" pitchFamily="34" charset="0"/>
              </a:rPr>
              <a:t>Customer experience Guidelines (CEGs) already determine relevant aspects such as where dashboards should appear.</a:t>
            </a:r>
          </a:p>
          <a:p>
            <a:pPr fontAlgn="base"/>
            <a:r>
              <a:rPr lang="en-GB" sz="1800">
                <a:effectLst/>
                <a:latin typeface="Metropolis" panose="00000500000000000000" pitchFamily="50" charset="0"/>
                <a:ea typeface="Times New Roman" panose="02020603050405020304" pitchFamily="18" charset="0"/>
                <a:cs typeface="Calibri" panose="020F0502020204030204" pitchFamily="34" charset="0"/>
              </a:rPr>
              <a:t>Additionally, as supported from standards version 3.1.11 onwards, ASPSPs can include multiple transaction types on the dashboard.</a:t>
            </a:r>
          </a:p>
          <a:p>
            <a:pPr fontAlgn="base"/>
            <a:endParaRPr lang="en-GB">
              <a:solidFill>
                <a:srgbClr val="000000"/>
              </a:solidFill>
              <a:latin typeface="Metropolis" panose="00000500000000000000" pitchFamily="50" charset="0"/>
              <a:cs typeface="Calibri" panose="020F0502020204030204" pitchFamily="34" charset="0"/>
            </a:endParaRPr>
          </a:p>
          <a:p>
            <a:pPr fontAlgn="base"/>
            <a:endParaRPr lang="en-GB"/>
          </a:p>
        </p:txBody>
      </p:sp>
      <p:sp>
        <p:nvSpPr>
          <p:cNvPr id="3" name="Footer Placeholder 2">
            <a:extLst>
              <a:ext uri="{FF2B5EF4-FFF2-40B4-BE49-F238E27FC236}">
                <a16:creationId xmlns:a16="http://schemas.microsoft.com/office/drawing/2014/main" id="{B54A4D4C-2B74-64CA-52EF-6C25DF3B5D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830681-169F-F2AC-E92B-843F33A68A87}"/>
              </a:ext>
            </a:extLst>
          </p:cNvPr>
          <p:cNvSpPr>
            <a:spLocks noGrp="1"/>
          </p:cNvSpPr>
          <p:nvPr>
            <p:ph type="sldNum" sz="quarter" idx="12"/>
          </p:nvPr>
        </p:nvSpPr>
        <p:spPr/>
        <p:txBody>
          <a:bodyPr/>
          <a:lstStyle/>
          <a:p>
            <a:fld id="{F7DBEFEF-2EF4-7341-AFBF-5942378A7132}" type="slidenum">
              <a:rPr lang="en-US" smtClean="0"/>
              <a:t>17</a:t>
            </a:fld>
            <a:endParaRPr lang="en-US"/>
          </a:p>
        </p:txBody>
      </p:sp>
      <p:sp>
        <p:nvSpPr>
          <p:cNvPr id="5" name="Date Placeholder 4">
            <a:extLst>
              <a:ext uri="{FF2B5EF4-FFF2-40B4-BE49-F238E27FC236}">
                <a16:creationId xmlns:a16="http://schemas.microsoft.com/office/drawing/2014/main" id="{5D98B5BB-2DE0-EF23-257C-1AF16FCC90F2}"/>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6E503C65-2CE5-3332-8D16-BE09BF10F867}"/>
              </a:ext>
            </a:extLst>
          </p:cNvPr>
          <p:cNvSpPr>
            <a:spLocks noGrp="1"/>
          </p:cNvSpPr>
          <p:nvPr>
            <p:ph type="title"/>
          </p:nvPr>
        </p:nvSpPr>
        <p:spPr>
          <a:xfrm>
            <a:off x="335280" y="1075190"/>
            <a:ext cx="1619416" cy="1681456"/>
          </a:xfrm>
        </p:spPr>
        <p:txBody>
          <a:bodyPr/>
          <a:lstStyle/>
          <a:p>
            <a:r>
              <a:rPr lang="en-GB"/>
              <a:t>Blueprint requirements and proposals - 2</a:t>
            </a:r>
          </a:p>
        </p:txBody>
      </p:sp>
      <p:pic>
        <p:nvPicPr>
          <p:cNvPr id="8" name="Picture 7">
            <a:extLst>
              <a:ext uri="{FF2B5EF4-FFF2-40B4-BE49-F238E27FC236}">
                <a16:creationId xmlns:a16="http://schemas.microsoft.com/office/drawing/2014/main" id="{7615F05C-DDA6-CFD8-3C39-AE3C3C24AF4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1233295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5ECD64-69D8-2563-ACE1-600349710C27}"/>
              </a:ext>
            </a:extLst>
          </p:cNvPr>
          <p:cNvSpPr>
            <a:spLocks noGrp="1"/>
          </p:cNvSpPr>
          <p:nvPr>
            <p:ph idx="1"/>
          </p:nvPr>
        </p:nvSpPr>
        <p:spPr/>
        <p:txBody>
          <a:bodyPr/>
          <a:lstStyle/>
          <a:p>
            <a:pPr fontAlgn="base"/>
            <a:r>
              <a:rPr lang="en-GB" sz="1800" b="1">
                <a:effectLst/>
                <a:latin typeface="Metropolis" panose="00000500000000000000" pitchFamily="50" charset="0"/>
                <a:ea typeface="Times New Roman" panose="02020603050405020304" pitchFamily="18" charset="0"/>
                <a:cs typeface="Segoe UI" panose="020B0502040204020203" pitchFamily="34" charset="0"/>
              </a:rPr>
              <a:t>Blueprint Requirement: </a:t>
            </a:r>
            <a:r>
              <a:rPr lang="en-GB" sz="18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Review Customer Experience Guidelines regarding where VRPs appear on the banking app to determine if this is still suitable for </a:t>
            </a:r>
            <a:r>
              <a:rPr lang="en-GB" sz="1800" err="1">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cVRPs</a:t>
            </a:r>
            <a:r>
              <a:rPr lang="en-GB" sz="18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 and where appropriate work with participants to ensure the dashboard can easily be found or develop more prescriptive guidance if required.</a:t>
            </a:r>
            <a:endParaRPr lang="en-GB">
              <a:solidFill>
                <a:srgbClr val="000000"/>
              </a:solidFill>
              <a:latin typeface="Metropolis" panose="00000500000000000000" pitchFamily="50" charset="0"/>
              <a:cs typeface="Calibri" panose="020F0502020204030204" pitchFamily="34" charset="0"/>
            </a:endParaRPr>
          </a:p>
          <a:p>
            <a:pPr fontAlgn="base"/>
            <a:r>
              <a:rPr lang="en-GB" b="1">
                <a:solidFill>
                  <a:srgbClr val="000000"/>
                </a:solidFill>
                <a:latin typeface="Metropolis" panose="00000500000000000000" pitchFamily="50" charset="0"/>
                <a:cs typeface="Calibri" panose="020F0502020204030204" pitchFamily="34" charset="0"/>
              </a:rPr>
              <a:t>Proposal:  </a:t>
            </a:r>
            <a:r>
              <a:rPr lang="en-GB">
                <a:solidFill>
                  <a:srgbClr val="000000"/>
                </a:solidFill>
                <a:latin typeface="Metropolis" panose="00000500000000000000" pitchFamily="50" charset="0"/>
                <a:cs typeface="Calibri" panose="020F0502020204030204" pitchFamily="34" charset="0"/>
              </a:rPr>
              <a:t>Provide guidance, if relevant, but not to include statements under the MLA. </a:t>
            </a:r>
            <a:endParaRPr lang="en-GB" sz="1800">
              <a:effectLst/>
              <a:latin typeface="Metropolis" panose="00000500000000000000" pitchFamily="50" charset="0"/>
              <a:ea typeface="Times New Roman" panose="02020603050405020304" pitchFamily="18" charset="0"/>
              <a:cs typeface="Calibri" panose="020F0502020204030204" pitchFamily="34" charset="0"/>
            </a:endParaRPr>
          </a:p>
          <a:p>
            <a:pPr fontAlgn="base"/>
            <a:endParaRPr lang="en-GB">
              <a:solidFill>
                <a:srgbClr val="000000"/>
              </a:solidFill>
              <a:latin typeface="Metropolis" panose="00000500000000000000" pitchFamily="50" charset="0"/>
              <a:cs typeface="Calibri" panose="020F0502020204030204" pitchFamily="34" charset="0"/>
            </a:endParaRPr>
          </a:p>
          <a:p>
            <a:pPr fontAlgn="base"/>
            <a:r>
              <a:rPr lang="en-GB" b="1">
                <a:solidFill>
                  <a:srgbClr val="000000"/>
                </a:solidFill>
                <a:latin typeface="Metropolis" panose="00000500000000000000" pitchFamily="50" charset="0"/>
                <a:cs typeface="Calibri" panose="020F0502020204030204" pitchFamily="34" charset="0"/>
              </a:rPr>
              <a:t>Implementation implications:</a:t>
            </a:r>
            <a:r>
              <a:rPr lang="en-GB">
                <a:solidFill>
                  <a:srgbClr val="000000"/>
                </a:solidFill>
                <a:latin typeface="Metropolis" panose="00000500000000000000" pitchFamily="50" charset="0"/>
                <a:cs typeface="Calibri" panose="020F0502020204030204" pitchFamily="34" charset="0"/>
              </a:rPr>
              <a:t> We expect that participants will already have dashboards that cover multiple payment consents.  </a:t>
            </a:r>
            <a:r>
              <a:rPr lang="en-GB" err="1">
                <a:solidFill>
                  <a:srgbClr val="000000"/>
                </a:solidFill>
                <a:latin typeface="Metropolis" panose="00000500000000000000" pitchFamily="50" charset="0"/>
                <a:cs typeface="Calibri" panose="020F0502020204030204" pitchFamily="34" charset="0"/>
              </a:rPr>
              <a:t>cVRPS</a:t>
            </a:r>
            <a:r>
              <a:rPr lang="en-GB">
                <a:solidFill>
                  <a:srgbClr val="000000"/>
                </a:solidFill>
                <a:latin typeface="Metropolis" panose="00000500000000000000" pitchFamily="50" charset="0"/>
                <a:cs typeface="Calibri" panose="020F0502020204030204" pitchFamily="34" charset="0"/>
              </a:rPr>
              <a:t> would be added to existing dashboards.  However, we want to understand the lead time to develop existing or new dashboards to comply with the requirements.</a:t>
            </a:r>
          </a:p>
          <a:p>
            <a:pPr fontAlgn="base"/>
            <a:endParaRPr lang="en-GB">
              <a:solidFill>
                <a:srgbClr val="000000"/>
              </a:solidFill>
              <a:latin typeface="Metropolis" panose="00000500000000000000" pitchFamily="50" charset="0"/>
              <a:cs typeface="Calibri" panose="020F0502020204030204" pitchFamily="34" charset="0"/>
            </a:endParaRPr>
          </a:p>
          <a:p>
            <a:pPr fontAlgn="base"/>
            <a:r>
              <a:rPr lang="en-GB">
                <a:solidFill>
                  <a:srgbClr val="000000"/>
                </a:solidFill>
                <a:latin typeface="Metropolis" panose="00000500000000000000" pitchFamily="50" charset="0"/>
                <a:cs typeface="Calibri" panose="020F0502020204030204" pitchFamily="34" charset="0"/>
              </a:rPr>
              <a:t>Please provide feedback on the proposals by </a:t>
            </a:r>
            <a:r>
              <a:rPr lang="en-GB">
                <a:solidFill>
                  <a:srgbClr val="000000"/>
                </a:solidFill>
                <a:highlight>
                  <a:srgbClr val="FFFF00"/>
                </a:highlight>
                <a:latin typeface="Metropolis" panose="00000500000000000000" pitchFamily="50" charset="0"/>
                <a:cs typeface="Calibri" panose="020F0502020204030204" pitchFamily="34" charset="0"/>
              </a:rPr>
              <a:t>3</a:t>
            </a:r>
            <a:r>
              <a:rPr lang="en-GB" baseline="30000">
                <a:solidFill>
                  <a:srgbClr val="000000"/>
                </a:solidFill>
                <a:highlight>
                  <a:srgbClr val="FFFF00"/>
                </a:highlight>
                <a:latin typeface="Metropolis" panose="00000500000000000000" pitchFamily="50" charset="0"/>
                <a:cs typeface="Calibri" panose="020F0502020204030204" pitchFamily="34" charset="0"/>
              </a:rPr>
              <a:t>rd</a:t>
            </a:r>
            <a:r>
              <a:rPr lang="en-GB">
                <a:solidFill>
                  <a:srgbClr val="000000"/>
                </a:solidFill>
                <a:highlight>
                  <a:srgbClr val="FFFF00"/>
                </a:highlight>
                <a:latin typeface="Metropolis" panose="00000500000000000000" pitchFamily="50" charset="0"/>
                <a:cs typeface="Calibri" panose="020F0502020204030204" pitchFamily="34" charset="0"/>
              </a:rPr>
              <a:t> October</a:t>
            </a:r>
            <a:r>
              <a:rPr lang="en-GB">
                <a:solidFill>
                  <a:srgbClr val="000000"/>
                </a:solidFill>
                <a:latin typeface="Metropolis" panose="00000500000000000000" pitchFamily="50" charset="0"/>
                <a:cs typeface="Calibri" panose="020F0502020204030204" pitchFamily="34" charset="0"/>
              </a:rPr>
              <a:t>. </a:t>
            </a:r>
          </a:p>
          <a:p>
            <a:pPr fontAlgn="base"/>
            <a:endParaRPr lang="en-GB"/>
          </a:p>
        </p:txBody>
      </p:sp>
      <p:sp>
        <p:nvSpPr>
          <p:cNvPr id="3" name="Footer Placeholder 2">
            <a:extLst>
              <a:ext uri="{FF2B5EF4-FFF2-40B4-BE49-F238E27FC236}">
                <a16:creationId xmlns:a16="http://schemas.microsoft.com/office/drawing/2014/main" id="{B54A4D4C-2B74-64CA-52EF-6C25DF3B5D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830681-169F-F2AC-E92B-843F33A68A87}"/>
              </a:ext>
            </a:extLst>
          </p:cNvPr>
          <p:cNvSpPr>
            <a:spLocks noGrp="1"/>
          </p:cNvSpPr>
          <p:nvPr>
            <p:ph type="sldNum" sz="quarter" idx="12"/>
          </p:nvPr>
        </p:nvSpPr>
        <p:spPr/>
        <p:txBody>
          <a:bodyPr/>
          <a:lstStyle/>
          <a:p>
            <a:fld id="{F7DBEFEF-2EF4-7341-AFBF-5942378A7132}" type="slidenum">
              <a:rPr lang="en-US" smtClean="0"/>
              <a:t>18</a:t>
            </a:fld>
            <a:endParaRPr lang="en-US"/>
          </a:p>
        </p:txBody>
      </p:sp>
      <p:sp>
        <p:nvSpPr>
          <p:cNvPr id="5" name="Date Placeholder 4">
            <a:extLst>
              <a:ext uri="{FF2B5EF4-FFF2-40B4-BE49-F238E27FC236}">
                <a16:creationId xmlns:a16="http://schemas.microsoft.com/office/drawing/2014/main" id="{5D98B5BB-2DE0-EF23-257C-1AF16FCC90F2}"/>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6E503C65-2CE5-3332-8D16-BE09BF10F867}"/>
              </a:ext>
            </a:extLst>
          </p:cNvPr>
          <p:cNvSpPr>
            <a:spLocks noGrp="1"/>
          </p:cNvSpPr>
          <p:nvPr>
            <p:ph type="title"/>
          </p:nvPr>
        </p:nvSpPr>
        <p:spPr>
          <a:xfrm>
            <a:off x="335280" y="1075190"/>
            <a:ext cx="1619416" cy="1681456"/>
          </a:xfrm>
        </p:spPr>
        <p:txBody>
          <a:bodyPr/>
          <a:lstStyle/>
          <a:p>
            <a:r>
              <a:rPr lang="en-GB"/>
              <a:t>Blueprint requirements and proposals - 3</a:t>
            </a:r>
          </a:p>
        </p:txBody>
      </p:sp>
      <p:pic>
        <p:nvPicPr>
          <p:cNvPr id="7" name="Picture 6">
            <a:extLst>
              <a:ext uri="{FF2B5EF4-FFF2-40B4-BE49-F238E27FC236}">
                <a16:creationId xmlns:a16="http://schemas.microsoft.com/office/drawing/2014/main" id="{CCBCDA22-6EB4-A9BF-E13F-7A1B94CFBAAC}"/>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25172"/>
            <a:ext cx="1283335" cy="394970"/>
          </a:xfrm>
          <a:prstGeom prst="rect">
            <a:avLst/>
          </a:prstGeom>
        </p:spPr>
      </p:pic>
    </p:spTree>
    <p:extLst>
      <p:ext uri="{BB962C8B-B14F-4D97-AF65-F5344CB8AC3E}">
        <p14:creationId xmlns:p14="http://schemas.microsoft.com/office/powerpoint/2010/main" val="546226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92500" lnSpcReduction="10000"/>
          </a:bodyPr>
          <a:lstStyle/>
          <a:p>
            <a:pPr marL="0" indent="0"/>
            <a:r>
              <a:rPr lang="en-GB" sz="1900">
                <a:effectLst/>
                <a:latin typeface="Metropolis"/>
                <a:ea typeface="Arial" panose="020B0604020202020204" pitchFamily="34" charset="0"/>
                <a:cs typeface="Calibri"/>
              </a:rPr>
              <a:t>The first of the groups of </a:t>
            </a:r>
            <a:r>
              <a:rPr lang="en-GB" sz="1900">
                <a:latin typeface="Metropolis"/>
                <a:ea typeface="Arial" panose="020B0604020202020204" pitchFamily="34" charset="0"/>
                <a:cs typeface="Calibri"/>
              </a:rPr>
              <a:t>operational requirements is monitoring and compliance</a:t>
            </a:r>
          </a:p>
          <a:p>
            <a:pPr marL="0" indent="0"/>
            <a:r>
              <a:rPr lang="en-GB" sz="1900">
                <a:effectLst/>
                <a:latin typeface="Metropolis"/>
                <a:ea typeface="Arial" panose="020B0604020202020204" pitchFamily="34" charset="0"/>
                <a:cs typeface="Calibri"/>
              </a:rPr>
              <a:t>This covers: Data for Monitoring; non-compliance with the MLA; managing biller issues; audit rights; and waivers to rules.  </a:t>
            </a:r>
          </a:p>
          <a:p>
            <a:pPr marL="0" indent="0"/>
            <a:r>
              <a:rPr lang="en-GB" sz="1900">
                <a:latin typeface="Metropolis"/>
                <a:ea typeface="Arial" panose="020B0604020202020204" pitchFamily="34" charset="0"/>
                <a:cs typeface="Calibri"/>
              </a:rPr>
              <a:t>We have previously had feedback on some of these areas from previous papers which we have included as early thinking in helping the considerations and proposals.</a:t>
            </a:r>
          </a:p>
          <a:p>
            <a:pPr marL="0" indent="0"/>
            <a:r>
              <a:rPr lang="en-GB" sz="1900">
                <a:latin typeface="Metropolis"/>
                <a:ea typeface="Arial" panose="020B0604020202020204" pitchFamily="34" charset="0"/>
                <a:cs typeface="Calibri"/>
              </a:rPr>
              <a:t>Generally the MLA will address the roles/powers the operator will have under the MLA.  We expect operational processes to be covered by separate schedules, guidance or process documentation.   </a:t>
            </a:r>
          </a:p>
          <a:p>
            <a:pPr marL="0" indent="0"/>
            <a:r>
              <a:rPr lang="en-GB" sz="1900">
                <a:latin typeface="Metropolis"/>
                <a:ea typeface="Arial" panose="020B0604020202020204" pitchFamily="34" charset="0"/>
                <a:cs typeface="Calibri"/>
              </a:rPr>
              <a:t>We have a number of proposals and again ask for feedback on any or all aspects by </a:t>
            </a:r>
            <a:r>
              <a:rPr lang="en-GB" sz="1900">
                <a:highlight>
                  <a:srgbClr val="FFFF00"/>
                </a:highlight>
                <a:latin typeface="Metropolis"/>
                <a:ea typeface="Arial" panose="020B0604020202020204" pitchFamily="34" charset="0"/>
                <a:cs typeface="Calibri"/>
              </a:rPr>
              <a:t>3 October.</a:t>
            </a:r>
            <a:r>
              <a:rPr lang="en-GB" sz="1900">
                <a:latin typeface="Metropolis"/>
                <a:ea typeface="Arial" panose="020B0604020202020204" pitchFamily="34" charset="0"/>
                <a:cs typeface="Calibri"/>
              </a:rPr>
              <a:t> </a:t>
            </a:r>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fontScale="90000"/>
          </a:bodyPr>
          <a:lstStyle/>
          <a:p>
            <a:r>
              <a:rPr lang="en-GB"/>
              <a:t>5 – MLA operational – monitoring and compliance</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808037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7BCEE8-2301-2BBC-4E3D-17F51C723BDC}"/>
              </a:ext>
            </a:extLst>
          </p:cNvPr>
          <p:cNvSpPr>
            <a:spLocks noGrp="1"/>
          </p:cNvSpPr>
          <p:nvPr>
            <p:ph type="sldNum" sz="quarter" idx="12"/>
          </p:nvPr>
        </p:nvSpPr>
        <p:spPr/>
        <p:txBody>
          <a:bodyPr/>
          <a:lstStyle/>
          <a:p>
            <a:fld id="{F7DBEFEF-2EF4-7341-AFBF-5942378A7132}" type="slidenum">
              <a:rPr lang="en-US" smtClean="0"/>
              <a:t>2</a:t>
            </a:fld>
            <a:endParaRPr lang="en-US"/>
          </a:p>
        </p:txBody>
      </p:sp>
      <p:sp>
        <p:nvSpPr>
          <p:cNvPr id="4" name="Date Placeholder 3">
            <a:extLst>
              <a:ext uri="{FF2B5EF4-FFF2-40B4-BE49-F238E27FC236}">
                <a16:creationId xmlns:a16="http://schemas.microsoft.com/office/drawing/2014/main" id="{CC75B92A-714A-0F14-2253-7C64A0084E42}"/>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2FD17378-17E6-03B5-4062-D6CAC721B355}"/>
              </a:ext>
            </a:extLst>
          </p:cNvPr>
          <p:cNvSpPr>
            <a:spLocks noGrp="1"/>
          </p:cNvSpPr>
          <p:nvPr>
            <p:ph type="title"/>
          </p:nvPr>
        </p:nvSpPr>
        <p:spPr>
          <a:xfrm>
            <a:off x="335278" y="764323"/>
            <a:ext cx="4897121" cy="495922"/>
          </a:xfrm>
        </p:spPr>
        <p:txBody>
          <a:bodyPr>
            <a:normAutofit/>
          </a:bodyPr>
          <a:lstStyle/>
          <a:p>
            <a:r>
              <a:rPr lang="en-GB" sz="2000">
                <a:latin typeface="Metropolis Black"/>
              </a:rPr>
              <a:t>Agenda</a:t>
            </a:r>
          </a:p>
        </p:txBody>
      </p:sp>
      <p:sp>
        <p:nvSpPr>
          <p:cNvPr id="12" name="Footer Placeholder 1">
            <a:extLst>
              <a:ext uri="{FF2B5EF4-FFF2-40B4-BE49-F238E27FC236}">
                <a16:creationId xmlns:a16="http://schemas.microsoft.com/office/drawing/2014/main" id="{4A564EAF-B28B-6123-9D3E-8C83F25386F8}"/>
              </a:ext>
            </a:extLst>
          </p:cNvPr>
          <p:cNvSpPr>
            <a:spLocks noGrp="1"/>
          </p:cNvSpPr>
          <p:nvPr>
            <p:ph type="ftr" sz="quarter" idx="11"/>
          </p:nvPr>
        </p:nvSpPr>
        <p:spPr>
          <a:xfrm>
            <a:off x="4038600" y="6486472"/>
            <a:ext cx="4114800" cy="365125"/>
          </a:xfrm>
        </p:spPr>
        <p:txBody>
          <a:bodyPr/>
          <a:lstStyle/>
          <a:p>
            <a:r>
              <a:rPr lang="en-US"/>
              <a:t>Draft for discussion and workshop prep</a:t>
            </a:r>
          </a:p>
        </p:txBody>
      </p:sp>
      <p:pic>
        <p:nvPicPr>
          <p:cNvPr id="15" name="Picture 14">
            <a:extLst>
              <a:ext uri="{FF2B5EF4-FFF2-40B4-BE49-F238E27FC236}">
                <a16:creationId xmlns:a16="http://schemas.microsoft.com/office/drawing/2014/main" id="{010BE5C0-1D22-813E-0741-C65FF8A963E1}"/>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225924" y="117847"/>
            <a:ext cx="1276393" cy="407487"/>
          </a:xfrm>
          <a:prstGeom prst="rect">
            <a:avLst/>
          </a:prstGeom>
        </p:spPr>
      </p:pic>
      <p:graphicFrame>
        <p:nvGraphicFramePr>
          <p:cNvPr id="7" name="Table 6">
            <a:extLst>
              <a:ext uri="{FF2B5EF4-FFF2-40B4-BE49-F238E27FC236}">
                <a16:creationId xmlns:a16="http://schemas.microsoft.com/office/drawing/2014/main" id="{E621E467-64B1-E68D-CECA-07748AC57B7C}"/>
              </a:ext>
            </a:extLst>
          </p:cNvPr>
          <p:cNvGraphicFramePr>
            <a:graphicFrameLocks noGrp="1"/>
          </p:cNvGraphicFramePr>
          <p:nvPr>
            <p:extLst>
              <p:ext uri="{D42A27DB-BD31-4B8C-83A1-F6EECF244321}">
                <p14:modId xmlns:p14="http://schemas.microsoft.com/office/powerpoint/2010/main" val="2507115076"/>
              </p:ext>
            </p:extLst>
          </p:nvPr>
        </p:nvGraphicFramePr>
        <p:xfrm>
          <a:off x="1228345" y="1312029"/>
          <a:ext cx="9029700" cy="4540885"/>
        </p:xfrm>
        <a:graphic>
          <a:graphicData uri="http://schemas.openxmlformats.org/drawingml/2006/table">
            <a:tbl>
              <a:tblPr firstRow="1" bandRow="1">
                <a:tableStyleId>{5C22544A-7EE6-4342-B048-85BDC9FD1C3A}</a:tableStyleId>
              </a:tblPr>
              <a:tblGrid>
                <a:gridCol w="803910">
                  <a:extLst>
                    <a:ext uri="{9D8B030D-6E8A-4147-A177-3AD203B41FA5}">
                      <a16:colId xmlns:a16="http://schemas.microsoft.com/office/drawing/2014/main" val="2533508878"/>
                    </a:ext>
                  </a:extLst>
                </a:gridCol>
                <a:gridCol w="6079490">
                  <a:extLst>
                    <a:ext uri="{9D8B030D-6E8A-4147-A177-3AD203B41FA5}">
                      <a16:colId xmlns:a16="http://schemas.microsoft.com/office/drawing/2014/main" val="1285719431"/>
                    </a:ext>
                  </a:extLst>
                </a:gridCol>
                <a:gridCol w="2146300">
                  <a:extLst>
                    <a:ext uri="{9D8B030D-6E8A-4147-A177-3AD203B41FA5}">
                      <a16:colId xmlns:a16="http://schemas.microsoft.com/office/drawing/2014/main" val="1367147682"/>
                    </a:ext>
                  </a:extLst>
                </a:gridCol>
              </a:tblGrid>
              <a:tr h="429895">
                <a:tc>
                  <a:txBody>
                    <a:bodyPr/>
                    <a:lstStyle/>
                    <a:p>
                      <a:pPr>
                        <a:lnSpc>
                          <a:spcPct val="107000"/>
                        </a:lnSpc>
                        <a:spcAft>
                          <a:spcPts val="800"/>
                        </a:spcAft>
                      </a:pPr>
                      <a:r>
                        <a:rPr lang="en-GB" sz="1100" kern="100">
                          <a:effectLst/>
                        </a:rPr>
                        <a:t>Number</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Agenda item</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Time</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262520484"/>
                  </a:ext>
                </a:extLst>
              </a:tr>
              <a:tr h="429895">
                <a:tc>
                  <a:txBody>
                    <a:bodyPr/>
                    <a:lstStyle/>
                    <a:p>
                      <a:pPr>
                        <a:lnSpc>
                          <a:spcPct val="107000"/>
                        </a:lnSpc>
                        <a:spcAft>
                          <a:spcPts val="800"/>
                        </a:spcAft>
                      </a:pPr>
                      <a:r>
                        <a:rPr lang="en-GB" sz="1100" kern="100">
                          <a:effectLst/>
                        </a:rPr>
                        <a:t>1.</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Introduction and Approval of Minutes</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10.00-10.05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570662778"/>
                  </a:ext>
                </a:extLst>
              </a:tr>
              <a:tr h="429895">
                <a:tc>
                  <a:txBody>
                    <a:bodyPr/>
                    <a:lstStyle/>
                    <a:p>
                      <a:pPr>
                        <a:lnSpc>
                          <a:spcPct val="107000"/>
                        </a:lnSpc>
                        <a:spcAft>
                          <a:spcPts val="800"/>
                        </a:spcAft>
                      </a:pPr>
                      <a:r>
                        <a:rPr lang="en-GB" sz="1100" kern="100">
                          <a:effectLst/>
                        </a:rPr>
                        <a:t>2.</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Proposal on a Legal Sub-Group (LSG) for drafting the MLA</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10.05-10.10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619126182"/>
                  </a:ext>
                </a:extLst>
              </a:tr>
              <a:tr h="429895">
                <a:tc>
                  <a:txBody>
                    <a:bodyPr/>
                    <a:lstStyle/>
                    <a:p>
                      <a:pPr>
                        <a:lnSpc>
                          <a:spcPct val="107000"/>
                        </a:lnSpc>
                        <a:spcAft>
                          <a:spcPts val="800"/>
                        </a:spcAft>
                      </a:pPr>
                      <a:r>
                        <a:rPr lang="en-GB" sz="1100" kern="100">
                          <a:effectLst/>
                        </a:rPr>
                        <a:t>3.</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Wave 1 Success Criteria Feedback</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10.10-10.20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627611437"/>
                  </a:ext>
                </a:extLst>
              </a:tr>
              <a:tr h="429895">
                <a:tc>
                  <a:txBody>
                    <a:bodyPr/>
                    <a:lstStyle/>
                    <a:p>
                      <a:pPr>
                        <a:lnSpc>
                          <a:spcPct val="107000"/>
                        </a:lnSpc>
                        <a:spcAft>
                          <a:spcPts val="800"/>
                        </a:spcAft>
                      </a:pPr>
                      <a:r>
                        <a:rPr lang="en-GB" sz="1100" kern="100">
                          <a:effectLst/>
                        </a:rPr>
                        <a:t>4.</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MLA Operational Requirements Feedback</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10.20-10.30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665038257"/>
                  </a:ext>
                </a:extLst>
              </a:tr>
              <a:tr h="429895">
                <a:tc>
                  <a:txBody>
                    <a:bodyPr/>
                    <a:lstStyle/>
                    <a:p>
                      <a:pPr>
                        <a:lnSpc>
                          <a:spcPct val="107000"/>
                        </a:lnSpc>
                        <a:spcAft>
                          <a:spcPts val="800"/>
                        </a:spcAft>
                      </a:pPr>
                      <a:r>
                        <a:rPr lang="en-GB" sz="1100" kern="100">
                          <a:effectLst/>
                        </a:rPr>
                        <a:t>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MLA propositions - consumer control</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10.30-10.40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428580437"/>
                  </a:ext>
                </a:extLst>
              </a:tr>
              <a:tr h="429895">
                <a:tc>
                  <a:txBody>
                    <a:bodyPr/>
                    <a:lstStyle/>
                    <a:p>
                      <a:pPr>
                        <a:lnSpc>
                          <a:spcPct val="107000"/>
                        </a:lnSpc>
                        <a:spcAft>
                          <a:spcPts val="800"/>
                        </a:spcAft>
                      </a:pPr>
                      <a:r>
                        <a:rPr lang="en-GB" sz="1100" kern="100">
                          <a:effectLst/>
                        </a:rPr>
                        <a:t>6.</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dirty="0">
                          <a:effectLst/>
                        </a:rPr>
                        <a:t>MLA Operational Requirements – monitoring and compliance </a:t>
                      </a:r>
                      <a:endParaRPr lang="en-GB" sz="1100" kern="100" dirty="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10.40-10.55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284526968"/>
                  </a:ext>
                </a:extLst>
              </a:tr>
              <a:tr h="429895">
                <a:tc>
                  <a:txBody>
                    <a:bodyPr/>
                    <a:lstStyle/>
                    <a:p>
                      <a:pPr>
                        <a:lnSpc>
                          <a:spcPct val="107000"/>
                        </a:lnSpc>
                        <a:spcAft>
                          <a:spcPts val="800"/>
                        </a:spcAft>
                      </a:pPr>
                      <a:r>
                        <a:rPr lang="en-GB" sz="1100" kern="100">
                          <a:effectLst/>
                        </a:rPr>
                        <a:t>7.</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MLA owner – functional capabilities </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10.55-11.10</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289156325"/>
                  </a:ext>
                </a:extLst>
              </a:tr>
              <a:tr h="671830">
                <a:tc>
                  <a:txBody>
                    <a:bodyPr/>
                    <a:lstStyle/>
                    <a:p>
                      <a:pPr>
                        <a:lnSpc>
                          <a:spcPct val="107000"/>
                        </a:lnSpc>
                        <a:spcAft>
                          <a:spcPts val="800"/>
                        </a:spcAft>
                      </a:pPr>
                      <a:r>
                        <a:rPr lang="en-GB" sz="1100" kern="100">
                          <a:effectLst/>
                        </a:rPr>
                        <a:t>8.</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Disputes framework – proposal on consumer Unhappy Paths</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11.10-11.25</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83728419"/>
                  </a:ext>
                </a:extLst>
              </a:tr>
              <a:tr h="429895">
                <a:tc>
                  <a:txBody>
                    <a:bodyPr/>
                    <a:lstStyle/>
                    <a:p>
                      <a:pPr>
                        <a:lnSpc>
                          <a:spcPct val="107000"/>
                        </a:lnSpc>
                        <a:spcAft>
                          <a:spcPts val="800"/>
                        </a:spcAft>
                      </a:pPr>
                      <a:r>
                        <a:rPr lang="en-GB" sz="1100" kern="100">
                          <a:effectLst/>
                        </a:rPr>
                        <a:t>9.</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a:effectLst/>
                        </a:rPr>
                        <a:t>Recap of Ask Deadlines &amp; AOB</a:t>
                      </a:r>
                      <a:endParaRPr lang="en-GB" sz="1100" kern="100">
                        <a:effectLst/>
                        <a:latin typeface="Calibri" panose="020F0502020204030204" pitchFamily="34" charset="0"/>
                        <a:ea typeface="Calibri" panose="020F0502020204030204" pitchFamily="34" charset="0"/>
                        <a:cs typeface="Arial" panose="020B0604020202020204" pitchFamily="34" charset="0"/>
                      </a:endParaRPr>
                    </a:p>
                  </a:txBody>
                  <a:tcPr/>
                </a:tc>
                <a:tc>
                  <a:txBody>
                    <a:bodyPr/>
                    <a:lstStyle/>
                    <a:p>
                      <a:pPr>
                        <a:lnSpc>
                          <a:spcPct val="107000"/>
                        </a:lnSpc>
                        <a:spcAft>
                          <a:spcPts val="800"/>
                        </a:spcAft>
                      </a:pPr>
                      <a:r>
                        <a:rPr lang="en-GB" sz="1100" kern="100" dirty="0">
                          <a:effectLst/>
                        </a:rPr>
                        <a:t>11.25-11.30</a:t>
                      </a:r>
                      <a:endParaRPr lang="en-GB" sz="1100" kern="100" dirty="0">
                        <a:effectLst/>
                        <a:latin typeface="Calibri" panose="020F050202020403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089245335"/>
                  </a:ext>
                </a:extLst>
              </a:tr>
            </a:tbl>
          </a:graphicData>
        </a:graphic>
      </p:graphicFrame>
    </p:spTree>
    <p:extLst>
      <p:ext uri="{BB962C8B-B14F-4D97-AF65-F5344CB8AC3E}">
        <p14:creationId xmlns:p14="http://schemas.microsoft.com/office/powerpoint/2010/main" val="108557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C08D2B-9A18-E772-C6D8-E32DC640D1DF}"/>
              </a:ext>
            </a:extLst>
          </p:cNvPr>
          <p:cNvSpPr>
            <a:spLocks noGrp="1"/>
          </p:cNvSpPr>
          <p:nvPr>
            <p:ph idx="1"/>
          </p:nvPr>
        </p:nvSpPr>
        <p:spPr>
          <a:xfrm>
            <a:off x="2243328" y="883036"/>
            <a:ext cx="9486000" cy="2092080"/>
          </a:xfrm>
        </p:spPr>
        <p:txBody>
          <a:bodyPr>
            <a:normAutofit/>
          </a:bodyPr>
          <a:lstStyle/>
          <a:p>
            <a:r>
              <a:rPr lang="en-GB" sz="1400"/>
              <a:t>OBL has existing MI standards for Performance and availability, and for VRP specifically.  We propose to mandate these in the MLA.  This ensures like for like data with existing provisions and avoids replicating or requiring similar, but not the same, data.</a:t>
            </a:r>
          </a:p>
          <a:p>
            <a:r>
              <a:rPr lang="en-GB" sz="1400"/>
              <a:t>This data standard was not created specifically for </a:t>
            </a:r>
            <a:r>
              <a:rPr lang="en-GB" sz="1400" err="1"/>
              <a:t>cVRP</a:t>
            </a:r>
            <a:r>
              <a:rPr lang="en-GB" sz="1400"/>
              <a:t> compliance monitoring; additional data is required.  We propose the measures below and an annual attestation exercise:</a:t>
            </a:r>
          </a:p>
          <a:p>
            <a:pPr marL="0" indent="0">
              <a:buNone/>
            </a:pPr>
            <a:endParaRPr lang="en-GB" sz="1400"/>
          </a:p>
        </p:txBody>
      </p:sp>
      <p:sp>
        <p:nvSpPr>
          <p:cNvPr id="3" name="Footer Placeholder 2">
            <a:extLst>
              <a:ext uri="{FF2B5EF4-FFF2-40B4-BE49-F238E27FC236}">
                <a16:creationId xmlns:a16="http://schemas.microsoft.com/office/drawing/2014/main" id="{CEBB4D55-B10E-C3B7-3975-ADE1CEFF20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C8EFBD-7A90-FE3A-2E09-8DD646EE9416}"/>
              </a:ext>
            </a:extLst>
          </p:cNvPr>
          <p:cNvSpPr>
            <a:spLocks noGrp="1"/>
          </p:cNvSpPr>
          <p:nvPr>
            <p:ph type="sldNum" sz="quarter" idx="12"/>
          </p:nvPr>
        </p:nvSpPr>
        <p:spPr/>
        <p:txBody>
          <a:bodyPr/>
          <a:lstStyle/>
          <a:p>
            <a:fld id="{F7DBEFEF-2EF4-7341-AFBF-5942378A7132}" type="slidenum">
              <a:rPr lang="en-US" smtClean="0"/>
              <a:t>20</a:t>
            </a:fld>
            <a:endParaRPr lang="en-US"/>
          </a:p>
        </p:txBody>
      </p:sp>
      <p:sp>
        <p:nvSpPr>
          <p:cNvPr id="5" name="Date Placeholder 4">
            <a:extLst>
              <a:ext uri="{FF2B5EF4-FFF2-40B4-BE49-F238E27FC236}">
                <a16:creationId xmlns:a16="http://schemas.microsoft.com/office/drawing/2014/main" id="{F25DCE16-100E-523D-F19D-C3494C7DBA31}"/>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F87D67B-B808-26DF-FA48-4B52B172E430}"/>
              </a:ext>
            </a:extLst>
          </p:cNvPr>
          <p:cNvSpPr>
            <a:spLocks noGrp="1"/>
          </p:cNvSpPr>
          <p:nvPr>
            <p:ph type="title"/>
          </p:nvPr>
        </p:nvSpPr>
        <p:spPr/>
        <p:txBody>
          <a:bodyPr/>
          <a:lstStyle/>
          <a:p>
            <a:r>
              <a:rPr lang="en-GB"/>
              <a:t>Data for monitoring</a:t>
            </a:r>
          </a:p>
        </p:txBody>
      </p:sp>
      <p:pic>
        <p:nvPicPr>
          <p:cNvPr id="7" name="Picture 6">
            <a:extLst>
              <a:ext uri="{FF2B5EF4-FFF2-40B4-BE49-F238E27FC236}">
                <a16:creationId xmlns:a16="http://schemas.microsoft.com/office/drawing/2014/main" id="{F7E4CC95-EC34-6A95-9D3C-B1037AFEFE15}"/>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10" name="TextBox 9">
            <a:extLst>
              <a:ext uri="{FF2B5EF4-FFF2-40B4-BE49-F238E27FC236}">
                <a16:creationId xmlns:a16="http://schemas.microsoft.com/office/drawing/2014/main" id="{2648F118-7CD5-A66B-4336-746EDD991CAE}"/>
              </a:ext>
            </a:extLst>
          </p:cNvPr>
          <p:cNvSpPr txBox="1"/>
          <p:nvPr/>
        </p:nvSpPr>
        <p:spPr>
          <a:xfrm>
            <a:off x="2378767" y="2332391"/>
            <a:ext cx="8261661" cy="3711401"/>
          </a:xfrm>
          <a:prstGeom prst="rect">
            <a:avLst/>
          </a:prstGeom>
          <a:noFill/>
        </p:spPr>
        <p:txBody>
          <a:bodyPr wrap="square">
            <a:spAutoFit/>
          </a:bodyPr>
          <a:lstStyle/>
          <a:p>
            <a:pPr>
              <a:lnSpc>
                <a:spcPts val="1200"/>
              </a:lnSpc>
              <a:spcAft>
                <a:spcPts val="600"/>
              </a:spcAft>
            </a:pPr>
            <a:r>
              <a:rPr lang="en-GB" sz="1000" b="1">
                <a:effectLst/>
                <a:latin typeface="Metropolis" panose="00000500000000000000" pitchFamily="50" charset="0"/>
                <a:ea typeface="Times New Roman" panose="02020603050405020304" pitchFamily="18" charset="0"/>
                <a:cs typeface="Calibri" panose="020F0502020204030204" pitchFamily="34" charset="0"/>
              </a:rPr>
              <a:t>PISP:</a:t>
            </a:r>
            <a:endParaRPr lang="en-GB" sz="1000">
              <a:effectLst/>
              <a:latin typeface="Metropolis" panose="00000500000000000000" pitchFamily="50" charset="0"/>
              <a:ea typeface="Times New Roman" panose="02020603050405020304" pitchFamily="18" charset="0"/>
              <a:cs typeface="Calibri" panose="020F0502020204030204" pitchFamily="34" charset="0"/>
            </a:endParaRP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Biller/Merchant Customers by Sector (to ensure that billers and merchants are within the wave 1 sectors).  This would be new billers onboarded and those offboarded.</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Number of new </a:t>
            </a:r>
            <a:r>
              <a:rPr lang="en-GB" sz="1000" err="1">
                <a:effectLst/>
                <a:latin typeface="Metropolis" panose="00000500000000000000" pitchFamily="50" charset="0"/>
                <a:ea typeface="Arial" panose="020B0604020202020204" pitchFamily="34" charset="0"/>
                <a:cs typeface="Arial" panose="020B0604020202020204" pitchFamily="34" charset="0"/>
              </a:rPr>
              <a:t>cVRPs</a:t>
            </a:r>
            <a:r>
              <a:rPr lang="en-GB" sz="1000">
                <a:effectLst/>
                <a:latin typeface="Metropolis" panose="00000500000000000000" pitchFamily="50" charset="0"/>
                <a:ea typeface="Arial" panose="020B0604020202020204" pitchFamily="34" charset="0"/>
                <a:cs typeface="Arial" panose="020B0604020202020204" pitchFamily="34" charset="0"/>
              </a:rPr>
              <a:t> set up, split by new unique users and pre-existing users (to check whether </a:t>
            </a:r>
            <a:r>
              <a:rPr lang="en-GB" sz="1000" err="1">
                <a:effectLst/>
                <a:latin typeface="Metropolis" panose="00000500000000000000" pitchFamily="50" charset="0"/>
                <a:ea typeface="Arial" panose="020B0604020202020204" pitchFamily="34" charset="0"/>
                <a:cs typeface="Arial" panose="020B0604020202020204" pitchFamily="34" charset="0"/>
              </a:rPr>
              <a:t>cVRP</a:t>
            </a:r>
            <a:r>
              <a:rPr lang="en-GB" sz="1000">
                <a:effectLst/>
                <a:latin typeface="Metropolis" panose="00000500000000000000" pitchFamily="50" charset="0"/>
                <a:ea typeface="Arial" panose="020B0604020202020204" pitchFamily="34" charset="0"/>
                <a:cs typeface="Arial" panose="020B0604020202020204" pitchFamily="34" charset="0"/>
              </a:rPr>
              <a:t> processes meet consumer needs). </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Authorisation efficacy and payment efficacy.  This covers consents abandoned, authentication successes for example.</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Dependent on the disputes framework, disputes information that is not captured by the disputes system (at the PISP level).   </a:t>
            </a:r>
          </a:p>
          <a:p>
            <a:pPr marL="457200">
              <a:lnSpc>
                <a:spcPct val="115000"/>
              </a:lnSpc>
              <a:spcAft>
                <a:spcPts val="600"/>
              </a:spcAft>
            </a:pPr>
            <a:r>
              <a:rPr lang="en-GB" sz="1000">
                <a:effectLst/>
                <a:latin typeface="Metropolis" panose="00000500000000000000" pitchFamily="50" charset="0"/>
                <a:ea typeface="Arial" panose="020B0604020202020204" pitchFamily="34" charset="0"/>
                <a:cs typeface="Arial" panose="020B0604020202020204" pitchFamily="34" charset="0"/>
              </a:rPr>
              <a:t> </a:t>
            </a:r>
          </a:p>
          <a:p>
            <a:pPr>
              <a:lnSpc>
                <a:spcPts val="1200"/>
              </a:lnSpc>
              <a:spcAft>
                <a:spcPts val="600"/>
              </a:spcAft>
            </a:pPr>
            <a:r>
              <a:rPr lang="en-GB" sz="1000" b="1">
                <a:effectLst/>
                <a:latin typeface="Metropolis" panose="00000500000000000000" pitchFamily="50" charset="0"/>
                <a:ea typeface="Times New Roman" panose="02020603050405020304" pitchFamily="18" charset="0"/>
                <a:cs typeface="Calibri" panose="020F0502020204030204" pitchFamily="34" charset="0"/>
              </a:rPr>
              <a:t>ASPSP</a:t>
            </a:r>
            <a:r>
              <a:rPr lang="en-GB" sz="1000">
                <a:effectLst/>
                <a:latin typeface="Metropolis" panose="00000500000000000000" pitchFamily="50" charset="0"/>
                <a:ea typeface="Times New Roman" panose="02020603050405020304" pitchFamily="18" charset="0"/>
                <a:cs typeface="Calibri" panose="020F0502020204030204" pitchFamily="34" charset="0"/>
              </a:rPr>
              <a:t>:</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Number of </a:t>
            </a:r>
            <a:r>
              <a:rPr lang="en-GB" sz="1000" err="1">
                <a:effectLst/>
                <a:latin typeface="Metropolis" panose="00000500000000000000" pitchFamily="50" charset="0"/>
                <a:ea typeface="Arial" panose="020B0604020202020204" pitchFamily="34" charset="0"/>
                <a:cs typeface="Arial" panose="020B0604020202020204" pitchFamily="34" charset="0"/>
              </a:rPr>
              <a:t>cVRP</a:t>
            </a:r>
            <a:r>
              <a:rPr lang="en-GB" sz="1000">
                <a:effectLst/>
                <a:latin typeface="Metropolis" panose="00000500000000000000" pitchFamily="50" charset="0"/>
                <a:ea typeface="Arial" panose="020B0604020202020204" pitchFamily="34" charset="0"/>
                <a:cs typeface="Arial" panose="020B0604020202020204" pitchFamily="34" charset="0"/>
              </a:rPr>
              <a:t> initiated payments that have been slowed or stopped compared to those that have not (to understand the level of suspected biller issues, such as duplicates, cyber issues or fraud).</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Rates of fraudulent </a:t>
            </a:r>
            <a:r>
              <a:rPr lang="en-GB" sz="1000" err="1">
                <a:effectLst/>
                <a:latin typeface="Metropolis" panose="00000500000000000000" pitchFamily="50" charset="0"/>
                <a:ea typeface="Arial" panose="020B0604020202020204" pitchFamily="34" charset="0"/>
                <a:cs typeface="Arial" panose="020B0604020202020204" pitchFamily="34" charset="0"/>
              </a:rPr>
              <a:t>cVRP</a:t>
            </a:r>
            <a:r>
              <a:rPr lang="en-GB" sz="1000">
                <a:effectLst/>
                <a:latin typeface="Metropolis" panose="00000500000000000000" pitchFamily="50" charset="0"/>
                <a:ea typeface="Arial" panose="020B0604020202020204" pitchFamily="34" charset="0"/>
                <a:cs typeface="Arial" panose="020B0604020202020204" pitchFamily="34" charset="0"/>
              </a:rPr>
              <a:t> payments (unauthorised fraud and APP fraud).</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Rates of customer revocation via access dashboards</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Levels of “on-us” </a:t>
            </a:r>
            <a:r>
              <a:rPr lang="en-GB" sz="1000" err="1">
                <a:effectLst/>
                <a:latin typeface="Metropolis" panose="00000500000000000000" pitchFamily="50" charset="0"/>
                <a:ea typeface="Arial" panose="020B0604020202020204" pitchFamily="34" charset="0"/>
                <a:cs typeface="Arial" panose="020B0604020202020204" pitchFamily="34" charset="0"/>
              </a:rPr>
              <a:t>cVRP</a:t>
            </a:r>
            <a:r>
              <a:rPr lang="en-GB" sz="1000">
                <a:effectLst/>
                <a:latin typeface="Metropolis" panose="00000500000000000000" pitchFamily="50" charset="0"/>
                <a:ea typeface="Arial" panose="020B0604020202020204" pitchFamily="34" charset="0"/>
                <a:cs typeface="Arial" panose="020B0604020202020204" pitchFamily="34" charset="0"/>
              </a:rPr>
              <a:t> consents;  new consents; consents withdrawn or expired.</a:t>
            </a:r>
          </a:p>
          <a:p>
            <a:pPr marL="342900" lvl="0" indent="-342900">
              <a:lnSpc>
                <a:spcPct val="115000"/>
              </a:lnSpc>
              <a:spcAft>
                <a:spcPts val="600"/>
              </a:spcAft>
              <a:buFont typeface="+mj-lt"/>
              <a:buAutoNum type="arabicPeriod"/>
            </a:pPr>
            <a:r>
              <a:rPr lang="en-GB" sz="1000">
                <a:effectLst/>
                <a:latin typeface="Metropolis" panose="00000500000000000000" pitchFamily="50" charset="0"/>
                <a:ea typeface="Arial" panose="020B0604020202020204" pitchFamily="34" charset="0"/>
                <a:cs typeface="Arial" panose="020B0604020202020204" pitchFamily="34" charset="0"/>
              </a:rPr>
              <a:t>Customer disputes by biller/PISP (to measure whether there are any issues with specific PISPs and Billers).  This may be captured by the disputes system but would need on-us disputes to be captured separately.</a:t>
            </a:r>
          </a:p>
        </p:txBody>
      </p:sp>
    </p:spTree>
    <p:extLst>
      <p:ext uri="{BB962C8B-B14F-4D97-AF65-F5344CB8AC3E}">
        <p14:creationId xmlns:p14="http://schemas.microsoft.com/office/powerpoint/2010/main" val="25771481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C08D2B-9A18-E772-C6D8-E32DC640D1DF}"/>
              </a:ext>
            </a:extLst>
          </p:cNvPr>
          <p:cNvSpPr>
            <a:spLocks noGrp="1"/>
          </p:cNvSpPr>
          <p:nvPr>
            <p:ph idx="1"/>
          </p:nvPr>
        </p:nvSpPr>
        <p:spPr/>
        <p:txBody>
          <a:bodyPr/>
          <a:lstStyle/>
          <a:p>
            <a:r>
              <a:rPr lang="en-GB"/>
              <a:t>The operator should expect to pick up non-compliance through data supplied to it, through monitoring the levels of disputes by PISP or biller/merchant, or through complaints.</a:t>
            </a:r>
          </a:p>
          <a:p>
            <a:r>
              <a:rPr lang="en-GB"/>
              <a:t>The Operator will expect co-operation with the relevant PISPs/ASPSPs; and would expect the PISP or ASPSP to provide evidence that there are no issues or else acknowledge non-compliance with a plan to quickly achieve compliance.</a:t>
            </a:r>
          </a:p>
          <a:p>
            <a:r>
              <a:rPr lang="en-GB"/>
              <a:t>However, the operator may need to investigate non-compliance where no evidence is given etc. </a:t>
            </a:r>
          </a:p>
          <a:p>
            <a:r>
              <a:rPr lang="en-GB"/>
              <a:t>Any non-compliance subject to operator resources will be charged according to the investigation – based on a schedule of average costs.  Similar models apply elsewhere.</a:t>
            </a:r>
          </a:p>
          <a:p>
            <a:r>
              <a:rPr lang="en-GB"/>
              <a:t>Escalation may occur and ultimate sanctions include suspension or </a:t>
            </a:r>
            <a:r>
              <a:rPr lang="en-GB" err="1"/>
              <a:t>expellation</a:t>
            </a:r>
            <a:r>
              <a:rPr lang="en-GB"/>
              <a:t>.             </a:t>
            </a:r>
          </a:p>
        </p:txBody>
      </p:sp>
      <p:sp>
        <p:nvSpPr>
          <p:cNvPr id="3" name="Footer Placeholder 2">
            <a:extLst>
              <a:ext uri="{FF2B5EF4-FFF2-40B4-BE49-F238E27FC236}">
                <a16:creationId xmlns:a16="http://schemas.microsoft.com/office/drawing/2014/main" id="{CEBB4D55-B10E-C3B7-3975-ADE1CEFF20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C8EFBD-7A90-FE3A-2E09-8DD646EE9416}"/>
              </a:ext>
            </a:extLst>
          </p:cNvPr>
          <p:cNvSpPr>
            <a:spLocks noGrp="1"/>
          </p:cNvSpPr>
          <p:nvPr>
            <p:ph type="sldNum" sz="quarter" idx="12"/>
          </p:nvPr>
        </p:nvSpPr>
        <p:spPr/>
        <p:txBody>
          <a:bodyPr/>
          <a:lstStyle/>
          <a:p>
            <a:fld id="{F7DBEFEF-2EF4-7341-AFBF-5942378A7132}" type="slidenum">
              <a:rPr lang="en-US" smtClean="0"/>
              <a:t>21</a:t>
            </a:fld>
            <a:endParaRPr lang="en-US"/>
          </a:p>
        </p:txBody>
      </p:sp>
      <p:sp>
        <p:nvSpPr>
          <p:cNvPr id="5" name="Date Placeholder 4">
            <a:extLst>
              <a:ext uri="{FF2B5EF4-FFF2-40B4-BE49-F238E27FC236}">
                <a16:creationId xmlns:a16="http://schemas.microsoft.com/office/drawing/2014/main" id="{F25DCE16-100E-523D-F19D-C3494C7DBA31}"/>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F87D67B-B808-26DF-FA48-4B52B172E430}"/>
              </a:ext>
            </a:extLst>
          </p:cNvPr>
          <p:cNvSpPr>
            <a:spLocks noGrp="1"/>
          </p:cNvSpPr>
          <p:nvPr>
            <p:ph type="title"/>
          </p:nvPr>
        </p:nvSpPr>
        <p:spPr/>
        <p:txBody>
          <a:bodyPr/>
          <a:lstStyle/>
          <a:p>
            <a:r>
              <a:rPr lang="en-GB"/>
              <a:t>Non-compliance with the MLA</a:t>
            </a:r>
          </a:p>
        </p:txBody>
      </p:sp>
      <p:pic>
        <p:nvPicPr>
          <p:cNvPr id="7" name="Picture 6">
            <a:extLst>
              <a:ext uri="{FF2B5EF4-FFF2-40B4-BE49-F238E27FC236}">
                <a16:creationId xmlns:a16="http://schemas.microsoft.com/office/drawing/2014/main" id="{F7E4CC95-EC34-6A95-9D3C-B1037AFEFE15}"/>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7933039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C08D2B-9A18-E772-C6D8-E32DC640D1DF}"/>
              </a:ext>
            </a:extLst>
          </p:cNvPr>
          <p:cNvSpPr>
            <a:spLocks noGrp="1"/>
          </p:cNvSpPr>
          <p:nvPr>
            <p:ph idx="1"/>
          </p:nvPr>
        </p:nvSpPr>
        <p:spPr/>
        <p:txBody>
          <a:bodyPr/>
          <a:lstStyle/>
          <a:p>
            <a:r>
              <a:rPr lang="en-GB"/>
              <a:t>We have experience of there being biller issues e.g. Direct Debits, that requires the operator to provide input, co-ordination and direction.</a:t>
            </a:r>
          </a:p>
          <a:p>
            <a:r>
              <a:rPr lang="en-GB"/>
              <a:t>We also include here the operator being able to require the offboarding of a biller if it is not in the appropriate wave sector/use cases; is fraudulent, or the cause of significant disruptions or issues.  </a:t>
            </a:r>
          </a:p>
          <a:p>
            <a:pPr marL="0" indent="0">
              <a:buNone/>
            </a:pPr>
            <a:endParaRPr lang="en-GB"/>
          </a:p>
          <a:p>
            <a:pPr marL="0" indent="0">
              <a:buNone/>
            </a:pPr>
            <a:r>
              <a:rPr lang="en-GB"/>
              <a:t> </a:t>
            </a:r>
          </a:p>
        </p:txBody>
      </p:sp>
      <p:sp>
        <p:nvSpPr>
          <p:cNvPr id="3" name="Footer Placeholder 2">
            <a:extLst>
              <a:ext uri="{FF2B5EF4-FFF2-40B4-BE49-F238E27FC236}">
                <a16:creationId xmlns:a16="http://schemas.microsoft.com/office/drawing/2014/main" id="{CEBB4D55-B10E-C3B7-3975-ADE1CEFF20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C8EFBD-7A90-FE3A-2E09-8DD646EE9416}"/>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5" name="Date Placeholder 4">
            <a:extLst>
              <a:ext uri="{FF2B5EF4-FFF2-40B4-BE49-F238E27FC236}">
                <a16:creationId xmlns:a16="http://schemas.microsoft.com/office/drawing/2014/main" id="{F25DCE16-100E-523D-F19D-C3494C7DBA31}"/>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F87D67B-B808-26DF-FA48-4B52B172E430}"/>
              </a:ext>
            </a:extLst>
          </p:cNvPr>
          <p:cNvSpPr>
            <a:spLocks noGrp="1"/>
          </p:cNvSpPr>
          <p:nvPr>
            <p:ph type="title"/>
          </p:nvPr>
        </p:nvSpPr>
        <p:spPr/>
        <p:txBody>
          <a:bodyPr/>
          <a:lstStyle/>
          <a:p>
            <a:r>
              <a:rPr lang="en-GB"/>
              <a:t>Managing biller issues</a:t>
            </a:r>
          </a:p>
        </p:txBody>
      </p:sp>
      <p:pic>
        <p:nvPicPr>
          <p:cNvPr id="7" name="Picture 6">
            <a:extLst>
              <a:ext uri="{FF2B5EF4-FFF2-40B4-BE49-F238E27FC236}">
                <a16:creationId xmlns:a16="http://schemas.microsoft.com/office/drawing/2014/main" id="{F7E4CC95-EC34-6A95-9D3C-B1037AFEFE15}"/>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7175135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C08D2B-9A18-E772-C6D8-E32DC640D1DF}"/>
              </a:ext>
            </a:extLst>
          </p:cNvPr>
          <p:cNvSpPr>
            <a:spLocks noGrp="1"/>
          </p:cNvSpPr>
          <p:nvPr>
            <p:ph idx="1"/>
          </p:nvPr>
        </p:nvSpPr>
        <p:spPr/>
        <p:txBody>
          <a:bodyPr/>
          <a:lstStyle/>
          <a:p>
            <a:r>
              <a:rPr lang="en-GB"/>
              <a:t>On a proportionate basis, if there is a significant issue or seemingly ongoing issue with an ASPSP or PISP relating to </a:t>
            </a:r>
            <a:r>
              <a:rPr lang="en-GB" err="1"/>
              <a:t>cVRPs</a:t>
            </a:r>
            <a:r>
              <a:rPr lang="en-GB"/>
              <a:t> that the operator needs to be comfortable as been resolved, for example, the MLA will provide the operator the power to require an audit of that issue or function. </a:t>
            </a:r>
          </a:p>
          <a:p>
            <a:r>
              <a:rPr lang="en-GB"/>
              <a:t>This is likely to be in related to perceived/demonstrated ongoing compliance issues; or a significant compliance issue that could impact consumers trust in the product.   </a:t>
            </a:r>
          </a:p>
          <a:p>
            <a:r>
              <a:rPr lang="en-GB"/>
              <a:t>The operator will be able to require demonstration that any learnings or findings from an audit have been actioned.</a:t>
            </a:r>
          </a:p>
          <a:p>
            <a:pPr marL="0" indent="0">
              <a:buNone/>
            </a:pPr>
            <a:r>
              <a:rPr lang="en-GB"/>
              <a:t>  </a:t>
            </a:r>
          </a:p>
        </p:txBody>
      </p:sp>
      <p:sp>
        <p:nvSpPr>
          <p:cNvPr id="3" name="Footer Placeholder 2">
            <a:extLst>
              <a:ext uri="{FF2B5EF4-FFF2-40B4-BE49-F238E27FC236}">
                <a16:creationId xmlns:a16="http://schemas.microsoft.com/office/drawing/2014/main" id="{CEBB4D55-B10E-C3B7-3975-ADE1CEFF20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C8EFBD-7A90-FE3A-2E09-8DD646EE9416}"/>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5" name="Date Placeholder 4">
            <a:extLst>
              <a:ext uri="{FF2B5EF4-FFF2-40B4-BE49-F238E27FC236}">
                <a16:creationId xmlns:a16="http://schemas.microsoft.com/office/drawing/2014/main" id="{F25DCE16-100E-523D-F19D-C3494C7DBA31}"/>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F87D67B-B808-26DF-FA48-4B52B172E430}"/>
              </a:ext>
            </a:extLst>
          </p:cNvPr>
          <p:cNvSpPr>
            <a:spLocks noGrp="1"/>
          </p:cNvSpPr>
          <p:nvPr>
            <p:ph type="title"/>
          </p:nvPr>
        </p:nvSpPr>
        <p:spPr/>
        <p:txBody>
          <a:bodyPr/>
          <a:lstStyle/>
          <a:p>
            <a:r>
              <a:rPr lang="en-GB"/>
              <a:t>Audit rights</a:t>
            </a:r>
          </a:p>
        </p:txBody>
      </p:sp>
      <p:pic>
        <p:nvPicPr>
          <p:cNvPr id="7" name="Picture 6">
            <a:extLst>
              <a:ext uri="{FF2B5EF4-FFF2-40B4-BE49-F238E27FC236}">
                <a16:creationId xmlns:a16="http://schemas.microsoft.com/office/drawing/2014/main" id="{F7E4CC95-EC34-6A95-9D3C-B1037AFEFE15}"/>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7733151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C08D2B-9A18-E772-C6D8-E32DC640D1DF}"/>
              </a:ext>
            </a:extLst>
          </p:cNvPr>
          <p:cNvSpPr>
            <a:spLocks noGrp="1"/>
          </p:cNvSpPr>
          <p:nvPr>
            <p:ph idx="1"/>
          </p:nvPr>
        </p:nvSpPr>
        <p:spPr/>
        <p:txBody>
          <a:bodyPr vert="horz" lIns="91440" tIns="45720" rIns="91440" bIns="45720" rtlCol="0" anchor="t">
            <a:normAutofit/>
          </a:bodyPr>
          <a:lstStyle/>
          <a:p>
            <a:r>
              <a:rPr lang="en-GB">
                <a:latin typeface="Metropolis"/>
                <a:cs typeface="Arial"/>
              </a:rPr>
              <a:t>The operator will require the ability to assess applications for waivers and decide whether it is acceptable to give one or more participants waivers in terms of applying sanctions for non compliance with specific rules for a limited time.</a:t>
            </a:r>
          </a:p>
          <a:p>
            <a:r>
              <a:rPr lang="en-GB">
                <a:latin typeface="Metropolis"/>
                <a:cs typeface="Arial"/>
              </a:rPr>
              <a:t>This is usually used in relation to developing and implementing technical requirements; but can relate to any rules in practice.</a:t>
            </a:r>
          </a:p>
          <a:p>
            <a:r>
              <a:rPr lang="en-GB">
                <a:latin typeface="Metropolis"/>
                <a:cs typeface="Arial"/>
              </a:rPr>
              <a:t>Waivers are usually exceptional cases demonstrated by evidence.  </a:t>
            </a:r>
          </a:p>
          <a:p>
            <a:r>
              <a:rPr lang="en-GB">
                <a:latin typeface="Metropolis"/>
                <a:cs typeface="Arial"/>
              </a:rPr>
              <a:t>We have discussed waivers in relation to all participants having e.g. x months to deliver operational elements of the MLA, this is a separate consideration as to when a rule will formally apply to the exceptional case by case waiver process.     </a:t>
            </a:r>
          </a:p>
          <a:p>
            <a:pPr marL="0" indent="0">
              <a:buNone/>
            </a:pPr>
            <a:r>
              <a:rPr lang="en-GB">
                <a:latin typeface="Metropolis"/>
                <a:cs typeface="Arial"/>
              </a:rPr>
              <a:t> </a:t>
            </a:r>
          </a:p>
        </p:txBody>
      </p:sp>
      <p:sp>
        <p:nvSpPr>
          <p:cNvPr id="3" name="Footer Placeholder 2">
            <a:extLst>
              <a:ext uri="{FF2B5EF4-FFF2-40B4-BE49-F238E27FC236}">
                <a16:creationId xmlns:a16="http://schemas.microsoft.com/office/drawing/2014/main" id="{CEBB4D55-B10E-C3B7-3975-ADE1CEFF20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4C8EFBD-7A90-FE3A-2E09-8DD646EE9416}"/>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5" name="Date Placeholder 4">
            <a:extLst>
              <a:ext uri="{FF2B5EF4-FFF2-40B4-BE49-F238E27FC236}">
                <a16:creationId xmlns:a16="http://schemas.microsoft.com/office/drawing/2014/main" id="{F25DCE16-100E-523D-F19D-C3494C7DBA31}"/>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EF87D67B-B808-26DF-FA48-4B52B172E430}"/>
              </a:ext>
            </a:extLst>
          </p:cNvPr>
          <p:cNvSpPr>
            <a:spLocks noGrp="1"/>
          </p:cNvSpPr>
          <p:nvPr>
            <p:ph type="title"/>
          </p:nvPr>
        </p:nvSpPr>
        <p:spPr/>
        <p:txBody>
          <a:bodyPr/>
          <a:lstStyle/>
          <a:p>
            <a:r>
              <a:rPr lang="en-GB"/>
              <a:t>Waivers</a:t>
            </a:r>
          </a:p>
        </p:txBody>
      </p:sp>
      <p:pic>
        <p:nvPicPr>
          <p:cNvPr id="7" name="Picture 6">
            <a:extLst>
              <a:ext uri="{FF2B5EF4-FFF2-40B4-BE49-F238E27FC236}">
                <a16:creationId xmlns:a16="http://schemas.microsoft.com/office/drawing/2014/main" id="{F7E4CC95-EC34-6A95-9D3C-B1037AFEFE15}"/>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5115685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ea typeface="Arial" panose="020B0604020202020204" pitchFamily="34" charset="0"/>
                <a:cs typeface="Calibri"/>
              </a:rPr>
              <a:t>A key element of the process to identify the wave 1 MLA operator is to understand the functional capabilities that it will need to discharge.</a:t>
            </a:r>
          </a:p>
          <a:p>
            <a:pPr marL="0" indent="0"/>
            <a:r>
              <a:rPr lang="en-GB" sz="1900">
                <a:latin typeface="Metropolis"/>
                <a:ea typeface="Arial" panose="020B0604020202020204" pitchFamily="34" charset="0"/>
                <a:cs typeface="Calibri"/>
              </a:rPr>
              <a:t>VRPWG views on the proposed functional capabilities required by 27 September.</a:t>
            </a:r>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t>6 – MLA Operator – functional capabilities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91214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AE02A33-DAC4-4CDB-C241-1FCDC8E855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3" name="Slide Number Placeholder 2">
            <a:extLst>
              <a:ext uri="{FF2B5EF4-FFF2-40B4-BE49-F238E27FC236}">
                <a16:creationId xmlns:a16="http://schemas.microsoft.com/office/drawing/2014/main" id="{50F098FC-7979-A5BB-4557-292994608FA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C7E4CF36-4C27-3982-8203-881396115DE0}"/>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itle 4">
            <a:extLst>
              <a:ext uri="{FF2B5EF4-FFF2-40B4-BE49-F238E27FC236}">
                <a16:creationId xmlns:a16="http://schemas.microsoft.com/office/drawing/2014/main" id="{58E9C4C8-81FD-EEF9-5F55-D712613686E4}"/>
              </a:ext>
            </a:extLst>
          </p:cNvPr>
          <p:cNvSpPr>
            <a:spLocks noGrp="1"/>
          </p:cNvSpPr>
          <p:nvPr>
            <p:ph type="title"/>
          </p:nvPr>
        </p:nvSpPr>
        <p:spPr/>
        <p:txBody>
          <a:bodyPr/>
          <a:lstStyle/>
          <a:p>
            <a:r>
              <a:rPr lang="en-GB"/>
              <a:t>Proposed functional capabilities</a:t>
            </a:r>
          </a:p>
        </p:txBody>
      </p:sp>
      <p:sp>
        <p:nvSpPr>
          <p:cNvPr id="6" name="Content Placeholder 5">
            <a:extLst>
              <a:ext uri="{FF2B5EF4-FFF2-40B4-BE49-F238E27FC236}">
                <a16:creationId xmlns:a16="http://schemas.microsoft.com/office/drawing/2014/main" id="{CC853179-B080-7DB0-6012-003A112381C2}"/>
              </a:ext>
            </a:extLst>
          </p:cNvPr>
          <p:cNvSpPr>
            <a:spLocks noGrp="1"/>
          </p:cNvSpPr>
          <p:nvPr>
            <p:ph idx="1"/>
          </p:nvPr>
        </p:nvSpPr>
        <p:spPr/>
        <p:txBody>
          <a:bodyPr numCol="2" spcCol="180000">
            <a:noAutofit/>
          </a:bodyPr>
          <a:lstStyle/>
          <a:p>
            <a:pPr marL="85725" indent="-85725">
              <a:lnSpc>
                <a:spcPct val="100000"/>
              </a:lnSpc>
              <a:tabLst>
                <a:tab pos="266700" algn="l"/>
              </a:tabLst>
            </a:pPr>
            <a:r>
              <a:rPr lang="en-GB" sz="1100" b="1"/>
              <a:t>A.	Monitoring compliance with the MLA</a:t>
            </a:r>
          </a:p>
          <a:p>
            <a:pPr marL="342900" indent="-342900">
              <a:lnSpc>
                <a:spcPct val="100000"/>
              </a:lnSpc>
              <a:spcBef>
                <a:spcPts val="0"/>
              </a:spcBef>
              <a:buFont typeface="Arial" panose="020B0604020202020204" pitchFamily="34" charset="0"/>
              <a:buChar char="•"/>
            </a:pPr>
            <a:r>
              <a:rPr lang="en-GB" sz="1100"/>
              <a:t>Data analysis </a:t>
            </a:r>
          </a:p>
          <a:p>
            <a:pPr marL="342900" indent="-342900">
              <a:lnSpc>
                <a:spcPct val="100000"/>
              </a:lnSpc>
              <a:spcBef>
                <a:spcPts val="0"/>
              </a:spcBef>
              <a:buFont typeface="Arial" panose="020B0604020202020204" pitchFamily="34" charset="0"/>
              <a:buChar char="•"/>
            </a:pPr>
            <a:r>
              <a:rPr lang="en-GB" sz="1100"/>
              <a:t>Complaints function</a:t>
            </a:r>
          </a:p>
          <a:p>
            <a:pPr marL="342900" indent="-342900">
              <a:lnSpc>
                <a:spcPct val="100000"/>
              </a:lnSpc>
              <a:spcBef>
                <a:spcPts val="0"/>
              </a:spcBef>
              <a:buFont typeface="Arial" panose="020B0604020202020204" pitchFamily="34" charset="0"/>
              <a:buChar char="•"/>
            </a:pPr>
            <a:r>
              <a:rPr lang="en-GB" sz="1100"/>
              <a:t>Investigation / assessment of potential compliance breaches</a:t>
            </a:r>
          </a:p>
          <a:p>
            <a:pPr marL="342900" indent="-342900">
              <a:lnSpc>
                <a:spcPct val="100000"/>
              </a:lnSpc>
              <a:spcBef>
                <a:spcPts val="0"/>
              </a:spcBef>
              <a:buFont typeface="Arial" panose="020B0604020202020204" pitchFamily="34" charset="0"/>
              <a:buChar char="•"/>
            </a:pPr>
            <a:r>
              <a:rPr lang="en-GB" sz="1100"/>
              <a:t>Impact assessment / decision making / sanctions</a:t>
            </a:r>
          </a:p>
          <a:p>
            <a:pPr>
              <a:lnSpc>
                <a:spcPct val="100000"/>
              </a:lnSpc>
            </a:pPr>
            <a:endParaRPr lang="en-GB" sz="1100" b="1"/>
          </a:p>
          <a:p>
            <a:pPr marL="180975" indent="-180975">
              <a:lnSpc>
                <a:spcPct val="100000"/>
              </a:lnSpc>
              <a:tabLst>
                <a:tab pos="266700" algn="l"/>
              </a:tabLst>
            </a:pPr>
            <a:r>
              <a:rPr lang="en-GB" sz="1100" b="1"/>
              <a:t>B.		Billing </a:t>
            </a:r>
          </a:p>
          <a:p>
            <a:pPr marL="342900" indent="-342900">
              <a:lnSpc>
                <a:spcPct val="100000"/>
              </a:lnSpc>
              <a:spcBef>
                <a:spcPts val="0"/>
              </a:spcBef>
              <a:buFont typeface="Arial" panose="020B0604020202020204" pitchFamily="34" charset="0"/>
              <a:buChar char="•"/>
            </a:pPr>
            <a:r>
              <a:rPr lang="en-GB" sz="1100"/>
              <a:t>Setting tariffs / fees</a:t>
            </a:r>
          </a:p>
          <a:p>
            <a:pPr marL="342900" indent="-342900">
              <a:lnSpc>
                <a:spcPct val="100000"/>
              </a:lnSpc>
              <a:spcBef>
                <a:spcPts val="0"/>
              </a:spcBef>
              <a:buFont typeface="Arial" panose="020B0604020202020204" pitchFamily="34" charset="0"/>
              <a:buChar char="•"/>
            </a:pPr>
            <a:r>
              <a:rPr lang="en-GB" sz="1100"/>
              <a:t>Calculation of money owed – scheme fees and inter participant fees</a:t>
            </a:r>
          </a:p>
          <a:p>
            <a:pPr marL="342900" indent="-342900">
              <a:lnSpc>
                <a:spcPct val="100000"/>
              </a:lnSpc>
              <a:spcBef>
                <a:spcPts val="0"/>
              </a:spcBef>
              <a:buFont typeface="Arial" panose="020B0604020202020204" pitchFamily="34" charset="0"/>
              <a:buChar char="•"/>
            </a:pPr>
            <a:r>
              <a:rPr lang="en-GB" sz="1100"/>
              <a:t>Ensuring settlement</a:t>
            </a:r>
          </a:p>
          <a:p>
            <a:pPr>
              <a:lnSpc>
                <a:spcPct val="100000"/>
              </a:lnSpc>
            </a:pPr>
            <a:endParaRPr lang="en-GB" sz="1100" b="1"/>
          </a:p>
          <a:p>
            <a:pPr marL="180975" indent="-180975">
              <a:lnSpc>
                <a:spcPct val="100000"/>
              </a:lnSpc>
            </a:pPr>
            <a:r>
              <a:rPr lang="en-GB" sz="1100" b="1"/>
              <a:t>C.	Intra-party dispute management</a:t>
            </a:r>
          </a:p>
          <a:p>
            <a:pPr marL="342900" indent="-342900">
              <a:lnSpc>
                <a:spcPct val="100000"/>
              </a:lnSpc>
              <a:spcBef>
                <a:spcPts val="0"/>
              </a:spcBef>
              <a:buFont typeface="Arial" panose="020B0604020202020204" pitchFamily="34" charset="0"/>
              <a:buChar char="•"/>
            </a:pPr>
            <a:r>
              <a:rPr lang="en-GB" sz="1100"/>
              <a:t>Contracting with the supplier of the dispute system</a:t>
            </a:r>
          </a:p>
          <a:p>
            <a:pPr marL="342900" indent="-342900">
              <a:lnSpc>
                <a:spcPct val="100000"/>
              </a:lnSpc>
              <a:spcBef>
                <a:spcPts val="0"/>
              </a:spcBef>
              <a:buFont typeface="Arial" panose="020B0604020202020204" pitchFamily="34" charset="0"/>
              <a:buChar char="•"/>
            </a:pPr>
            <a:r>
              <a:rPr lang="en-GB" sz="1100"/>
              <a:t>Maintaining liabilities arrangements and ensuring consistent outcomes</a:t>
            </a:r>
          </a:p>
          <a:p>
            <a:pPr marL="342900" indent="-342900">
              <a:lnSpc>
                <a:spcPct val="100000"/>
              </a:lnSpc>
              <a:spcBef>
                <a:spcPts val="0"/>
              </a:spcBef>
              <a:buFont typeface="Arial" panose="020B0604020202020204" pitchFamily="34" charset="0"/>
              <a:buChar char="•"/>
            </a:pPr>
            <a:r>
              <a:rPr lang="en-GB" sz="1100"/>
              <a:t>Where disputes are not resolved providing arbitration </a:t>
            </a:r>
          </a:p>
          <a:p>
            <a:pPr>
              <a:lnSpc>
                <a:spcPct val="100000"/>
              </a:lnSpc>
            </a:pPr>
            <a:endParaRPr lang="en-GB" sz="1100" b="1"/>
          </a:p>
          <a:p>
            <a:pPr>
              <a:lnSpc>
                <a:spcPct val="100000"/>
              </a:lnSpc>
              <a:tabLst>
                <a:tab pos="266700" algn="l"/>
              </a:tabLst>
            </a:pPr>
            <a:r>
              <a:rPr lang="en-GB" sz="1100" b="1"/>
              <a:t>D.	Risk Mitigation</a:t>
            </a:r>
          </a:p>
          <a:p>
            <a:pPr marL="342900" indent="-342900">
              <a:lnSpc>
                <a:spcPct val="100000"/>
              </a:lnSpc>
              <a:spcBef>
                <a:spcPts val="0"/>
              </a:spcBef>
              <a:buFont typeface="Arial" panose="020B0604020202020204" pitchFamily="34" charset="0"/>
              <a:buChar char="•"/>
            </a:pPr>
            <a:r>
              <a:rPr lang="en-GB" sz="1100"/>
              <a:t>Ensuring risks to the operator are understood and mitigated e.g. business risk</a:t>
            </a:r>
          </a:p>
          <a:p>
            <a:pPr marL="342900" indent="-342900">
              <a:lnSpc>
                <a:spcPct val="100000"/>
              </a:lnSpc>
              <a:spcBef>
                <a:spcPts val="0"/>
              </a:spcBef>
              <a:buFont typeface="Arial" panose="020B0604020202020204" pitchFamily="34" charset="0"/>
              <a:buChar char="•"/>
            </a:pPr>
            <a:r>
              <a:rPr lang="en-GB" sz="1100"/>
              <a:t>Ensuring plans and processes are in place to address ecosystem risk e.g. participant insolvency; large technical failure</a:t>
            </a:r>
          </a:p>
          <a:p>
            <a:pPr marL="342900" indent="-342900">
              <a:lnSpc>
                <a:spcPct val="100000"/>
              </a:lnSpc>
              <a:spcBef>
                <a:spcPts val="0"/>
              </a:spcBef>
              <a:buFont typeface="Arial" panose="020B0604020202020204" pitchFamily="34" charset="0"/>
              <a:buChar char="•"/>
            </a:pPr>
            <a:r>
              <a:rPr lang="en-GB" sz="1100"/>
              <a:t>Mitigating legal risk</a:t>
            </a:r>
          </a:p>
          <a:p>
            <a:pPr marL="342900" indent="-342900">
              <a:lnSpc>
                <a:spcPct val="100000"/>
              </a:lnSpc>
              <a:spcBef>
                <a:spcPts val="0"/>
              </a:spcBef>
              <a:buFont typeface="Arial" panose="020B0604020202020204" pitchFamily="34" charset="0"/>
              <a:buChar char="•"/>
            </a:pPr>
            <a:r>
              <a:rPr lang="en-GB" sz="1100"/>
              <a:t>Mitigating supplier and operational risks</a:t>
            </a:r>
          </a:p>
          <a:p>
            <a:pPr marL="342900" indent="-342900">
              <a:lnSpc>
                <a:spcPct val="100000"/>
              </a:lnSpc>
              <a:spcBef>
                <a:spcPts val="0"/>
              </a:spcBef>
              <a:buFont typeface="Arial" panose="020B0604020202020204" pitchFamily="34" charset="0"/>
              <a:buChar char="•"/>
            </a:pPr>
            <a:r>
              <a:rPr lang="en-GB" sz="1100"/>
              <a:t>Understanding the rules and requirements of the Operator in relation to GDPR</a:t>
            </a:r>
          </a:p>
          <a:p>
            <a:pPr>
              <a:lnSpc>
                <a:spcPct val="100000"/>
              </a:lnSpc>
            </a:pPr>
            <a:endParaRPr lang="en-GB" sz="1100" b="1"/>
          </a:p>
          <a:p>
            <a:pPr>
              <a:lnSpc>
                <a:spcPct val="100000"/>
              </a:lnSpc>
              <a:tabLst>
                <a:tab pos="266700" algn="l"/>
              </a:tabLst>
            </a:pPr>
            <a:r>
              <a:rPr lang="en-GB" sz="1100" b="1"/>
              <a:t>E.	New participant onboarding </a:t>
            </a:r>
          </a:p>
          <a:p>
            <a:pPr marL="342900" indent="-342900">
              <a:lnSpc>
                <a:spcPct val="100000"/>
              </a:lnSpc>
              <a:spcBef>
                <a:spcPts val="0"/>
              </a:spcBef>
              <a:buFont typeface="Arial" panose="020B0604020202020204" pitchFamily="34" charset="0"/>
              <a:buChar char="•"/>
            </a:pPr>
            <a:r>
              <a:rPr lang="en-GB" sz="1100"/>
              <a:t>Assessing joining applications against access criteria</a:t>
            </a:r>
          </a:p>
          <a:p>
            <a:pPr marL="342900" indent="-342900">
              <a:lnSpc>
                <a:spcPct val="100000"/>
              </a:lnSpc>
              <a:spcBef>
                <a:spcPts val="0"/>
              </a:spcBef>
              <a:buFont typeface="Arial" panose="020B0604020202020204" pitchFamily="34" charset="0"/>
              <a:buChar char="•"/>
            </a:pPr>
            <a:r>
              <a:rPr lang="en-GB" sz="1100"/>
              <a:t>Legal co-ordination of MLA signatories</a:t>
            </a:r>
          </a:p>
          <a:p>
            <a:pPr marL="342900" indent="-342900">
              <a:lnSpc>
                <a:spcPct val="100000"/>
              </a:lnSpc>
              <a:spcBef>
                <a:spcPts val="0"/>
              </a:spcBef>
              <a:buFont typeface="Arial" panose="020B0604020202020204" pitchFamily="34" charset="0"/>
              <a:buChar char="•"/>
            </a:pPr>
            <a:r>
              <a:rPr lang="en-GB" sz="1100"/>
              <a:t>Accreditation of new participants meeting MLA technical requirements</a:t>
            </a:r>
          </a:p>
          <a:p>
            <a:pPr marL="342900" indent="-342900">
              <a:lnSpc>
                <a:spcPct val="100000"/>
              </a:lnSpc>
              <a:spcBef>
                <a:spcPts val="0"/>
              </a:spcBef>
              <a:buFont typeface="Arial" panose="020B0604020202020204" pitchFamily="34" charset="0"/>
              <a:buChar char="•"/>
            </a:pPr>
            <a:r>
              <a:rPr lang="en-GB" sz="1100"/>
              <a:t>Co-ordination / on-boarding new participants</a:t>
            </a:r>
          </a:p>
          <a:p>
            <a:pPr>
              <a:lnSpc>
                <a:spcPct val="100000"/>
              </a:lnSpc>
            </a:pPr>
            <a:endParaRPr lang="en-GB" sz="1100" b="1"/>
          </a:p>
          <a:p>
            <a:pPr>
              <a:lnSpc>
                <a:spcPct val="100000"/>
              </a:lnSpc>
              <a:tabLst>
                <a:tab pos="266700" algn="l"/>
              </a:tabLst>
            </a:pPr>
            <a:r>
              <a:rPr lang="en-GB" sz="1100" b="1"/>
              <a:t>F.	MLA Maintenance and iteration </a:t>
            </a:r>
          </a:p>
          <a:p>
            <a:pPr marL="342900" indent="-342900">
              <a:lnSpc>
                <a:spcPct val="100000"/>
              </a:lnSpc>
              <a:spcBef>
                <a:spcPts val="0"/>
              </a:spcBef>
              <a:buFont typeface="Arial" panose="020B0604020202020204" pitchFamily="34" charset="0"/>
              <a:buChar char="•"/>
            </a:pPr>
            <a:r>
              <a:rPr lang="en-GB" sz="1100"/>
              <a:t>Own, maintain and update the rules/MLA and any relevant requirements</a:t>
            </a:r>
          </a:p>
          <a:p>
            <a:pPr marL="342900" indent="-342900">
              <a:lnSpc>
                <a:spcPct val="100000"/>
              </a:lnSpc>
              <a:spcBef>
                <a:spcPts val="0"/>
              </a:spcBef>
              <a:buFont typeface="Arial" panose="020B0604020202020204" pitchFamily="34" charset="0"/>
              <a:buChar char="•"/>
            </a:pPr>
            <a:r>
              <a:rPr lang="en-GB" sz="1100"/>
              <a:t>Agree and operate an MoU/SLA with OBL and Pay.UK (where relevant)</a:t>
            </a:r>
          </a:p>
          <a:p>
            <a:pPr marL="342900" indent="-342900">
              <a:lnSpc>
                <a:spcPct val="100000"/>
              </a:lnSpc>
              <a:spcBef>
                <a:spcPts val="0"/>
              </a:spcBef>
              <a:buFont typeface="Arial" panose="020B0604020202020204" pitchFamily="34" charset="0"/>
              <a:buChar char="•"/>
            </a:pPr>
            <a:r>
              <a:rPr lang="en-GB" sz="1100"/>
              <a:t>Undertake the work to move to Waves 2 and 3.</a:t>
            </a:r>
          </a:p>
          <a:p>
            <a:pPr marL="342900" indent="-342900">
              <a:lnSpc>
                <a:spcPct val="100000"/>
              </a:lnSpc>
              <a:spcBef>
                <a:spcPts val="0"/>
              </a:spcBef>
              <a:buFont typeface="Arial" panose="020B0604020202020204" pitchFamily="34" charset="0"/>
              <a:buChar char="•"/>
            </a:pPr>
            <a:r>
              <a:rPr lang="en-GB" sz="1100"/>
              <a:t>Assess waivers and administer them</a:t>
            </a:r>
          </a:p>
          <a:p>
            <a:pPr>
              <a:lnSpc>
                <a:spcPct val="100000"/>
              </a:lnSpc>
            </a:pPr>
            <a:endParaRPr lang="en-GB" sz="1100" b="1"/>
          </a:p>
          <a:p>
            <a:pPr>
              <a:lnSpc>
                <a:spcPct val="100000"/>
              </a:lnSpc>
              <a:tabLst>
                <a:tab pos="266700" algn="l"/>
              </a:tabLst>
            </a:pPr>
            <a:r>
              <a:rPr lang="en-GB" sz="1100" b="1"/>
              <a:t>G.	Change management / co-ordination </a:t>
            </a:r>
          </a:p>
          <a:p>
            <a:pPr marL="342900" indent="-342900">
              <a:lnSpc>
                <a:spcPct val="100000"/>
              </a:lnSpc>
              <a:spcBef>
                <a:spcPts val="0"/>
              </a:spcBef>
              <a:buFont typeface="Arial" panose="020B0604020202020204" pitchFamily="34" charset="0"/>
              <a:buChar char="•"/>
            </a:pPr>
            <a:r>
              <a:rPr lang="en-GB" sz="1100"/>
              <a:t>Agreeing and administering ecosystem wide change/update cycles</a:t>
            </a:r>
          </a:p>
          <a:p>
            <a:pPr marL="342900" indent="-342900">
              <a:lnSpc>
                <a:spcPct val="100000"/>
              </a:lnSpc>
              <a:spcBef>
                <a:spcPts val="0"/>
              </a:spcBef>
              <a:buFont typeface="Arial" panose="020B0604020202020204" pitchFamily="34" charset="0"/>
              <a:buChar char="•"/>
            </a:pPr>
            <a:r>
              <a:rPr lang="en-GB" sz="1100"/>
              <a:t>Agreeing/monitoring participant specific change cycles </a:t>
            </a:r>
          </a:p>
          <a:p>
            <a:pPr marL="342900" indent="-342900">
              <a:lnSpc>
                <a:spcPct val="100000"/>
              </a:lnSpc>
              <a:spcBef>
                <a:spcPts val="0"/>
              </a:spcBef>
              <a:buFont typeface="Arial" panose="020B0604020202020204" pitchFamily="34" charset="0"/>
              <a:buChar char="•"/>
            </a:pPr>
            <a:r>
              <a:rPr lang="en-GB" sz="1100"/>
              <a:t>Implementing change-freeze windows</a:t>
            </a:r>
          </a:p>
          <a:p>
            <a:pPr>
              <a:lnSpc>
                <a:spcPct val="100000"/>
              </a:lnSpc>
            </a:pPr>
            <a:endParaRPr lang="en-GB" sz="1100" b="1"/>
          </a:p>
          <a:p>
            <a:pPr>
              <a:lnSpc>
                <a:spcPct val="100000"/>
              </a:lnSpc>
              <a:tabLst>
                <a:tab pos="266700" algn="l"/>
              </a:tabLst>
            </a:pPr>
            <a:r>
              <a:rPr lang="en-GB" sz="1100" b="1"/>
              <a:t>H.	Crisis management / co-ordination of resolution </a:t>
            </a:r>
          </a:p>
          <a:p>
            <a:pPr marL="342900" indent="-342900">
              <a:lnSpc>
                <a:spcPct val="100000"/>
              </a:lnSpc>
              <a:spcBef>
                <a:spcPts val="0"/>
              </a:spcBef>
              <a:buFont typeface="Arial" panose="020B0604020202020204" pitchFamily="34" charset="0"/>
              <a:buChar char="•"/>
            </a:pPr>
            <a:r>
              <a:rPr lang="en-GB" sz="1100"/>
              <a:t>Communication and co-ordination of ecosystem issues e.g. cyber attack</a:t>
            </a:r>
          </a:p>
          <a:p>
            <a:pPr marL="342900" indent="-342900">
              <a:lnSpc>
                <a:spcPct val="100000"/>
              </a:lnSpc>
              <a:spcBef>
                <a:spcPts val="0"/>
              </a:spcBef>
              <a:buFont typeface="Arial" panose="020B0604020202020204" pitchFamily="34" charset="0"/>
              <a:buChar char="•"/>
            </a:pPr>
            <a:r>
              <a:rPr lang="en-GB" sz="1100"/>
              <a:t>Co-ordination of post crisis activities e.g. money has been returned </a:t>
            </a:r>
          </a:p>
          <a:p>
            <a:pPr>
              <a:lnSpc>
                <a:spcPct val="100000"/>
              </a:lnSpc>
            </a:pPr>
            <a:endParaRPr lang="en-GB" sz="1100"/>
          </a:p>
        </p:txBody>
      </p:sp>
    </p:spTree>
    <p:extLst>
      <p:ext uri="{BB962C8B-B14F-4D97-AF65-F5344CB8AC3E}">
        <p14:creationId xmlns:p14="http://schemas.microsoft.com/office/powerpoint/2010/main" val="24474458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ea typeface="Arial" panose="020B0604020202020204" pitchFamily="34" charset="0"/>
                <a:cs typeface="Calibri"/>
              </a:rPr>
              <a:t>Following the workshop on 13 September, we now have a strong overview of the key Unhappy Paths which could occur to a consumer when setting up, managing or cancelling a </a:t>
            </a:r>
            <a:r>
              <a:rPr lang="en-GB" sz="1900" err="1">
                <a:latin typeface="Metropolis"/>
                <a:ea typeface="Arial" panose="020B0604020202020204" pitchFamily="34" charset="0"/>
                <a:cs typeface="Calibri"/>
              </a:rPr>
              <a:t>cVRP</a:t>
            </a:r>
            <a:r>
              <a:rPr lang="en-GB" sz="1900">
                <a:latin typeface="Metropolis"/>
                <a:ea typeface="Arial" panose="020B0604020202020204" pitchFamily="34" charset="0"/>
                <a:cs typeface="Calibri"/>
              </a:rPr>
              <a:t>. </a:t>
            </a:r>
          </a:p>
          <a:p>
            <a:pPr marL="0" indent="0"/>
            <a:r>
              <a:rPr lang="en-GB" sz="1900">
                <a:effectLst/>
                <a:latin typeface="Metropolis" panose="00000500000000000000" pitchFamily="50" charset="0"/>
                <a:ea typeface="Arial" panose="020B0604020202020204" pitchFamily="34" charset="0"/>
                <a:cs typeface="Arial" panose="020B0604020202020204" pitchFamily="34" charset="0"/>
              </a:rPr>
              <a:t>A paper will be circulated later today, with full details and we ask for any refinements by 3 October (although earlier feedback would be welcomed). We ask for you to consider: </a:t>
            </a:r>
          </a:p>
          <a:p>
            <a:pPr marL="446088" indent="-446088"/>
            <a:r>
              <a:rPr lang="en-GB" sz="1800" b="1">
                <a:effectLst/>
                <a:latin typeface="Metropolis" panose="00000500000000000000" pitchFamily="50" charset="0"/>
                <a:ea typeface="Arial" panose="020B0604020202020204" pitchFamily="34" charset="0"/>
                <a:cs typeface="Arial" panose="020B0604020202020204" pitchFamily="34" charset="0"/>
              </a:rPr>
              <a:t>1.	Are there additional Unhappy Paths to add to this list?</a:t>
            </a:r>
          </a:p>
          <a:p>
            <a:pPr marL="446088" indent="-446088"/>
            <a:r>
              <a:rPr lang="en-GB" sz="1800" b="1">
                <a:effectLst/>
                <a:latin typeface="Metropolis" panose="00000500000000000000" pitchFamily="50" charset="0"/>
                <a:ea typeface="Arial" panose="020B0604020202020204" pitchFamily="34" charset="0"/>
                <a:cs typeface="Arial" panose="020B0604020202020204" pitchFamily="34" charset="0"/>
              </a:rPr>
              <a:t>2.	Are there any Unhappy Paths on here which are so unlikely to occur that they can be removed?</a:t>
            </a:r>
          </a:p>
          <a:p>
            <a:pPr marL="446088" indent="-446088"/>
            <a:r>
              <a:rPr lang="en-GB" sz="1800" b="1">
                <a:effectLst/>
                <a:latin typeface="Metropolis" panose="00000500000000000000" pitchFamily="50" charset="0"/>
                <a:ea typeface="Arial" panose="020B0604020202020204" pitchFamily="34" charset="0"/>
                <a:cs typeface="Arial" panose="020B0604020202020204" pitchFamily="34" charset="0"/>
              </a:rPr>
              <a:t>3.	Are there any Unhappy Paths which are ambiguous or unclear?</a:t>
            </a:r>
          </a:p>
          <a:p>
            <a:pPr marL="446088" indent="-446088"/>
            <a:r>
              <a:rPr lang="en-GB" sz="1800" b="1">
                <a:effectLst/>
                <a:latin typeface="Metropolis" panose="00000500000000000000" pitchFamily="50" charset="0"/>
                <a:ea typeface="Arial" panose="020B0604020202020204" pitchFamily="34" charset="0"/>
                <a:cs typeface="Arial" panose="020B0604020202020204" pitchFamily="34" charset="0"/>
              </a:rPr>
              <a:t>4.	Could any Unhappy Paths be merged as they are so similar?</a:t>
            </a:r>
          </a:p>
          <a:p>
            <a:endParaRPr lang="en-GB">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600"/>
              <a:t>7 – Disputes framework – proposal on consumer Unhappy Paths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457970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ADED44D-9AAB-0325-723F-B2FF6A781181}"/>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C3CE03D2-8360-B5EB-FFDA-7D53E4563857}"/>
              </a:ext>
            </a:extLst>
          </p:cNvPr>
          <p:cNvSpPr>
            <a:spLocks noGrp="1"/>
          </p:cNvSpPr>
          <p:nvPr>
            <p:ph type="sldNum" sz="quarter" idx="12"/>
          </p:nvPr>
        </p:nvSpPr>
        <p:spPr/>
        <p:txBody>
          <a:bodyPr/>
          <a:lstStyle/>
          <a:p>
            <a:fld id="{F7DBEFEF-2EF4-7341-AFBF-5942378A7132}" type="slidenum">
              <a:rPr lang="en-US" smtClean="0"/>
              <a:t>28</a:t>
            </a:fld>
            <a:endParaRPr lang="en-US"/>
          </a:p>
        </p:txBody>
      </p:sp>
      <p:sp>
        <p:nvSpPr>
          <p:cNvPr id="4" name="Date Placeholder 3">
            <a:extLst>
              <a:ext uri="{FF2B5EF4-FFF2-40B4-BE49-F238E27FC236}">
                <a16:creationId xmlns:a16="http://schemas.microsoft.com/office/drawing/2014/main" id="{37C3C6B3-34E4-6EA9-B672-CC628081D8E8}"/>
              </a:ext>
            </a:extLst>
          </p:cNvPr>
          <p:cNvSpPr>
            <a:spLocks noGrp="1"/>
          </p:cNvSpPr>
          <p:nvPr>
            <p:ph type="dt" sz="half" idx="2"/>
          </p:nvPr>
        </p:nvSpPr>
        <p:spPr/>
        <p:txBody>
          <a:bodyPr/>
          <a:lstStyle/>
          <a:p>
            <a:fld id="{8847B666-15D2-B946-9531-77A749B5F469}" type="datetime1">
              <a:rPr lang="en-GB" smtClean="0"/>
              <a:t>19/09/2024</a:t>
            </a:fld>
            <a:endParaRPr lang="en-US">
              <a:latin typeface="Arial" panose="020B0604020202020204" pitchFamily="34" charset="0"/>
              <a:cs typeface="Arial" panose="020B0604020202020204" pitchFamily="34" charset="0"/>
            </a:endParaRPr>
          </a:p>
        </p:txBody>
      </p:sp>
      <p:sp>
        <p:nvSpPr>
          <p:cNvPr id="7" name="Title 6">
            <a:extLst>
              <a:ext uri="{FF2B5EF4-FFF2-40B4-BE49-F238E27FC236}">
                <a16:creationId xmlns:a16="http://schemas.microsoft.com/office/drawing/2014/main" id="{0F4CC5B9-6AE6-5975-3009-76D71B3A93CE}"/>
              </a:ext>
            </a:extLst>
          </p:cNvPr>
          <p:cNvSpPr>
            <a:spLocks noGrp="1"/>
          </p:cNvSpPr>
          <p:nvPr>
            <p:ph type="title"/>
          </p:nvPr>
        </p:nvSpPr>
        <p:spPr/>
        <p:txBody>
          <a:bodyPr/>
          <a:lstStyle/>
          <a:p>
            <a:r>
              <a:rPr lang="en-GB"/>
              <a:t>A reminder</a:t>
            </a:r>
          </a:p>
        </p:txBody>
      </p:sp>
      <p:sp>
        <p:nvSpPr>
          <p:cNvPr id="9" name="TextBox 8">
            <a:extLst>
              <a:ext uri="{FF2B5EF4-FFF2-40B4-BE49-F238E27FC236}">
                <a16:creationId xmlns:a16="http://schemas.microsoft.com/office/drawing/2014/main" id="{89689BAC-59D5-B55B-03C1-B683669B0C44}"/>
              </a:ext>
            </a:extLst>
          </p:cNvPr>
          <p:cNvSpPr txBox="1"/>
          <p:nvPr/>
        </p:nvSpPr>
        <p:spPr>
          <a:xfrm>
            <a:off x="2121968" y="1289208"/>
            <a:ext cx="4217740" cy="369332"/>
          </a:xfrm>
          <a:prstGeom prst="rect">
            <a:avLst/>
          </a:prstGeom>
          <a:solidFill>
            <a:srgbClr val="002060"/>
          </a:solidFill>
        </p:spPr>
        <p:txBody>
          <a:bodyPr wrap="square" rtlCol="0">
            <a:spAutoFit/>
          </a:bodyPr>
          <a:lstStyle/>
          <a:p>
            <a:pPr algn="ctr"/>
            <a:r>
              <a:rPr lang="en-GB" b="1">
                <a:solidFill>
                  <a:schemeClr val="bg1"/>
                </a:solidFill>
                <a:latin typeface="Metropolis" panose="00000500000000000000" pitchFamily="50" charset="0"/>
              </a:rPr>
              <a:t>What this is… </a:t>
            </a:r>
          </a:p>
        </p:txBody>
      </p:sp>
      <p:sp>
        <p:nvSpPr>
          <p:cNvPr id="10" name="TextBox 9">
            <a:extLst>
              <a:ext uri="{FF2B5EF4-FFF2-40B4-BE49-F238E27FC236}">
                <a16:creationId xmlns:a16="http://schemas.microsoft.com/office/drawing/2014/main" id="{D6BB46D3-6EDF-32FD-C871-E53EB13CAF95}"/>
              </a:ext>
            </a:extLst>
          </p:cNvPr>
          <p:cNvSpPr txBox="1"/>
          <p:nvPr/>
        </p:nvSpPr>
        <p:spPr>
          <a:xfrm>
            <a:off x="6811805" y="1289207"/>
            <a:ext cx="4377380" cy="369332"/>
          </a:xfrm>
          <a:prstGeom prst="rect">
            <a:avLst/>
          </a:prstGeom>
          <a:solidFill>
            <a:srgbClr val="002060"/>
          </a:solidFill>
        </p:spPr>
        <p:txBody>
          <a:bodyPr wrap="square" rtlCol="0">
            <a:spAutoFit/>
          </a:bodyPr>
          <a:lstStyle/>
          <a:p>
            <a:pPr algn="ctr"/>
            <a:r>
              <a:rPr lang="en-GB" b="1">
                <a:solidFill>
                  <a:schemeClr val="bg1"/>
                </a:solidFill>
                <a:latin typeface="Metropolis" panose="00000500000000000000" pitchFamily="50" charset="0"/>
              </a:rPr>
              <a:t>What this isn’t</a:t>
            </a:r>
          </a:p>
        </p:txBody>
      </p:sp>
      <p:sp>
        <p:nvSpPr>
          <p:cNvPr id="11" name="TextBox 10">
            <a:extLst>
              <a:ext uri="{FF2B5EF4-FFF2-40B4-BE49-F238E27FC236}">
                <a16:creationId xmlns:a16="http://schemas.microsoft.com/office/drawing/2014/main" id="{9079938D-DF5C-BC98-F726-7521E21D906E}"/>
              </a:ext>
            </a:extLst>
          </p:cNvPr>
          <p:cNvSpPr txBox="1"/>
          <p:nvPr/>
        </p:nvSpPr>
        <p:spPr>
          <a:xfrm>
            <a:off x="2121967" y="1777418"/>
            <a:ext cx="4217740" cy="3416320"/>
          </a:xfrm>
          <a:prstGeom prst="rect">
            <a:avLst/>
          </a:prstGeom>
          <a:solidFill>
            <a:schemeClr val="bg1"/>
          </a:solidFill>
        </p:spPr>
        <p:txBody>
          <a:bodyPr wrap="square" lIns="91440" tIns="45720" rIns="91440" bIns="45720" rtlCol="0" anchor="t">
            <a:spAutoFit/>
          </a:bodyPr>
          <a:lstStyle/>
          <a:p>
            <a:pPr marL="171450" indent="-171450">
              <a:buFont typeface="Arial" panose="020B0604020202020204" pitchFamily="34" charset="0"/>
              <a:buChar char="•"/>
            </a:pPr>
            <a:r>
              <a:rPr lang="en-GB">
                <a:latin typeface="Metropolis"/>
              </a:rPr>
              <a:t>A catalogue of most of the potential Unhappy Paths that could occur</a:t>
            </a:r>
          </a:p>
          <a:p>
            <a:pPr marL="171450" indent="-171450">
              <a:buFont typeface="Arial" panose="020B0604020202020204" pitchFamily="34" charset="0"/>
              <a:buChar char="•"/>
            </a:pPr>
            <a:r>
              <a:rPr lang="en-GB">
                <a:latin typeface="Metropolis"/>
              </a:rPr>
              <a:t>An indication of what the underlying cause of the Unhappy Path is</a:t>
            </a:r>
            <a:endParaRPr lang="en-GB">
              <a:latin typeface="Metropolis" panose="00000500000000000000" pitchFamily="50" charset="0"/>
            </a:endParaRPr>
          </a:p>
          <a:p>
            <a:pPr marL="171450" indent="-171450">
              <a:buFont typeface="Arial" panose="020B0604020202020204" pitchFamily="34" charset="0"/>
              <a:buChar char="•"/>
            </a:pPr>
            <a:r>
              <a:rPr lang="en-GB">
                <a:latin typeface="Metropolis"/>
              </a:rPr>
              <a:t>A logical structure, with issues grouped into Unhappy Paths of similar types</a:t>
            </a:r>
          </a:p>
          <a:p>
            <a:pPr marL="171450" indent="-171450">
              <a:buFont typeface="Arial" panose="020B0604020202020204" pitchFamily="34" charset="0"/>
              <a:buChar char="•"/>
            </a:pPr>
            <a:r>
              <a:rPr lang="en-GB">
                <a:latin typeface="Metropolis"/>
              </a:rPr>
              <a:t>A list of plausible scenarios, that could legitimately happen</a:t>
            </a:r>
          </a:p>
          <a:p>
            <a:pPr marL="171450" indent="-171450">
              <a:buFont typeface="Arial" panose="020B0604020202020204" pitchFamily="34" charset="0"/>
              <a:buChar char="•"/>
            </a:pPr>
            <a:endParaRPr lang="en-GB">
              <a:latin typeface="Metropolis" panose="00000500000000000000" pitchFamily="50" charset="0"/>
            </a:endParaRPr>
          </a:p>
        </p:txBody>
      </p:sp>
      <p:sp>
        <p:nvSpPr>
          <p:cNvPr id="13" name="TextBox 12">
            <a:extLst>
              <a:ext uri="{FF2B5EF4-FFF2-40B4-BE49-F238E27FC236}">
                <a16:creationId xmlns:a16="http://schemas.microsoft.com/office/drawing/2014/main" id="{3DD074C4-FDC2-BABD-4A04-CEB7E069B269}"/>
              </a:ext>
            </a:extLst>
          </p:cNvPr>
          <p:cNvSpPr txBox="1"/>
          <p:nvPr/>
        </p:nvSpPr>
        <p:spPr>
          <a:xfrm>
            <a:off x="6811805" y="1915918"/>
            <a:ext cx="4217740" cy="4247317"/>
          </a:xfrm>
          <a:prstGeom prst="rect">
            <a:avLst/>
          </a:prstGeom>
          <a:solidFill>
            <a:schemeClr val="bg1"/>
          </a:solidFill>
        </p:spPr>
        <p:txBody>
          <a:bodyPr wrap="square" rtlCol="0">
            <a:spAutoFit/>
          </a:bodyPr>
          <a:lstStyle/>
          <a:p>
            <a:pPr marL="171450" indent="-171450">
              <a:buFont typeface="Arial" panose="020B0604020202020204" pitchFamily="34" charset="0"/>
              <a:buChar char="•"/>
            </a:pPr>
            <a:r>
              <a:rPr lang="en-GB">
                <a:latin typeface="Metropolis" panose="00000500000000000000" pitchFamily="50" charset="0"/>
              </a:rPr>
              <a:t>An assessment of who would be liable or whether the consumer would be made whole under each scenario (that comes next)</a:t>
            </a:r>
          </a:p>
          <a:p>
            <a:pPr marL="171450" indent="-171450">
              <a:buFont typeface="Arial" panose="020B0604020202020204" pitchFamily="34" charset="0"/>
              <a:buChar char="•"/>
            </a:pPr>
            <a:r>
              <a:rPr lang="en-GB">
                <a:latin typeface="Metropolis" panose="00000500000000000000" pitchFamily="50" charset="0"/>
              </a:rPr>
              <a:t>Issues between participants that don’t originate in a consumer issue: these are MLA Compliance Disputes (we will consider those next)</a:t>
            </a:r>
          </a:p>
          <a:p>
            <a:pPr marL="171450" indent="-171450">
              <a:buFont typeface="Arial" panose="020B0604020202020204" pitchFamily="34" charset="0"/>
              <a:buChar char="•"/>
            </a:pPr>
            <a:r>
              <a:rPr lang="en-GB">
                <a:latin typeface="Metropolis" panose="00000500000000000000" pitchFamily="50" charset="0"/>
              </a:rPr>
              <a:t>An acceptance that Unhappy Paths are inevitable or that we shouldn’t be working to avoid them</a:t>
            </a:r>
          </a:p>
          <a:p>
            <a:pPr marL="171450" indent="-171450">
              <a:buFont typeface="Arial" panose="020B0604020202020204" pitchFamily="34" charset="0"/>
              <a:buChar char="•"/>
            </a:pPr>
            <a:endParaRPr lang="en-GB">
              <a:latin typeface="Metropolis" panose="00000500000000000000" pitchFamily="50" charset="0"/>
            </a:endParaRPr>
          </a:p>
          <a:p>
            <a:pPr marL="171450" indent="-171450">
              <a:buFont typeface="Arial" panose="020B0604020202020204" pitchFamily="34" charset="0"/>
              <a:buChar char="•"/>
            </a:pPr>
            <a:endParaRPr lang="en-GB">
              <a:latin typeface="Metropolis" panose="00000500000000000000" pitchFamily="50" charset="0"/>
            </a:endParaRPr>
          </a:p>
        </p:txBody>
      </p:sp>
    </p:spTree>
    <p:extLst>
      <p:ext uri="{BB962C8B-B14F-4D97-AF65-F5344CB8AC3E}">
        <p14:creationId xmlns:p14="http://schemas.microsoft.com/office/powerpoint/2010/main" val="2069915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5D0B971-607F-46AC-CE67-AE50B09B71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BADB42-F438-F6F3-F701-A9E1C919F381}"/>
              </a:ext>
            </a:extLst>
          </p:cNvPr>
          <p:cNvSpPr>
            <a:spLocks noGrp="1"/>
          </p:cNvSpPr>
          <p:nvPr>
            <p:ph type="sldNum" sz="quarter" idx="12"/>
          </p:nvPr>
        </p:nvSpPr>
        <p:spPr/>
        <p:txBody>
          <a:bodyPr/>
          <a:lstStyle/>
          <a:p>
            <a:fld id="{F7DBEFEF-2EF4-7341-AFBF-5942378A7132}" type="slidenum">
              <a:rPr lang="en-US" smtClean="0"/>
              <a:t>29</a:t>
            </a:fld>
            <a:endParaRPr lang="en-US"/>
          </a:p>
        </p:txBody>
      </p:sp>
      <p:sp>
        <p:nvSpPr>
          <p:cNvPr id="5" name="Date Placeholder 4">
            <a:extLst>
              <a:ext uri="{FF2B5EF4-FFF2-40B4-BE49-F238E27FC236}">
                <a16:creationId xmlns:a16="http://schemas.microsoft.com/office/drawing/2014/main" id="{AC505048-6E28-3C94-9C10-F743A2489ED2}"/>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025F67C3-0458-2FB9-5A5C-38756A980535}"/>
              </a:ext>
            </a:extLst>
          </p:cNvPr>
          <p:cNvSpPr>
            <a:spLocks noGrp="1"/>
          </p:cNvSpPr>
          <p:nvPr>
            <p:ph type="title"/>
          </p:nvPr>
        </p:nvSpPr>
        <p:spPr/>
        <p:txBody>
          <a:bodyPr/>
          <a:lstStyle/>
          <a:p>
            <a:r>
              <a:rPr lang="en-GB"/>
              <a:t>Catalogue Overview </a:t>
            </a:r>
          </a:p>
        </p:txBody>
      </p:sp>
      <p:graphicFrame>
        <p:nvGraphicFramePr>
          <p:cNvPr id="14" name="Table 13">
            <a:extLst>
              <a:ext uri="{FF2B5EF4-FFF2-40B4-BE49-F238E27FC236}">
                <a16:creationId xmlns:a16="http://schemas.microsoft.com/office/drawing/2014/main" id="{D2BF090C-4D2E-7A98-8B75-69D432E5EEF7}"/>
              </a:ext>
            </a:extLst>
          </p:cNvPr>
          <p:cNvGraphicFramePr>
            <a:graphicFrameLocks noGrp="1"/>
          </p:cNvGraphicFramePr>
          <p:nvPr>
            <p:extLst>
              <p:ext uri="{D42A27DB-BD31-4B8C-83A1-F6EECF244321}">
                <p14:modId xmlns:p14="http://schemas.microsoft.com/office/powerpoint/2010/main" val="772362234"/>
              </p:ext>
            </p:extLst>
          </p:nvPr>
        </p:nvGraphicFramePr>
        <p:xfrm>
          <a:off x="1955219" y="1075190"/>
          <a:ext cx="9471291" cy="5119505"/>
        </p:xfrm>
        <a:graphic>
          <a:graphicData uri="http://schemas.openxmlformats.org/drawingml/2006/table">
            <a:tbl>
              <a:tblPr firstRow="1" bandRow="1">
                <a:tableStyleId>{5C22544A-7EE6-4342-B048-85BDC9FD1C3A}</a:tableStyleId>
              </a:tblPr>
              <a:tblGrid>
                <a:gridCol w="2560940">
                  <a:extLst>
                    <a:ext uri="{9D8B030D-6E8A-4147-A177-3AD203B41FA5}">
                      <a16:colId xmlns:a16="http://schemas.microsoft.com/office/drawing/2014/main" val="3656399626"/>
                    </a:ext>
                  </a:extLst>
                </a:gridCol>
                <a:gridCol w="4983829">
                  <a:extLst>
                    <a:ext uri="{9D8B030D-6E8A-4147-A177-3AD203B41FA5}">
                      <a16:colId xmlns:a16="http://schemas.microsoft.com/office/drawing/2014/main" val="271641213"/>
                    </a:ext>
                  </a:extLst>
                </a:gridCol>
                <a:gridCol w="1926522">
                  <a:extLst>
                    <a:ext uri="{9D8B030D-6E8A-4147-A177-3AD203B41FA5}">
                      <a16:colId xmlns:a16="http://schemas.microsoft.com/office/drawing/2014/main" val="1727011827"/>
                    </a:ext>
                  </a:extLst>
                </a:gridCol>
              </a:tblGrid>
              <a:tr h="477872">
                <a:tc>
                  <a:txBody>
                    <a:bodyPr/>
                    <a:lstStyle/>
                    <a:p>
                      <a:pPr algn="ctr">
                        <a:lnSpc>
                          <a:spcPts val="1600"/>
                        </a:lnSpc>
                        <a:spcAft>
                          <a:spcPts val="600"/>
                        </a:spcAft>
                      </a:pPr>
                      <a:r>
                        <a:rPr lang="en-GB" sz="1600" b="1">
                          <a:solidFill>
                            <a:srgbClr val="FFFFFF"/>
                          </a:solidFill>
                          <a:effectLst/>
                          <a:latin typeface="Metropolis" panose="00000500000000000000" pitchFamily="50" charset="0"/>
                          <a:ea typeface="Yu Gothic Light" panose="020B0300000000000000" pitchFamily="34" charset="-128"/>
                          <a:cs typeface="Times New Roman" panose="02020603050405020304" pitchFamily="18" charset="0"/>
                        </a:rPr>
                        <a:t>Unhappy Path Category</a:t>
                      </a:r>
                    </a:p>
                  </a:txBody>
                  <a:tcPr marL="68580" marR="68580" marT="0" marB="0" anchor="ctr"/>
                </a:tc>
                <a:tc>
                  <a:txBody>
                    <a:bodyPr/>
                    <a:lstStyle/>
                    <a:p>
                      <a:pPr algn="ctr">
                        <a:lnSpc>
                          <a:spcPts val="1600"/>
                        </a:lnSpc>
                        <a:spcAft>
                          <a:spcPts val="600"/>
                        </a:spcAft>
                      </a:pPr>
                      <a:r>
                        <a:rPr lang="en-GB" sz="1600" b="1">
                          <a:solidFill>
                            <a:srgbClr val="FFFFFF"/>
                          </a:solidFill>
                          <a:effectLst/>
                          <a:latin typeface="Metropolis" panose="00000500000000000000" pitchFamily="50" charset="0"/>
                          <a:ea typeface="Yu Gothic Light" panose="020B0300000000000000" pitchFamily="34" charset="-128"/>
                          <a:cs typeface="Times New Roman" panose="02020603050405020304" pitchFamily="18" charset="0"/>
                        </a:rPr>
                        <a:t>Characteristics</a:t>
                      </a:r>
                    </a:p>
                  </a:txBody>
                  <a:tcPr marL="68580" marR="68580" marT="0" marB="0" anchor="ctr"/>
                </a:tc>
                <a:tc>
                  <a:txBody>
                    <a:bodyPr/>
                    <a:lstStyle/>
                    <a:p>
                      <a:pPr algn="ctr">
                        <a:lnSpc>
                          <a:spcPts val="1600"/>
                        </a:lnSpc>
                        <a:spcAft>
                          <a:spcPts val="600"/>
                        </a:spcAft>
                      </a:pPr>
                      <a:r>
                        <a:rPr lang="en-GB" sz="1600" b="1">
                          <a:solidFill>
                            <a:srgbClr val="FFFFFF"/>
                          </a:solidFill>
                          <a:effectLst/>
                          <a:latin typeface="Metropolis" panose="00000500000000000000" pitchFamily="50" charset="0"/>
                          <a:ea typeface="Yu Gothic Light" panose="020B0300000000000000" pitchFamily="34" charset="-128"/>
                          <a:cs typeface="Times New Roman" panose="02020603050405020304" pitchFamily="18" charset="0"/>
                        </a:rPr>
                        <a:t>Number of Unhappy Paths</a:t>
                      </a:r>
                    </a:p>
                  </a:txBody>
                  <a:tcPr marL="68580" marR="68580" marT="0" marB="0" anchor="ctr"/>
                </a:tc>
                <a:extLst>
                  <a:ext uri="{0D108BD9-81ED-4DB2-BD59-A6C34878D82A}">
                    <a16:rowId xmlns:a16="http://schemas.microsoft.com/office/drawing/2014/main" val="3175543377"/>
                  </a:ext>
                </a:extLst>
              </a:tr>
              <a:tr h="604460">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1. Consent Not Valid</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The consumer claims that the underlying consent on which the VRP is based is not valid.</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6</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1968681300"/>
                  </a:ext>
                </a:extLst>
              </a:tr>
              <a:tr h="604460">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2. Consumer Tricked or Coerced       </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Consumer did consent to the VRP and authenticated but was tricked or coerced into doing so.</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1</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51246827"/>
                  </a:ext>
                </a:extLst>
              </a:tr>
              <a:tr h="608141">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3. Biller / merchant account takeover</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Consent is valid but individual payments within the agreement were not authorised by the PSU.    </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1</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3566657987"/>
                  </a:ext>
                </a:extLst>
              </a:tr>
              <a:tr h="608141">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4. Payment error</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Consent is valid, but there have been technical errors with a particular payment or payments.      </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5</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869728429"/>
                  </a:ext>
                </a:extLst>
              </a:tr>
              <a:tr h="997231">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5. Payment not as expected</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Consent is valid and payment is within the consent parameters and the PISP / biller / merchant T&amp;Cs, but they are not in line with the expectations of the consumer.</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4</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2337598631"/>
                  </a:ext>
                </a:extLst>
              </a:tr>
              <a:tr h="604460">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6. Issues with Cancellation</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Consumer has, or believes they have, cancelled consent but the payment still goes through.</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7</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914015386"/>
                  </a:ext>
                </a:extLst>
              </a:tr>
              <a:tr h="604460">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7. Issues with underlying goods or service</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l">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There are no issues with the payment itself, but the consumer has issues with the underlying goods or service.</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tc>
                  <a:txBody>
                    <a:bodyPr/>
                    <a:lstStyle/>
                    <a:p>
                      <a:pPr algn="ctr">
                        <a:lnSpc>
                          <a:spcPts val="1600"/>
                        </a:lnSpc>
                        <a:spcAft>
                          <a:spcPts val="600"/>
                        </a:spcAft>
                      </a:pPr>
                      <a:r>
                        <a:rPr lang="en-GB" sz="1600">
                          <a:solidFill>
                            <a:srgbClr val="000000"/>
                          </a:solidFill>
                          <a:effectLst/>
                          <a:latin typeface="Metropolis" panose="00000500000000000000" pitchFamily="50" charset="0"/>
                          <a:ea typeface="Times New Roman" panose="02020603050405020304" pitchFamily="18" charset="0"/>
                          <a:cs typeface="Calibri" panose="020F0502020204030204" pitchFamily="34" charset="0"/>
                        </a:rPr>
                        <a:t>4</a:t>
                      </a:r>
                      <a:endParaRPr lang="en-GB" sz="16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nchor="ctr"/>
                </a:tc>
                <a:extLst>
                  <a:ext uri="{0D108BD9-81ED-4DB2-BD59-A6C34878D82A}">
                    <a16:rowId xmlns:a16="http://schemas.microsoft.com/office/drawing/2014/main" val="1187241098"/>
                  </a:ext>
                </a:extLst>
              </a:tr>
            </a:tbl>
          </a:graphicData>
        </a:graphic>
      </p:graphicFrame>
    </p:spTree>
    <p:extLst>
      <p:ext uri="{BB962C8B-B14F-4D97-AF65-F5344CB8AC3E}">
        <p14:creationId xmlns:p14="http://schemas.microsoft.com/office/powerpoint/2010/main" val="4273853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400443" y="800310"/>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3</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10786636" cy="3794125"/>
          </a:xfrm>
        </p:spPr>
        <p:txBody>
          <a:bodyPr vert="horz" lIns="91440" tIns="45720" rIns="91440" bIns="45720" rtlCol="0" anchor="t">
            <a:noAutofit/>
          </a:bodyPr>
          <a:lstStyle/>
          <a:p>
            <a:pPr marL="0" indent="0">
              <a:lnSpc>
                <a:spcPct val="100000"/>
              </a:lnSpc>
              <a:spcBef>
                <a:spcPts val="600"/>
              </a:spcBef>
              <a:buNone/>
            </a:pPr>
            <a:r>
              <a:rPr lang="en-GB" sz="1800" b="1" u="sng">
                <a:latin typeface="Metropolis"/>
                <a:ea typeface="Calibri"/>
                <a:cs typeface="Calibri"/>
              </a:rPr>
              <a:t>Virtual Meeting Etiquette</a:t>
            </a:r>
            <a:r>
              <a:rPr lang="en-GB" sz="1800">
                <a:latin typeface="Metropolis"/>
                <a:ea typeface="Calibri"/>
                <a:cs typeface="Calibri"/>
              </a:rPr>
              <a:t>: </a:t>
            </a:r>
            <a:r>
              <a:rPr lang="en-GB" sz="1600">
                <a:latin typeface="Metropolis"/>
                <a:ea typeface="Calibri"/>
                <a:cs typeface="Calibri"/>
              </a:rPr>
              <a:t>please turn on your camera if possible and please turn off your mic when you are not speaking. Please kindly raise your 'virtual hand' if you would like to speak, and state your affiliation first, or you can type your questions in Chat. </a:t>
            </a:r>
            <a:endParaRPr lang="en-GB" sz="1600">
              <a:latin typeface="Metropolis"/>
            </a:endParaRPr>
          </a:p>
          <a:p>
            <a:pPr marL="0" indent="0">
              <a:spcBef>
                <a:spcPts val="600"/>
              </a:spcBef>
              <a:buNone/>
            </a:pPr>
            <a:r>
              <a:rPr lang="en-GB" sz="1800" b="1" u="sng">
                <a:latin typeface="Metropolis"/>
                <a:cs typeface="Arial"/>
              </a:rPr>
              <a:t>Competition Law</a:t>
            </a:r>
            <a:r>
              <a:rPr lang="en-GB" b="1" u="sng">
                <a:latin typeface="Metropolis"/>
                <a:cs typeface="Arial"/>
              </a:rPr>
              <a:t> and Conflicts of Interest</a:t>
            </a:r>
            <a:r>
              <a:rPr lang="en-GB" sz="1800" b="1" u="sng">
                <a:latin typeface="Metropolis"/>
                <a:cs typeface="Arial"/>
              </a:rPr>
              <a:t>: </a:t>
            </a:r>
            <a:endParaRPr lang="en-GB">
              <a:latin typeface="Metropolis"/>
              <a:ea typeface="Calibri"/>
              <a:cs typeface="Arial"/>
            </a:endParaRPr>
          </a:p>
          <a:p>
            <a:pPr marL="285750" indent="-285750">
              <a:lnSpc>
                <a:spcPct val="100000"/>
              </a:lnSpc>
              <a:spcBef>
                <a:spcPts val="600"/>
              </a:spcBef>
            </a:pPr>
            <a:r>
              <a:rPr lang="en-GB" sz="160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600">
                <a:latin typeface="Metropolis"/>
                <a:cs typeface="Arial"/>
              </a:rPr>
              <a:t>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You can and should share your expertise about the matters that are specific to today’s agenda and can talk about matters that are public.</a:t>
            </a:r>
            <a:endParaRPr lang="en-GB" sz="160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600">
                <a:latin typeface="Metropolis"/>
                <a:cs typeface="Arial"/>
              </a:rPr>
              <a:t>If any topic is raised which you feel uncomfortable discussing, please make this known and we will immediately adjourn discussions on that point.</a:t>
            </a:r>
          </a:p>
          <a:p>
            <a:pPr marL="285750" indent="-285750">
              <a:spcBef>
                <a:spcPts val="600"/>
              </a:spcBef>
            </a:pPr>
            <a:r>
              <a:rPr lang="en-GB" sz="1600">
                <a:latin typeface="Metropolis"/>
                <a:ea typeface="Calibri"/>
                <a:cs typeface="Arial"/>
              </a:rPr>
              <a:t>If you consider that you or your organisation is or likely to be affected by a conflict of interest(s), you should make this known to the Chair promptly and you should excuse yourself from any discussions where your declared conflict of interest might adversely affect your ability to provide impartial input</a:t>
            </a: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99970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78A8F6F-0B89-AC68-0B8B-E84C271714C6}"/>
              </a:ext>
            </a:extLst>
          </p:cNvPr>
          <p:cNvSpPr>
            <a:spLocks noGrp="1"/>
          </p:cNvSpPr>
          <p:nvPr>
            <p:ph type="sldNum" sz="quarter" idx="12"/>
          </p:nvPr>
        </p:nvSpPr>
        <p:spPr/>
        <p:txBody>
          <a:bodyPr/>
          <a:lstStyle/>
          <a:p>
            <a:fld id="{F7DBEFEF-2EF4-7341-AFBF-5942378A7132}" type="slidenum">
              <a:rPr lang="en-US" smtClean="0"/>
              <a:t>30</a:t>
            </a:fld>
            <a:endParaRPr lang="en-US"/>
          </a:p>
        </p:txBody>
      </p:sp>
      <p:sp>
        <p:nvSpPr>
          <p:cNvPr id="5" name="Date Placeholder 4">
            <a:extLst>
              <a:ext uri="{FF2B5EF4-FFF2-40B4-BE49-F238E27FC236}">
                <a16:creationId xmlns:a16="http://schemas.microsoft.com/office/drawing/2014/main" id="{F471BBCD-7EA6-50FF-12F4-D9AC93DCBA8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6E865E-6B6A-DCEE-1258-BBE79AFEB8B8}"/>
              </a:ext>
            </a:extLst>
          </p:cNvPr>
          <p:cNvSpPr>
            <a:spLocks noGrp="1"/>
          </p:cNvSpPr>
          <p:nvPr>
            <p:ph type="title"/>
          </p:nvPr>
        </p:nvSpPr>
        <p:spPr/>
        <p:txBody>
          <a:bodyPr/>
          <a:lstStyle/>
          <a:p>
            <a:r>
              <a:rPr lang="en-GB"/>
              <a:t>Catalogue Overview</a:t>
            </a:r>
          </a:p>
        </p:txBody>
      </p:sp>
      <p:sp>
        <p:nvSpPr>
          <p:cNvPr id="8" name="TextBox 7">
            <a:extLst>
              <a:ext uri="{FF2B5EF4-FFF2-40B4-BE49-F238E27FC236}">
                <a16:creationId xmlns:a16="http://schemas.microsoft.com/office/drawing/2014/main" id="{3134B0EB-9AE3-36CD-DACD-729090E19E97}"/>
              </a:ext>
            </a:extLst>
          </p:cNvPr>
          <p:cNvSpPr txBox="1"/>
          <p:nvPr/>
        </p:nvSpPr>
        <p:spPr>
          <a:xfrm>
            <a:off x="2709456" y="826762"/>
            <a:ext cx="2181566" cy="261610"/>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Did the PSU set up the VRP?</a:t>
            </a:r>
          </a:p>
        </p:txBody>
      </p:sp>
      <p:sp>
        <p:nvSpPr>
          <p:cNvPr id="9" name="TextBox 8">
            <a:extLst>
              <a:ext uri="{FF2B5EF4-FFF2-40B4-BE49-F238E27FC236}">
                <a16:creationId xmlns:a16="http://schemas.microsoft.com/office/drawing/2014/main" id="{5E9E2779-2D66-76F9-3302-D1E02AC371E7}"/>
              </a:ext>
            </a:extLst>
          </p:cNvPr>
          <p:cNvSpPr txBox="1"/>
          <p:nvPr/>
        </p:nvSpPr>
        <p:spPr>
          <a:xfrm>
            <a:off x="5662812" y="825193"/>
            <a:ext cx="1778288" cy="261610"/>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1. Consent not valid</a:t>
            </a:r>
          </a:p>
        </p:txBody>
      </p:sp>
      <p:sp>
        <p:nvSpPr>
          <p:cNvPr id="10" name="TextBox 9">
            <a:extLst>
              <a:ext uri="{FF2B5EF4-FFF2-40B4-BE49-F238E27FC236}">
                <a16:creationId xmlns:a16="http://schemas.microsoft.com/office/drawing/2014/main" id="{4AF89CDB-A301-BD9E-AAE9-D3C95FD35C5A}"/>
              </a:ext>
            </a:extLst>
          </p:cNvPr>
          <p:cNvSpPr txBox="1"/>
          <p:nvPr/>
        </p:nvSpPr>
        <p:spPr>
          <a:xfrm>
            <a:off x="5020163" y="672874"/>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No</a:t>
            </a:r>
          </a:p>
        </p:txBody>
      </p:sp>
      <p:sp>
        <p:nvSpPr>
          <p:cNvPr id="11" name="TextBox 10">
            <a:extLst>
              <a:ext uri="{FF2B5EF4-FFF2-40B4-BE49-F238E27FC236}">
                <a16:creationId xmlns:a16="http://schemas.microsoft.com/office/drawing/2014/main" id="{24FF220B-A960-0D3C-D9BC-81FAC5A5955B}"/>
              </a:ext>
            </a:extLst>
          </p:cNvPr>
          <p:cNvSpPr txBox="1"/>
          <p:nvPr/>
        </p:nvSpPr>
        <p:spPr>
          <a:xfrm>
            <a:off x="2709456" y="1421376"/>
            <a:ext cx="2181566" cy="430887"/>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Was the PSU tricked or coerced into setting up VRP?</a:t>
            </a:r>
          </a:p>
        </p:txBody>
      </p:sp>
      <p:sp>
        <p:nvSpPr>
          <p:cNvPr id="12" name="TextBox 11">
            <a:extLst>
              <a:ext uri="{FF2B5EF4-FFF2-40B4-BE49-F238E27FC236}">
                <a16:creationId xmlns:a16="http://schemas.microsoft.com/office/drawing/2014/main" id="{FC8CD1B8-73AC-AA1A-B1B5-F10D9630B37C}"/>
              </a:ext>
            </a:extLst>
          </p:cNvPr>
          <p:cNvSpPr txBox="1"/>
          <p:nvPr/>
        </p:nvSpPr>
        <p:spPr>
          <a:xfrm>
            <a:off x="5653353" y="1421376"/>
            <a:ext cx="1778288" cy="430887"/>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2. Consumer tricked or coerced</a:t>
            </a:r>
          </a:p>
        </p:txBody>
      </p:sp>
      <p:cxnSp>
        <p:nvCxnSpPr>
          <p:cNvPr id="13" name="Straight Arrow Connector 12">
            <a:extLst>
              <a:ext uri="{FF2B5EF4-FFF2-40B4-BE49-F238E27FC236}">
                <a16:creationId xmlns:a16="http://schemas.microsoft.com/office/drawing/2014/main" id="{B50C28E8-05B5-69DD-69BD-AEE627711D84}"/>
              </a:ext>
            </a:extLst>
          </p:cNvPr>
          <p:cNvCxnSpPr>
            <a:cxnSpLocks/>
            <a:stCxn id="8" idx="3"/>
            <a:endCxn id="9" idx="1"/>
          </p:cNvCxnSpPr>
          <p:nvPr/>
        </p:nvCxnSpPr>
        <p:spPr>
          <a:xfrm flipV="1">
            <a:off x="4891022" y="955998"/>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468F9D2-80E6-DF81-45B7-231A74C0878A}"/>
              </a:ext>
            </a:extLst>
          </p:cNvPr>
          <p:cNvSpPr txBox="1"/>
          <p:nvPr/>
        </p:nvSpPr>
        <p:spPr>
          <a:xfrm>
            <a:off x="2709456" y="2108482"/>
            <a:ext cx="2181566" cy="430887"/>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Has PSU Biller account been compromised?</a:t>
            </a:r>
          </a:p>
        </p:txBody>
      </p:sp>
      <p:sp>
        <p:nvSpPr>
          <p:cNvPr id="15" name="TextBox 14">
            <a:extLst>
              <a:ext uri="{FF2B5EF4-FFF2-40B4-BE49-F238E27FC236}">
                <a16:creationId xmlns:a16="http://schemas.microsoft.com/office/drawing/2014/main" id="{BC0E24C8-030E-678E-F407-E8C78652C84B}"/>
              </a:ext>
            </a:extLst>
          </p:cNvPr>
          <p:cNvSpPr txBox="1"/>
          <p:nvPr/>
        </p:nvSpPr>
        <p:spPr>
          <a:xfrm>
            <a:off x="5653353" y="2124535"/>
            <a:ext cx="1778288" cy="430887"/>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3. Biller / Merchant Account Takeover</a:t>
            </a:r>
          </a:p>
        </p:txBody>
      </p:sp>
      <p:sp>
        <p:nvSpPr>
          <p:cNvPr id="16" name="TextBox 15">
            <a:extLst>
              <a:ext uri="{FF2B5EF4-FFF2-40B4-BE49-F238E27FC236}">
                <a16:creationId xmlns:a16="http://schemas.microsoft.com/office/drawing/2014/main" id="{41B2DA44-03F3-267A-4D23-CECE41C5CF60}"/>
              </a:ext>
            </a:extLst>
          </p:cNvPr>
          <p:cNvSpPr txBox="1"/>
          <p:nvPr/>
        </p:nvSpPr>
        <p:spPr>
          <a:xfrm>
            <a:off x="2709456" y="3461756"/>
            <a:ext cx="2181566" cy="600164"/>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Amount, timing or frequency of payment not expected by PSU?. </a:t>
            </a:r>
          </a:p>
        </p:txBody>
      </p:sp>
      <p:sp>
        <p:nvSpPr>
          <p:cNvPr id="17" name="TextBox 16">
            <a:extLst>
              <a:ext uri="{FF2B5EF4-FFF2-40B4-BE49-F238E27FC236}">
                <a16:creationId xmlns:a16="http://schemas.microsoft.com/office/drawing/2014/main" id="{104FEB9E-3B6A-B82A-2FC6-C14533231463}"/>
              </a:ext>
            </a:extLst>
          </p:cNvPr>
          <p:cNvSpPr txBox="1"/>
          <p:nvPr/>
        </p:nvSpPr>
        <p:spPr>
          <a:xfrm>
            <a:off x="2709456" y="5272249"/>
            <a:ext cx="2181566" cy="430887"/>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Does PSU have issues with the product / service?</a:t>
            </a:r>
          </a:p>
        </p:txBody>
      </p:sp>
      <p:cxnSp>
        <p:nvCxnSpPr>
          <p:cNvPr id="18" name="Straight Arrow Connector 17">
            <a:extLst>
              <a:ext uri="{FF2B5EF4-FFF2-40B4-BE49-F238E27FC236}">
                <a16:creationId xmlns:a16="http://schemas.microsoft.com/office/drawing/2014/main" id="{5119784A-79C9-A397-004E-F73709ABE21B}"/>
              </a:ext>
            </a:extLst>
          </p:cNvPr>
          <p:cNvCxnSpPr>
            <a:cxnSpLocks/>
            <a:stCxn id="16" idx="2"/>
            <a:endCxn id="27" idx="0"/>
          </p:cNvCxnSpPr>
          <p:nvPr/>
        </p:nvCxnSpPr>
        <p:spPr>
          <a:xfrm>
            <a:off x="3800239" y="4061920"/>
            <a:ext cx="0" cy="284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C7E21BE-CF8F-814E-C06B-F84F4E1428E9}"/>
              </a:ext>
            </a:extLst>
          </p:cNvPr>
          <p:cNvSpPr txBox="1"/>
          <p:nvPr/>
        </p:nvSpPr>
        <p:spPr>
          <a:xfrm>
            <a:off x="5662812" y="4436063"/>
            <a:ext cx="1778288" cy="430887"/>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6. Issues with Cancellation </a:t>
            </a:r>
          </a:p>
        </p:txBody>
      </p:sp>
      <p:sp>
        <p:nvSpPr>
          <p:cNvPr id="20" name="TextBox 19">
            <a:extLst>
              <a:ext uri="{FF2B5EF4-FFF2-40B4-BE49-F238E27FC236}">
                <a16:creationId xmlns:a16="http://schemas.microsoft.com/office/drawing/2014/main" id="{C8D16E5D-BF79-2721-E076-7E0FE16EA86F}"/>
              </a:ext>
            </a:extLst>
          </p:cNvPr>
          <p:cNvSpPr txBox="1"/>
          <p:nvPr/>
        </p:nvSpPr>
        <p:spPr>
          <a:xfrm>
            <a:off x="5653353" y="5181816"/>
            <a:ext cx="1778288" cy="600164"/>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7. Issues with underlying goods or service</a:t>
            </a:r>
          </a:p>
        </p:txBody>
      </p:sp>
      <p:cxnSp>
        <p:nvCxnSpPr>
          <p:cNvPr id="21" name="Straight Arrow Connector 20">
            <a:extLst>
              <a:ext uri="{FF2B5EF4-FFF2-40B4-BE49-F238E27FC236}">
                <a16:creationId xmlns:a16="http://schemas.microsoft.com/office/drawing/2014/main" id="{33AF356D-40AE-C966-2A53-826A0A7EACD3}"/>
              </a:ext>
            </a:extLst>
          </p:cNvPr>
          <p:cNvCxnSpPr>
            <a:cxnSpLocks/>
            <a:stCxn id="17" idx="3"/>
            <a:endCxn id="20" idx="1"/>
          </p:cNvCxnSpPr>
          <p:nvPr/>
        </p:nvCxnSpPr>
        <p:spPr>
          <a:xfrm flipV="1">
            <a:off x="4891022" y="5481898"/>
            <a:ext cx="762331" cy="57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E26F9F0-B5FB-38AD-33A2-199F2BF794CA}"/>
              </a:ext>
            </a:extLst>
          </p:cNvPr>
          <p:cNvSpPr txBox="1"/>
          <p:nvPr/>
        </p:nvSpPr>
        <p:spPr>
          <a:xfrm>
            <a:off x="2709456" y="2795589"/>
            <a:ext cx="2181566" cy="430887"/>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Has there been a payment execution error or delay?</a:t>
            </a:r>
          </a:p>
        </p:txBody>
      </p:sp>
      <p:sp>
        <p:nvSpPr>
          <p:cNvPr id="23" name="TextBox 22">
            <a:extLst>
              <a:ext uri="{FF2B5EF4-FFF2-40B4-BE49-F238E27FC236}">
                <a16:creationId xmlns:a16="http://schemas.microsoft.com/office/drawing/2014/main" id="{90AF608D-F0D0-AA9C-F3AF-1E1F577F50D8}"/>
              </a:ext>
            </a:extLst>
          </p:cNvPr>
          <p:cNvSpPr txBox="1"/>
          <p:nvPr/>
        </p:nvSpPr>
        <p:spPr>
          <a:xfrm>
            <a:off x="5653353" y="2881598"/>
            <a:ext cx="1778288" cy="261610"/>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4. Payment error</a:t>
            </a:r>
          </a:p>
        </p:txBody>
      </p:sp>
      <p:cxnSp>
        <p:nvCxnSpPr>
          <p:cNvPr id="24" name="Straight Arrow Connector 23">
            <a:extLst>
              <a:ext uri="{FF2B5EF4-FFF2-40B4-BE49-F238E27FC236}">
                <a16:creationId xmlns:a16="http://schemas.microsoft.com/office/drawing/2014/main" id="{033F8140-86D4-0008-B3C9-1FE84BD5F204}"/>
              </a:ext>
            </a:extLst>
          </p:cNvPr>
          <p:cNvCxnSpPr>
            <a:cxnSpLocks/>
            <a:stCxn id="22" idx="2"/>
            <a:endCxn id="16" idx="0"/>
          </p:cNvCxnSpPr>
          <p:nvPr/>
        </p:nvCxnSpPr>
        <p:spPr>
          <a:xfrm>
            <a:off x="3800239" y="3226476"/>
            <a:ext cx="0" cy="2352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780DBE7-0887-A8A9-46E7-63FA3392FE9D}"/>
              </a:ext>
            </a:extLst>
          </p:cNvPr>
          <p:cNvSpPr txBox="1"/>
          <p:nvPr/>
        </p:nvSpPr>
        <p:spPr>
          <a:xfrm>
            <a:off x="5653353" y="3581398"/>
            <a:ext cx="1778288" cy="430887"/>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5. Payment not as expected</a:t>
            </a:r>
          </a:p>
        </p:txBody>
      </p:sp>
      <p:cxnSp>
        <p:nvCxnSpPr>
          <p:cNvPr id="26" name="Straight Arrow Connector 25">
            <a:extLst>
              <a:ext uri="{FF2B5EF4-FFF2-40B4-BE49-F238E27FC236}">
                <a16:creationId xmlns:a16="http://schemas.microsoft.com/office/drawing/2014/main" id="{2744A799-1F2C-EEF8-9E5D-52FCE3FB8D00}"/>
              </a:ext>
            </a:extLst>
          </p:cNvPr>
          <p:cNvCxnSpPr>
            <a:cxnSpLocks/>
            <a:stCxn id="8" idx="2"/>
            <a:endCxn id="11" idx="0"/>
          </p:cNvCxnSpPr>
          <p:nvPr/>
        </p:nvCxnSpPr>
        <p:spPr>
          <a:xfrm>
            <a:off x="3800239" y="1088372"/>
            <a:ext cx="0" cy="3330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C85AB0D-31E9-050A-F428-0AAB76D84D0C}"/>
              </a:ext>
            </a:extLst>
          </p:cNvPr>
          <p:cNvSpPr txBox="1"/>
          <p:nvPr/>
        </p:nvSpPr>
        <p:spPr>
          <a:xfrm>
            <a:off x="2709456" y="4346062"/>
            <a:ext cx="2181566" cy="600164"/>
          </a:xfrm>
          <a:prstGeom prst="rect">
            <a:avLst/>
          </a:prstGeom>
          <a:noFill/>
          <a:ln w="19050">
            <a:solidFill>
              <a:srgbClr val="00A5B7"/>
            </a:solidFill>
          </a:ln>
        </p:spPr>
        <p:txBody>
          <a:bodyPr wrap="square" rtlCol="0">
            <a:spAutoFit/>
          </a:bodyPr>
          <a:lstStyle/>
          <a:p>
            <a:pPr algn="ctr"/>
            <a:r>
              <a:rPr lang="en-GB" sz="1100">
                <a:latin typeface="Metropolis" panose="00000500000000000000" pitchFamily="50" charset="0"/>
              </a:rPr>
              <a:t>Had the PSU cancelled consent (or believed they had)?</a:t>
            </a:r>
          </a:p>
        </p:txBody>
      </p:sp>
      <p:sp>
        <p:nvSpPr>
          <p:cNvPr id="28" name="TextBox 27">
            <a:extLst>
              <a:ext uri="{FF2B5EF4-FFF2-40B4-BE49-F238E27FC236}">
                <a16:creationId xmlns:a16="http://schemas.microsoft.com/office/drawing/2014/main" id="{0E91D217-583D-D432-2529-5524A8D975C0}"/>
              </a:ext>
            </a:extLst>
          </p:cNvPr>
          <p:cNvSpPr txBox="1"/>
          <p:nvPr/>
        </p:nvSpPr>
        <p:spPr>
          <a:xfrm>
            <a:off x="5010704" y="1352127"/>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cxnSp>
        <p:nvCxnSpPr>
          <p:cNvPr id="29" name="Straight Arrow Connector 28">
            <a:extLst>
              <a:ext uri="{FF2B5EF4-FFF2-40B4-BE49-F238E27FC236}">
                <a16:creationId xmlns:a16="http://schemas.microsoft.com/office/drawing/2014/main" id="{2C1DB781-2030-162A-ABCF-55B5C13FB621}"/>
              </a:ext>
            </a:extLst>
          </p:cNvPr>
          <p:cNvCxnSpPr>
            <a:cxnSpLocks/>
          </p:cNvCxnSpPr>
          <p:nvPr/>
        </p:nvCxnSpPr>
        <p:spPr>
          <a:xfrm flipV="1">
            <a:off x="4881563" y="1635251"/>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5820453-DD05-3569-0E0C-74C61DFC349D}"/>
              </a:ext>
            </a:extLst>
          </p:cNvPr>
          <p:cNvCxnSpPr>
            <a:cxnSpLocks/>
            <a:stCxn id="11" idx="2"/>
            <a:endCxn id="14" idx="0"/>
          </p:cNvCxnSpPr>
          <p:nvPr/>
        </p:nvCxnSpPr>
        <p:spPr>
          <a:xfrm>
            <a:off x="3800239" y="1852263"/>
            <a:ext cx="0" cy="2562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487920F-199F-E32B-714C-1A32AB082ED6}"/>
              </a:ext>
            </a:extLst>
          </p:cNvPr>
          <p:cNvCxnSpPr>
            <a:cxnSpLocks/>
            <a:stCxn id="14" idx="2"/>
            <a:endCxn id="22" idx="0"/>
          </p:cNvCxnSpPr>
          <p:nvPr/>
        </p:nvCxnSpPr>
        <p:spPr>
          <a:xfrm>
            <a:off x="3800239" y="2539369"/>
            <a:ext cx="0" cy="2562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B7CA84D-1302-A5FA-27DF-A727B8ED61D1}"/>
              </a:ext>
            </a:extLst>
          </p:cNvPr>
          <p:cNvSpPr txBox="1"/>
          <p:nvPr/>
        </p:nvSpPr>
        <p:spPr>
          <a:xfrm>
            <a:off x="5027804" y="2058718"/>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cxnSp>
        <p:nvCxnSpPr>
          <p:cNvPr id="33" name="Straight Arrow Connector 32">
            <a:extLst>
              <a:ext uri="{FF2B5EF4-FFF2-40B4-BE49-F238E27FC236}">
                <a16:creationId xmlns:a16="http://schemas.microsoft.com/office/drawing/2014/main" id="{3CC86464-34DA-ABEF-A206-8743A5612BC2}"/>
              </a:ext>
            </a:extLst>
          </p:cNvPr>
          <p:cNvCxnSpPr>
            <a:cxnSpLocks/>
          </p:cNvCxnSpPr>
          <p:nvPr/>
        </p:nvCxnSpPr>
        <p:spPr>
          <a:xfrm flipV="1">
            <a:off x="4898663" y="2341842"/>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F741C02A-B8E9-1DFA-0163-03848CDBAC3C}"/>
              </a:ext>
            </a:extLst>
          </p:cNvPr>
          <p:cNvSpPr txBox="1"/>
          <p:nvPr/>
        </p:nvSpPr>
        <p:spPr>
          <a:xfrm>
            <a:off x="5010704" y="2724489"/>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cxnSp>
        <p:nvCxnSpPr>
          <p:cNvPr id="35" name="Straight Arrow Connector 34">
            <a:extLst>
              <a:ext uri="{FF2B5EF4-FFF2-40B4-BE49-F238E27FC236}">
                <a16:creationId xmlns:a16="http://schemas.microsoft.com/office/drawing/2014/main" id="{67A7BAAB-BE07-46EA-3E65-84ABD40975C7}"/>
              </a:ext>
            </a:extLst>
          </p:cNvPr>
          <p:cNvCxnSpPr>
            <a:cxnSpLocks/>
          </p:cNvCxnSpPr>
          <p:nvPr/>
        </p:nvCxnSpPr>
        <p:spPr>
          <a:xfrm flipV="1">
            <a:off x="4881563" y="3007613"/>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B9F74F8-161D-6320-7A0F-682B63714E75}"/>
              </a:ext>
            </a:extLst>
          </p:cNvPr>
          <p:cNvSpPr txBox="1"/>
          <p:nvPr/>
        </p:nvSpPr>
        <p:spPr>
          <a:xfrm>
            <a:off x="5010704" y="3522537"/>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cxnSp>
        <p:nvCxnSpPr>
          <p:cNvPr id="37" name="Straight Arrow Connector 36">
            <a:extLst>
              <a:ext uri="{FF2B5EF4-FFF2-40B4-BE49-F238E27FC236}">
                <a16:creationId xmlns:a16="http://schemas.microsoft.com/office/drawing/2014/main" id="{538F5C1B-11F6-A74F-AD88-5DA9BC5B5EE2}"/>
              </a:ext>
            </a:extLst>
          </p:cNvPr>
          <p:cNvCxnSpPr>
            <a:cxnSpLocks/>
          </p:cNvCxnSpPr>
          <p:nvPr/>
        </p:nvCxnSpPr>
        <p:spPr>
          <a:xfrm flipV="1">
            <a:off x="4881563" y="3805661"/>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4C976019-1504-81DF-14EC-364F56C7A037}"/>
              </a:ext>
            </a:extLst>
          </p:cNvPr>
          <p:cNvSpPr txBox="1"/>
          <p:nvPr/>
        </p:nvSpPr>
        <p:spPr>
          <a:xfrm>
            <a:off x="5010704" y="4357940"/>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cxnSp>
        <p:nvCxnSpPr>
          <p:cNvPr id="39" name="Straight Arrow Connector 38">
            <a:extLst>
              <a:ext uri="{FF2B5EF4-FFF2-40B4-BE49-F238E27FC236}">
                <a16:creationId xmlns:a16="http://schemas.microsoft.com/office/drawing/2014/main" id="{5C511178-3BA6-487F-92D3-57D3DB4C8212}"/>
              </a:ext>
            </a:extLst>
          </p:cNvPr>
          <p:cNvCxnSpPr>
            <a:cxnSpLocks/>
          </p:cNvCxnSpPr>
          <p:nvPr/>
        </p:nvCxnSpPr>
        <p:spPr>
          <a:xfrm flipV="1">
            <a:off x="4881563" y="4641064"/>
            <a:ext cx="771790" cy="15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9114AE7-0DB2-0B69-2F04-46DD7FAD112C}"/>
              </a:ext>
            </a:extLst>
          </p:cNvPr>
          <p:cNvSpPr txBox="1"/>
          <p:nvPr/>
        </p:nvSpPr>
        <p:spPr>
          <a:xfrm>
            <a:off x="3841583" y="1139833"/>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sp>
        <p:nvSpPr>
          <p:cNvPr id="41" name="TextBox 40">
            <a:extLst>
              <a:ext uri="{FF2B5EF4-FFF2-40B4-BE49-F238E27FC236}">
                <a16:creationId xmlns:a16="http://schemas.microsoft.com/office/drawing/2014/main" id="{365E6D0E-CE0E-64DF-D5FE-DD2999F784F4}"/>
              </a:ext>
            </a:extLst>
          </p:cNvPr>
          <p:cNvSpPr txBox="1"/>
          <p:nvPr/>
        </p:nvSpPr>
        <p:spPr>
          <a:xfrm>
            <a:off x="3841583" y="1880980"/>
            <a:ext cx="504047" cy="261610"/>
          </a:xfrm>
          <a:prstGeom prst="rect">
            <a:avLst/>
          </a:prstGeom>
          <a:noFill/>
        </p:spPr>
        <p:txBody>
          <a:bodyPr wrap="square" rtlCol="0">
            <a:spAutoFit/>
          </a:bodyPr>
          <a:lstStyle/>
          <a:p>
            <a:pPr algn="ctr"/>
            <a:r>
              <a:rPr lang="en-GB" sz="1100">
                <a:latin typeface="Metropolis" panose="00000500000000000000" pitchFamily="50" charset="0"/>
              </a:rPr>
              <a:t>No</a:t>
            </a:r>
          </a:p>
        </p:txBody>
      </p:sp>
      <p:sp>
        <p:nvSpPr>
          <p:cNvPr id="42" name="TextBox 41">
            <a:extLst>
              <a:ext uri="{FF2B5EF4-FFF2-40B4-BE49-F238E27FC236}">
                <a16:creationId xmlns:a16="http://schemas.microsoft.com/office/drawing/2014/main" id="{B8068375-4E2D-61AA-A8BD-6BAB2CC7954D}"/>
              </a:ext>
            </a:extLst>
          </p:cNvPr>
          <p:cNvSpPr txBox="1"/>
          <p:nvPr/>
        </p:nvSpPr>
        <p:spPr>
          <a:xfrm>
            <a:off x="3841582" y="2553738"/>
            <a:ext cx="504047" cy="261610"/>
          </a:xfrm>
          <a:prstGeom prst="rect">
            <a:avLst/>
          </a:prstGeom>
          <a:noFill/>
        </p:spPr>
        <p:txBody>
          <a:bodyPr wrap="square" rtlCol="0">
            <a:spAutoFit/>
          </a:bodyPr>
          <a:lstStyle/>
          <a:p>
            <a:pPr algn="ctr"/>
            <a:r>
              <a:rPr lang="en-GB" sz="1100">
                <a:latin typeface="Metropolis" panose="00000500000000000000" pitchFamily="50" charset="0"/>
              </a:rPr>
              <a:t>No</a:t>
            </a:r>
          </a:p>
        </p:txBody>
      </p:sp>
      <p:sp>
        <p:nvSpPr>
          <p:cNvPr id="43" name="TextBox 42">
            <a:extLst>
              <a:ext uri="{FF2B5EF4-FFF2-40B4-BE49-F238E27FC236}">
                <a16:creationId xmlns:a16="http://schemas.microsoft.com/office/drawing/2014/main" id="{6407DA93-BA99-FF9A-71E7-E1AE55EF7C6B}"/>
              </a:ext>
            </a:extLst>
          </p:cNvPr>
          <p:cNvSpPr txBox="1"/>
          <p:nvPr/>
        </p:nvSpPr>
        <p:spPr>
          <a:xfrm>
            <a:off x="3841581" y="3205556"/>
            <a:ext cx="504047" cy="261610"/>
          </a:xfrm>
          <a:prstGeom prst="rect">
            <a:avLst/>
          </a:prstGeom>
          <a:noFill/>
        </p:spPr>
        <p:txBody>
          <a:bodyPr wrap="square" rtlCol="0">
            <a:spAutoFit/>
          </a:bodyPr>
          <a:lstStyle/>
          <a:p>
            <a:pPr algn="ctr"/>
            <a:r>
              <a:rPr lang="en-GB" sz="1100">
                <a:latin typeface="Metropolis" panose="00000500000000000000" pitchFamily="50" charset="0"/>
              </a:rPr>
              <a:t>No</a:t>
            </a:r>
          </a:p>
        </p:txBody>
      </p:sp>
      <p:sp>
        <p:nvSpPr>
          <p:cNvPr id="44" name="TextBox 43">
            <a:extLst>
              <a:ext uri="{FF2B5EF4-FFF2-40B4-BE49-F238E27FC236}">
                <a16:creationId xmlns:a16="http://schemas.microsoft.com/office/drawing/2014/main" id="{A434607D-0F6C-F4A8-2C89-3BA1590684CA}"/>
              </a:ext>
            </a:extLst>
          </p:cNvPr>
          <p:cNvSpPr txBox="1"/>
          <p:nvPr/>
        </p:nvSpPr>
        <p:spPr>
          <a:xfrm>
            <a:off x="3875245" y="4080733"/>
            <a:ext cx="504047" cy="261610"/>
          </a:xfrm>
          <a:prstGeom prst="rect">
            <a:avLst/>
          </a:prstGeom>
          <a:noFill/>
        </p:spPr>
        <p:txBody>
          <a:bodyPr wrap="square" rtlCol="0">
            <a:spAutoFit/>
          </a:bodyPr>
          <a:lstStyle/>
          <a:p>
            <a:pPr algn="ctr"/>
            <a:r>
              <a:rPr lang="en-GB" sz="1100">
                <a:latin typeface="Metropolis" panose="00000500000000000000" pitchFamily="50" charset="0"/>
              </a:rPr>
              <a:t>No</a:t>
            </a:r>
          </a:p>
        </p:txBody>
      </p:sp>
      <p:cxnSp>
        <p:nvCxnSpPr>
          <p:cNvPr id="45" name="Straight Arrow Connector 44">
            <a:extLst>
              <a:ext uri="{FF2B5EF4-FFF2-40B4-BE49-F238E27FC236}">
                <a16:creationId xmlns:a16="http://schemas.microsoft.com/office/drawing/2014/main" id="{FC99D64F-6FFE-435D-9CF4-CE57F303276D}"/>
              </a:ext>
            </a:extLst>
          </p:cNvPr>
          <p:cNvCxnSpPr>
            <a:cxnSpLocks/>
            <a:stCxn id="27" idx="2"/>
            <a:endCxn id="17" idx="0"/>
          </p:cNvCxnSpPr>
          <p:nvPr/>
        </p:nvCxnSpPr>
        <p:spPr>
          <a:xfrm>
            <a:off x="3800239" y="4946226"/>
            <a:ext cx="0" cy="3260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4B390DD-B9B1-7716-AF80-DAC8EF5FCBB5}"/>
              </a:ext>
            </a:extLst>
          </p:cNvPr>
          <p:cNvSpPr txBox="1"/>
          <p:nvPr/>
        </p:nvSpPr>
        <p:spPr>
          <a:xfrm>
            <a:off x="3866918" y="4971003"/>
            <a:ext cx="504047" cy="261610"/>
          </a:xfrm>
          <a:prstGeom prst="rect">
            <a:avLst/>
          </a:prstGeom>
          <a:noFill/>
        </p:spPr>
        <p:txBody>
          <a:bodyPr wrap="square" rtlCol="0">
            <a:spAutoFit/>
          </a:bodyPr>
          <a:lstStyle/>
          <a:p>
            <a:pPr algn="ctr"/>
            <a:r>
              <a:rPr lang="en-GB" sz="1100">
                <a:latin typeface="Metropolis" panose="00000500000000000000" pitchFamily="50" charset="0"/>
              </a:rPr>
              <a:t>No</a:t>
            </a:r>
          </a:p>
        </p:txBody>
      </p:sp>
      <p:sp>
        <p:nvSpPr>
          <p:cNvPr id="47" name="TextBox 46">
            <a:extLst>
              <a:ext uri="{FF2B5EF4-FFF2-40B4-BE49-F238E27FC236}">
                <a16:creationId xmlns:a16="http://schemas.microsoft.com/office/drawing/2014/main" id="{D91FC5CA-431F-1067-6E8F-3363D16F4DA9}"/>
              </a:ext>
            </a:extLst>
          </p:cNvPr>
          <p:cNvSpPr txBox="1"/>
          <p:nvPr/>
        </p:nvSpPr>
        <p:spPr>
          <a:xfrm>
            <a:off x="5010703" y="5212140"/>
            <a:ext cx="504047" cy="261610"/>
          </a:xfrm>
          <a:prstGeom prst="rect">
            <a:avLst/>
          </a:prstGeom>
          <a:solidFill>
            <a:schemeClr val="bg1"/>
          </a:solidFill>
        </p:spPr>
        <p:txBody>
          <a:bodyPr wrap="square" rtlCol="0">
            <a:spAutoFit/>
          </a:bodyPr>
          <a:lstStyle/>
          <a:p>
            <a:pPr algn="ctr"/>
            <a:r>
              <a:rPr lang="en-GB" sz="1100">
                <a:latin typeface="Metropolis" panose="00000500000000000000" pitchFamily="50" charset="0"/>
              </a:rPr>
              <a:t>Yes</a:t>
            </a:r>
          </a:p>
        </p:txBody>
      </p:sp>
      <p:sp>
        <p:nvSpPr>
          <p:cNvPr id="48" name="TextBox 47">
            <a:extLst>
              <a:ext uri="{FF2B5EF4-FFF2-40B4-BE49-F238E27FC236}">
                <a16:creationId xmlns:a16="http://schemas.microsoft.com/office/drawing/2014/main" id="{CD5E8057-DF39-7BC4-DB77-00CFEFB64706}"/>
              </a:ext>
            </a:extLst>
          </p:cNvPr>
          <p:cNvSpPr txBox="1"/>
          <p:nvPr/>
        </p:nvSpPr>
        <p:spPr>
          <a:xfrm>
            <a:off x="2943713" y="6022352"/>
            <a:ext cx="1696397" cy="261610"/>
          </a:xfrm>
          <a:prstGeom prst="rect">
            <a:avLst/>
          </a:prstGeom>
          <a:solidFill>
            <a:srgbClr val="C00000"/>
          </a:solidFill>
          <a:ln w="19050">
            <a:noFill/>
          </a:ln>
        </p:spPr>
        <p:txBody>
          <a:bodyPr wrap="square" rtlCol="0">
            <a:spAutoFit/>
          </a:bodyPr>
          <a:lstStyle/>
          <a:p>
            <a:r>
              <a:rPr lang="en-GB" sz="1100">
                <a:solidFill>
                  <a:schemeClr val="bg1"/>
                </a:solidFill>
                <a:latin typeface="Metropolis" panose="00000500000000000000" pitchFamily="50" charset="0"/>
              </a:rPr>
              <a:t>8. Other</a:t>
            </a:r>
          </a:p>
        </p:txBody>
      </p:sp>
      <p:cxnSp>
        <p:nvCxnSpPr>
          <p:cNvPr id="49" name="Straight Arrow Connector 48">
            <a:extLst>
              <a:ext uri="{FF2B5EF4-FFF2-40B4-BE49-F238E27FC236}">
                <a16:creationId xmlns:a16="http://schemas.microsoft.com/office/drawing/2014/main" id="{FEE25C61-029E-9B53-4972-290CB7E75883}"/>
              </a:ext>
            </a:extLst>
          </p:cNvPr>
          <p:cNvCxnSpPr>
            <a:cxnSpLocks/>
            <a:stCxn id="17" idx="2"/>
            <a:endCxn id="48" idx="0"/>
          </p:cNvCxnSpPr>
          <p:nvPr/>
        </p:nvCxnSpPr>
        <p:spPr>
          <a:xfrm flipH="1">
            <a:off x="3791912" y="5703136"/>
            <a:ext cx="8327" cy="319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6552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Autofit/>
          </a:bodyPr>
          <a:lstStyle/>
          <a:p>
            <a:r>
              <a:rPr lang="en-GB" sz="3600"/>
              <a:t>Next Steps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9" name="Content Placeholder 8">
            <a:extLst>
              <a:ext uri="{FF2B5EF4-FFF2-40B4-BE49-F238E27FC236}">
                <a16:creationId xmlns:a16="http://schemas.microsoft.com/office/drawing/2014/main" id="{3B478CFE-6D88-AD5B-89D2-348F67DBEAA8}"/>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31102980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AA54FD-2099-AB0B-A609-B7D886AC2671}"/>
              </a:ext>
            </a:extLst>
          </p:cNvPr>
          <p:cNvSpPr>
            <a:spLocks noGrp="1"/>
          </p:cNvSpPr>
          <p:nvPr>
            <p:ph idx="1"/>
          </p:nvPr>
        </p:nvSpPr>
        <p:spPr/>
        <p:txBody>
          <a:bodyPr/>
          <a:lstStyle/>
          <a:p>
            <a:r>
              <a:rPr lang="en-GB" b="1" dirty="0"/>
              <a:t>27 September</a:t>
            </a:r>
          </a:p>
          <a:p>
            <a:pPr marL="0" indent="0">
              <a:buNone/>
            </a:pPr>
            <a:r>
              <a:rPr lang="en-GB" dirty="0"/>
              <a:t>Feedback on MLA Operator capabilities </a:t>
            </a:r>
          </a:p>
          <a:p>
            <a:pPr marL="0" indent="0">
              <a:buNone/>
            </a:pPr>
            <a:r>
              <a:rPr lang="en-GB" dirty="0"/>
              <a:t>Feedback on Legal Sub-Group (LSG) </a:t>
            </a:r>
            <a:r>
              <a:rPr lang="en-GB" dirty="0" err="1"/>
              <a:t>ToRs</a:t>
            </a:r>
            <a:r>
              <a:rPr lang="en-GB" dirty="0"/>
              <a:t> (paper to follow)</a:t>
            </a:r>
          </a:p>
          <a:p>
            <a:r>
              <a:rPr lang="en-GB" b="1" dirty="0"/>
              <a:t>3</a:t>
            </a:r>
            <a:r>
              <a:rPr lang="en-GB" b="1" baseline="30000" dirty="0"/>
              <a:t>rd</a:t>
            </a:r>
            <a:r>
              <a:rPr lang="en-GB" b="1" dirty="0"/>
              <a:t> October</a:t>
            </a:r>
            <a:r>
              <a:rPr lang="en-GB" dirty="0"/>
              <a:t> </a:t>
            </a:r>
          </a:p>
          <a:p>
            <a:pPr marL="0" indent="0">
              <a:buNone/>
            </a:pPr>
            <a:r>
              <a:rPr lang="en-GB" dirty="0"/>
              <a:t>Feedback on MLA proposition on consumer control</a:t>
            </a:r>
          </a:p>
          <a:p>
            <a:pPr marL="0" indent="0">
              <a:buNone/>
            </a:pPr>
            <a:r>
              <a:rPr lang="en-GB" dirty="0"/>
              <a:t>Feedback on MLA operational requirements on Monitoring and Compliance</a:t>
            </a:r>
          </a:p>
          <a:p>
            <a:pPr marL="0" indent="0">
              <a:buNone/>
            </a:pPr>
            <a:r>
              <a:rPr lang="en-GB" dirty="0"/>
              <a:t>Feedback on Unhappy Paths Catalogue (paper to follow)</a:t>
            </a:r>
          </a:p>
          <a:p>
            <a:pPr marL="0" indent="0">
              <a:buNone/>
            </a:pPr>
            <a:endParaRPr lang="en-GB" dirty="0"/>
          </a:p>
          <a:p>
            <a:pPr marL="0" indent="0">
              <a:buNone/>
            </a:pPr>
            <a:endParaRPr lang="en-GB" dirty="0"/>
          </a:p>
        </p:txBody>
      </p:sp>
      <p:sp>
        <p:nvSpPr>
          <p:cNvPr id="3" name="Footer Placeholder 2">
            <a:extLst>
              <a:ext uri="{FF2B5EF4-FFF2-40B4-BE49-F238E27FC236}">
                <a16:creationId xmlns:a16="http://schemas.microsoft.com/office/drawing/2014/main" id="{C2174C39-D389-3463-90AD-CE9C25758B4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115B3A-EE24-E3FC-D2A7-4B6705390979}"/>
              </a:ext>
            </a:extLst>
          </p:cNvPr>
          <p:cNvSpPr>
            <a:spLocks noGrp="1"/>
          </p:cNvSpPr>
          <p:nvPr>
            <p:ph type="sldNum" sz="quarter" idx="12"/>
          </p:nvPr>
        </p:nvSpPr>
        <p:spPr/>
        <p:txBody>
          <a:bodyPr/>
          <a:lstStyle/>
          <a:p>
            <a:fld id="{F7DBEFEF-2EF4-7341-AFBF-5942378A7132}" type="slidenum">
              <a:rPr lang="en-US" smtClean="0"/>
              <a:t>32</a:t>
            </a:fld>
            <a:endParaRPr lang="en-US"/>
          </a:p>
        </p:txBody>
      </p:sp>
      <p:sp>
        <p:nvSpPr>
          <p:cNvPr id="5" name="Date Placeholder 4">
            <a:extLst>
              <a:ext uri="{FF2B5EF4-FFF2-40B4-BE49-F238E27FC236}">
                <a16:creationId xmlns:a16="http://schemas.microsoft.com/office/drawing/2014/main" id="{A971FDED-7AFA-8910-CE8F-447748FFC3D8}"/>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40122B67-440B-B560-98BA-8D0CB2108D04}"/>
              </a:ext>
            </a:extLst>
          </p:cNvPr>
          <p:cNvSpPr>
            <a:spLocks noGrp="1"/>
          </p:cNvSpPr>
          <p:nvPr>
            <p:ph type="title"/>
          </p:nvPr>
        </p:nvSpPr>
        <p:spPr/>
        <p:txBody>
          <a:bodyPr/>
          <a:lstStyle/>
          <a:p>
            <a:r>
              <a:rPr lang="en-GB"/>
              <a:t>Asks / Deadlines</a:t>
            </a:r>
          </a:p>
        </p:txBody>
      </p:sp>
      <p:pic>
        <p:nvPicPr>
          <p:cNvPr id="8" name="Picture 7">
            <a:extLst>
              <a:ext uri="{FF2B5EF4-FFF2-40B4-BE49-F238E27FC236}">
                <a16:creationId xmlns:a16="http://schemas.microsoft.com/office/drawing/2014/main" id="{889AD53B-10EB-24DD-3E64-5CEFE89A580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9022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5889-355C-53AF-0465-B317AC107ADA}"/>
              </a:ext>
            </a:extLst>
          </p:cNvPr>
          <p:cNvSpPr>
            <a:spLocks noGrp="1"/>
          </p:cNvSpPr>
          <p:nvPr>
            <p:ph type="title"/>
          </p:nvPr>
        </p:nvSpPr>
        <p:spPr/>
        <p:txBody>
          <a:bodyPr/>
          <a:lstStyle/>
          <a:p>
            <a:r>
              <a:rPr lang="en-GB"/>
              <a:t>End of Slides</a:t>
            </a:r>
          </a:p>
        </p:txBody>
      </p:sp>
      <p:sp>
        <p:nvSpPr>
          <p:cNvPr id="4" name="Footer Placeholder 3">
            <a:extLst>
              <a:ext uri="{FF2B5EF4-FFF2-40B4-BE49-F238E27FC236}">
                <a16:creationId xmlns:a16="http://schemas.microsoft.com/office/drawing/2014/main" id="{CD751069-C450-1AF8-D7BA-09DDD2A21C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D75FF7-BAB0-02C1-D336-FFD5E61C2C05}"/>
              </a:ext>
            </a:extLst>
          </p:cNvPr>
          <p:cNvSpPr>
            <a:spLocks noGrp="1"/>
          </p:cNvSpPr>
          <p:nvPr>
            <p:ph type="sldNum" sz="quarter" idx="12"/>
          </p:nvPr>
        </p:nvSpPr>
        <p:spPr/>
        <p:txBody>
          <a:bodyPr/>
          <a:lstStyle/>
          <a:p>
            <a:fld id="{F7DBEFEF-2EF4-7341-AFBF-5942378A7132}" type="slidenum">
              <a:rPr lang="en-US" smtClean="0"/>
              <a:t>33</a:t>
            </a:fld>
            <a:endParaRPr lang="en-US"/>
          </a:p>
        </p:txBody>
      </p:sp>
      <p:sp>
        <p:nvSpPr>
          <p:cNvPr id="6" name="Date Placeholder 5">
            <a:extLst>
              <a:ext uri="{FF2B5EF4-FFF2-40B4-BE49-F238E27FC236}">
                <a16:creationId xmlns:a16="http://schemas.microsoft.com/office/drawing/2014/main" id="{DCB9065E-5545-5A39-2124-63907A51B3FA}"/>
              </a:ext>
            </a:extLst>
          </p:cNvPr>
          <p:cNvSpPr>
            <a:spLocks noGrp="1"/>
          </p:cNvSpPr>
          <p:nvPr>
            <p:ph type="dt" sz="half" idx="2"/>
          </p:nvPr>
        </p:nvSpPr>
        <p:spPr/>
        <p:txBody>
          <a:bodyPr/>
          <a:lstStyle/>
          <a:p>
            <a:fld id="{AA5A0BD0-3E03-1241-9F3E-700967695CEA}" type="datetime1">
              <a:rPr lang="en-GB" smtClean="0"/>
              <a:t>19/09/2024</a:t>
            </a:fld>
            <a:endParaRPr lang="en-US">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E1ECB28-893F-1D33-0A06-C36ABD2F77B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20569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D603A41-09F3-02A9-0E45-B282FBBC5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63405A-31F1-02F8-E273-198882FE77CE}"/>
              </a:ext>
            </a:extLst>
          </p:cNvPr>
          <p:cNvSpPr>
            <a:spLocks noGrp="1"/>
          </p:cNvSpPr>
          <p:nvPr>
            <p:ph type="sldNum" sz="quarter" idx="12"/>
          </p:nvPr>
        </p:nvSpPr>
        <p:spPr/>
        <p:txBody>
          <a:bodyPr/>
          <a:lstStyle/>
          <a:p>
            <a:fld id="{F7DBEFEF-2EF4-7341-AFBF-5942378A7132}" type="slidenum">
              <a:rPr lang="en-US" smtClean="0"/>
              <a:t>4</a:t>
            </a:fld>
            <a:endParaRPr lang="en-US"/>
          </a:p>
        </p:txBody>
      </p:sp>
      <p:sp>
        <p:nvSpPr>
          <p:cNvPr id="5" name="Date Placeholder 4">
            <a:extLst>
              <a:ext uri="{FF2B5EF4-FFF2-40B4-BE49-F238E27FC236}">
                <a16:creationId xmlns:a16="http://schemas.microsoft.com/office/drawing/2014/main" id="{D9E06AA9-B88B-1AC0-46F3-0CBE90CB9E1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CC8E33A-AC79-C97C-6ACB-FCDF682B7EF0}"/>
              </a:ext>
            </a:extLst>
          </p:cNvPr>
          <p:cNvSpPr>
            <a:spLocks noGrp="1"/>
          </p:cNvSpPr>
          <p:nvPr>
            <p:ph type="title"/>
          </p:nvPr>
        </p:nvSpPr>
        <p:spPr/>
        <p:txBody>
          <a:bodyPr/>
          <a:lstStyle/>
          <a:p>
            <a:r>
              <a:rPr lang="en-GB"/>
              <a:t>Action Tracker: Open Actions</a:t>
            </a:r>
          </a:p>
        </p:txBody>
      </p:sp>
      <p:sp>
        <p:nvSpPr>
          <p:cNvPr id="8" name="Rectangle 1">
            <a:extLst>
              <a:ext uri="{FF2B5EF4-FFF2-40B4-BE49-F238E27FC236}">
                <a16:creationId xmlns:a16="http://schemas.microsoft.com/office/drawing/2014/main" id="{89ED21CF-173B-F2B0-7D25-F94E790B27DE}"/>
              </a:ext>
            </a:extLst>
          </p:cNvPr>
          <p:cNvSpPr>
            <a:spLocks noChangeArrowheads="1"/>
          </p:cNvSpPr>
          <p:nvPr/>
        </p:nvSpPr>
        <p:spPr bwMode="auto">
          <a:xfrm>
            <a:off x="-5503113" y="0"/>
            <a:ext cx="2191410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 name="Graphic 9" descr="Train Tracks with solid fill">
            <a:extLst>
              <a:ext uri="{FF2B5EF4-FFF2-40B4-BE49-F238E27FC236}">
                <a16:creationId xmlns:a16="http://schemas.microsoft.com/office/drawing/2014/main" id="{B650814F-07D2-A400-C9C1-B437E24B55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8046" y="2143535"/>
            <a:ext cx="914400" cy="914400"/>
          </a:xfrm>
          <a:prstGeom prst="rect">
            <a:avLst/>
          </a:prstGeom>
        </p:spPr>
      </p:pic>
      <p:pic>
        <p:nvPicPr>
          <p:cNvPr id="9" name="Picture 8" descr="A white text on a black background&#10;&#10;Description automatically generated">
            <a:extLst>
              <a:ext uri="{FF2B5EF4-FFF2-40B4-BE49-F238E27FC236}">
                <a16:creationId xmlns:a16="http://schemas.microsoft.com/office/drawing/2014/main" id="{6A907CE1-3CD9-9772-AFA7-DB2FCDCF02D0}"/>
              </a:ext>
            </a:extLst>
          </p:cNvPr>
          <p:cNvPicPr>
            <a:picLocks noChangeAspect="1"/>
          </p:cNvPicPr>
          <p:nvPr/>
        </p:nvPicPr>
        <p:blipFill>
          <a:blip r:embed="rId5">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15" name="Table 14">
            <a:extLst>
              <a:ext uri="{FF2B5EF4-FFF2-40B4-BE49-F238E27FC236}">
                <a16:creationId xmlns:a16="http://schemas.microsoft.com/office/drawing/2014/main" id="{75F277E6-DF89-4BD1-CFE2-DD594913EBCD}"/>
              </a:ext>
            </a:extLst>
          </p:cNvPr>
          <p:cNvGraphicFramePr>
            <a:graphicFrameLocks noGrp="1"/>
          </p:cNvGraphicFramePr>
          <p:nvPr>
            <p:extLst>
              <p:ext uri="{D42A27DB-BD31-4B8C-83A1-F6EECF244321}">
                <p14:modId xmlns:p14="http://schemas.microsoft.com/office/powerpoint/2010/main" val="3519583581"/>
              </p:ext>
            </p:extLst>
          </p:nvPr>
        </p:nvGraphicFramePr>
        <p:xfrm>
          <a:off x="2483047" y="796207"/>
          <a:ext cx="7972917" cy="5372681"/>
        </p:xfrm>
        <a:graphic>
          <a:graphicData uri="http://schemas.openxmlformats.org/drawingml/2006/table">
            <a:tbl>
              <a:tblPr firstRow="1" firstCol="1" bandRow="1">
                <a:tableStyleId>{5C22544A-7EE6-4342-B048-85BDC9FD1C3A}</a:tableStyleId>
              </a:tblPr>
              <a:tblGrid>
                <a:gridCol w="3238334">
                  <a:extLst>
                    <a:ext uri="{9D8B030D-6E8A-4147-A177-3AD203B41FA5}">
                      <a16:colId xmlns:a16="http://schemas.microsoft.com/office/drawing/2014/main" val="779082803"/>
                    </a:ext>
                  </a:extLst>
                </a:gridCol>
                <a:gridCol w="1251295">
                  <a:extLst>
                    <a:ext uri="{9D8B030D-6E8A-4147-A177-3AD203B41FA5}">
                      <a16:colId xmlns:a16="http://schemas.microsoft.com/office/drawing/2014/main" val="1348197753"/>
                    </a:ext>
                  </a:extLst>
                </a:gridCol>
                <a:gridCol w="1100079">
                  <a:extLst>
                    <a:ext uri="{9D8B030D-6E8A-4147-A177-3AD203B41FA5}">
                      <a16:colId xmlns:a16="http://schemas.microsoft.com/office/drawing/2014/main" val="286222225"/>
                    </a:ext>
                  </a:extLst>
                </a:gridCol>
                <a:gridCol w="987772">
                  <a:extLst>
                    <a:ext uri="{9D8B030D-6E8A-4147-A177-3AD203B41FA5}">
                      <a16:colId xmlns:a16="http://schemas.microsoft.com/office/drawing/2014/main" val="3822777465"/>
                    </a:ext>
                  </a:extLst>
                </a:gridCol>
                <a:gridCol w="1395437">
                  <a:extLst>
                    <a:ext uri="{9D8B030D-6E8A-4147-A177-3AD203B41FA5}">
                      <a16:colId xmlns:a16="http://schemas.microsoft.com/office/drawing/2014/main" val="3242468944"/>
                    </a:ext>
                  </a:extLst>
                </a:gridCol>
              </a:tblGrid>
              <a:tr h="399941">
                <a:tc>
                  <a:txBody>
                    <a:bodyPr/>
                    <a:lstStyle/>
                    <a:p>
                      <a:pPr>
                        <a:lnSpc>
                          <a:spcPct val="107000"/>
                        </a:lnSpc>
                        <a:spcAft>
                          <a:spcPts val="800"/>
                        </a:spcAft>
                      </a:pPr>
                      <a:r>
                        <a:rPr lang="en-GB" sz="1200">
                          <a:effectLst/>
                        </a:rPr>
                        <a:t>Action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Owner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Origin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Due Date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Status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72809595"/>
                  </a:ext>
                </a:extLst>
              </a:tr>
              <a:tr h="554620">
                <a:tc>
                  <a:txBody>
                    <a:bodyPr/>
                    <a:lstStyle/>
                    <a:p>
                      <a:pPr>
                        <a:lnSpc>
                          <a:spcPct val="107000"/>
                        </a:lnSpc>
                        <a:spcAft>
                          <a:spcPts val="800"/>
                        </a:spcAft>
                      </a:pPr>
                      <a:r>
                        <a:rPr lang="en-GB" sz="1100">
                          <a:effectLst/>
                        </a:rPr>
                        <a:t>019: Secretariat to consider edits to the governance model to improve ease of understanding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Secretariat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5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19 Sept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In Progress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96819460"/>
                  </a:ext>
                </a:extLst>
              </a:tr>
              <a:tr h="554620">
                <a:tc>
                  <a:txBody>
                    <a:bodyPr/>
                    <a:lstStyle/>
                    <a:p>
                      <a:pPr>
                        <a:lnSpc>
                          <a:spcPct val="107000"/>
                        </a:lnSpc>
                        <a:spcAft>
                          <a:spcPts val="800"/>
                        </a:spcAft>
                      </a:pPr>
                      <a:r>
                        <a:rPr lang="en-GB" sz="1100">
                          <a:effectLst/>
                        </a:rPr>
                        <a:t>020: Secretariat to send WG the JROC paper on the dispute system recommendation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Secretariat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5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13 Sept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Complete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895578875"/>
                  </a:ext>
                </a:extLst>
              </a:tr>
              <a:tr h="930666">
                <a:tc>
                  <a:txBody>
                    <a:bodyPr/>
                    <a:lstStyle/>
                    <a:p>
                      <a:pPr>
                        <a:lnSpc>
                          <a:spcPct val="107000"/>
                        </a:lnSpc>
                        <a:spcAft>
                          <a:spcPts val="800"/>
                        </a:spcAft>
                      </a:pPr>
                      <a:r>
                        <a:rPr lang="en-GB" sz="1100">
                          <a:effectLst/>
                        </a:rPr>
                        <a:t>021: Secretariat to send participants the paper on the MLA Operator Evaluation Criteria by close 5 or 6 September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Secretariat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5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6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Complete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73946432"/>
                  </a:ext>
                </a:extLst>
              </a:tr>
              <a:tr h="753625">
                <a:tc>
                  <a:txBody>
                    <a:bodyPr/>
                    <a:lstStyle/>
                    <a:p>
                      <a:pPr fontAlgn="base"/>
                      <a:r>
                        <a:rPr lang="en-GB" sz="1200">
                          <a:effectLst/>
                        </a:rPr>
                        <a:t>022: Participants to provide feedback on MLA consumer understanding proposals  </a:t>
                      </a:r>
                    </a:p>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5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19 Sept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In Progress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751774204"/>
                  </a:ext>
                </a:extLst>
              </a:tr>
              <a:tr h="753625">
                <a:tc>
                  <a:txBody>
                    <a:bodyPr/>
                    <a:lstStyle/>
                    <a:p>
                      <a:pPr fontAlgn="base"/>
                      <a:r>
                        <a:rPr lang="en-GB" sz="1200">
                          <a:effectLst/>
                        </a:rPr>
                        <a:t>023: Participants to provide feedback on MLA Operator Evaluation Criteria  </a:t>
                      </a:r>
                    </a:p>
                    <a:p>
                      <a:pPr>
                        <a:lnSpc>
                          <a:spcPct val="107000"/>
                        </a:lnSpc>
                        <a:spcAft>
                          <a:spcPts val="800"/>
                        </a:spcAft>
                      </a:pPr>
                      <a:r>
                        <a:rPr lang="en-GB" sz="1100">
                          <a:effectLst/>
                        </a:rPr>
                        <a: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Participants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5 Sept WG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19 Sept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100">
                          <a:effectLst/>
                        </a:rPr>
                        <a:t>In Progress </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10211945"/>
                  </a:ext>
                </a:extLst>
              </a:tr>
              <a:tr h="1425584">
                <a:tc>
                  <a:txBody>
                    <a:bodyPr/>
                    <a:lstStyle/>
                    <a:p>
                      <a:pPr>
                        <a:lnSpc>
                          <a:spcPct val="107000"/>
                        </a:lnSpc>
                        <a:spcAft>
                          <a:spcPts val="800"/>
                        </a:spcAft>
                      </a:pPr>
                      <a:r>
                        <a:rPr lang="en-GB" sz="1200">
                          <a:effectLst/>
                        </a:rPr>
                        <a:t>015: PSR &amp; FCA to provide an update on the use case research &amp; the outcome of any risk assessment relating to biller insolvency as suggested in the VRP Blueprint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8 Aug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TBA</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76091329"/>
                  </a:ext>
                </a:extLst>
              </a:tr>
            </a:tbl>
          </a:graphicData>
        </a:graphic>
      </p:graphicFrame>
    </p:spTree>
    <p:extLst>
      <p:ext uri="{BB962C8B-B14F-4D97-AF65-F5344CB8AC3E}">
        <p14:creationId xmlns:p14="http://schemas.microsoft.com/office/powerpoint/2010/main" val="1205532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36B2E95-5859-B077-BDDB-D90354D6A5F9}"/>
              </a:ext>
            </a:extLst>
          </p:cNvPr>
          <p:cNvSpPr>
            <a:spLocks noGrp="1"/>
          </p:cNvSpPr>
          <p:nvPr>
            <p:ph type="ftr" sz="quarter" idx="11"/>
          </p:nvPr>
        </p:nvSpPr>
        <p:spPr/>
        <p:txBody>
          <a:bodyPr/>
          <a:lstStyle/>
          <a:p>
            <a:endParaRPr lang="en-US"/>
          </a:p>
        </p:txBody>
      </p:sp>
      <p:sp>
        <p:nvSpPr>
          <p:cNvPr id="3" name="Slide Number Placeholder 2">
            <a:extLst>
              <a:ext uri="{FF2B5EF4-FFF2-40B4-BE49-F238E27FC236}">
                <a16:creationId xmlns:a16="http://schemas.microsoft.com/office/drawing/2014/main" id="{552D2006-3EC4-D6D5-F637-DD2792291E19}"/>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0DB2934D-163E-F07A-ED28-ED9CA8997A53}"/>
              </a:ext>
            </a:extLst>
          </p:cNvPr>
          <p:cNvSpPr>
            <a:spLocks noGrp="1"/>
          </p:cNvSpPr>
          <p:nvPr>
            <p:ph type="dt" sz="half" idx="2"/>
          </p:nvPr>
        </p:nvSpPr>
        <p:spPr/>
        <p:txBody>
          <a:bodyPr/>
          <a:lstStyle/>
          <a:p>
            <a:fld id="{8847B666-15D2-B946-9531-77A749B5F469}"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AA2F4A0-D7A0-3133-04C5-9D383900D42F}"/>
              </a:ext>
            </a:extLst>
          </p:cNvPr>
          <p:cNvSpPr>
            <a:spLocks noGrp="1"/>
          </p:cNvSpPr>
          <p:nvPr>
            <p:ph type="ctrTitle"/>
          </p:nvPr>
        </p:nvSpPr>
        <p:spPr/>
        <p:txBody>
          <a:bodyPr/>
          <a:lstStyle/>
          <a:p>
            <a:r>
              <a:rPr lang="en-GB"/>
              <a:t>1- Legal Sub-Group (LSG) Proposal</a:t>
            </a:r>
          </a:p>
        </p:txBody>
      </p:sp>
      <p:sp>
        <p:nvSpPr>
          <p:cNvPr id="11" name="Rectangle: Rounded Corners 10">
            <a:extLst>
              <a:ext uri="{FF2B5EF4-FFF2-40B4-BE49-F238E27FC236}">
                <a16:creationId xmlns:a16="http://schemas.microsoft.com/office/drawing/2014/main" id="{5CF55521-3C51-8CA9-A773-F6FD2C6D0758}"/>
              </a:ext>
            </a:extLst>
          </p:cNvPr>
          <p:cNvSpPr/>
          <p:nvPr/>
        </p:nvSpPr>
        <p:spPr>
          <a:xfrm>
            <a:off x="1972234" y="3117529"/>
            <a:ext cx="8238565" cy="42582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err="1">
                <a:latin typeface="Metropolis"/>
              </a:rPr>
              <a:t>cVRP</a:t>
            </a:r>
            <a:r>
              <a:rPr lang="en-GB">
                <a:latin typeface="Metropolis"/>
              </a:rPr>
              <a:t> Working Group</a:t>
            </a:r>
          </a:p>
        </p:txBody>
      </p:sp>
      <p:sp>
        <p:nvSpPr>
          <p:cNvPr id="12" name="Arrow: Down 11">
            <a:extLst>
              <a:ext uri="{FF2B5EF4-FFF2-40B4-BE49-F238E27FC236}">
                <a16:creationId xmlns:a16="http://schemas.microsoft.com/office/drawing/2014/main" id="{5C792F05-4293-C757-F2EA-89CDEEBC958F}"/>
              </a:ext>
            </a:extLst>
          </p:cNvPr>
          <p:cNvSpPr/>
          <p:nvPr/>
        </p:nvSpPr>
        <p:spPr>
          <a:xfrm>
            <a:off x="5852381" y="3688856"/>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A718268C-3559-E8CD-FF46-9AF780966309}"/>
              </a:ext>
            </a:extLst>
          </p:cNvPr>
          <p:cNvSpPr/>
          <p:nvPr/>
        </p:nvSpPr>
        <p:spPr>
          <a:xfrm>
            <a:off x="1952735" y="4128593"/>
            <a:ext cx="8238565" cy="425823"/>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Legal Sub-Group (MLA Drafting) </a:t>
            </a:r>
          </a:p>
        </p:txBody>
      </p:sp>
      <p:sp>
        <p:nvSpPr>
          <p:cNvPr id="14" name="Arrow: Down 13">
            <a:extLst>
              <a:ext uri="{FF2B5EF4-FFF2-40B4-BE49-F238E27FC236}">
                <a16:creationId xmlns:a16="http://schemas.microsoft.com/office/drawing/2014/main" id="{EB0FB2CA-D73E-A787-6990-B099CA99F871}"/>
              </a:ext>
            </a:extLst>
          </p:cNvPr>
          <p:cNvSpPr/>
          <p:nvPr/>
        </p:nvSpPr>
        <p:spPr>
          <a:xfrm>
            <a:off x="5871881" y="4715227"/>
            <a:ext cx="439270" cy="36512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Rounded Corners 24">
            <a:extLst>
              <a:ext uri="{FF2B5EF4-FFF2-40B4-BE49-F238E27FC236}">
                <a16:creationId xmlns:a16="http://schemas.microsoft.com/office/drawing/2014/main" id="{9E0786C3-A9B5-FEDA-EDC3-BAE064E3A138}"/>
              </a:ext>
            </a:extLst>
          </p:cNvPr>
          <p:cNvSpPr/>
          <p:nvPr/>
        </p:nvSpPr>
        <p:spPr>
          <a:xfrm>
            <a:off x="542102" y="5259191"/>
            <a:ext cx="1334449" cy="854457"/>
          </a:xfrm>
          <a:prstGeom prst="roundRect">
            <a:avLst/>
          </a:prstGeom>
          <a:solidFill>
            <a:schemeClr val="accent3"/>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OBL</a:t>
            </a:r>
            <a:endParaRPr lang="en-US">
              <a:latin typeface="Metropolis"/>
            </a:endParaRPr>
          </a:p>
        </p:txBody>
      </p:sp>
      <p:sp>
        <p:nvSpPr>
          <p:cNvPr id="28" name="Rectangle: Rounded Corners 27">
            <a:extLst>
              <a:ext uri="{FF2B5EF4-FFF2-40B4-BE49-F238E27FC236}">
                <a16:creationId xmlns:a16="http://schemas.microsoft.com/office/drawing/2014/main" id="{6FC17C75-55CA-5176-9569-19E9E9AE6E1E}"/>
              </a:ext>
            </a:extLst>
          </p:cNvPr>
          <p:cNvSpPr/>
          <p:nvPr/>
        </p:nvSpPr>
        <p:spPr>
          <a:xfrm>
            <a:off x="2131112" y="5259192"/>
            <a:ext cx="1334449" cy="854457"/>
          </a:xfrm>
          <a:prstGeom prst="round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Pay.UK</a:t>
            </a:r>
            <a:endParaRPr lang="en-US">
              <a:latin typeface="Metropolis"/>
            </a:endParaRPr>
          </a:p>
        </p:txBody>
      </p:sp>
      <p:sp>
        <p:nvSpPr>
          <p:cNvPr id="29" name="Rectangle: Rounded Corners 28">
            <a:extLst>
              <a:ext uri="{FF2B5EF4-FFF2-40B4-BE49-F238E27FC236}">
                <a16:creationId xmlns:a16="http://schemas.microsoft.com/office/drawing/2014/main" id="{97DBF028-AB61-A0FE-A52A-315B330C65EC}"/>
              </a:ext>
            </a:extLst>
          </p:cNvPr>
          <p:cNvSpPr/>
          <p:nvPr/>
        </p:nvSpPr>
        <p:spPr>
          <a:xfrm>
            <a:off x="3767952" y="5259193"/>
            <a:ext cx="1334449" cy="854457"/>
          </a:xfrm>
          <a:prstGeom prst="round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AG (legal advisors)</a:t>
            </a:r>
            <a:endParaRPr lang="en-US">
              <a:latin typeface="Metropolis"/>
            </a:endParaRPr>
          </a:p>
        </p:txBody>
      </p:sp>
      <p:sp>
        <p:nvSpPr>
          <p:cNvPr id="30" name="Rectangle: Rounded Corners 29">
            <a:extLst>
              <a:ext uri="{FF2B5EF4-FFF2-40B4-BE49-F238E27FC236}">
                <a16:creationId xmlns:a16="http://schemas.microsoft.com/office/drawing/2014/main" id="{4685A11D-307D-553D-5DBE-CE6B54EC6E5C}"/>
              </a:ext>
            </a:extLst>
          </p:cNvPr>
          <p:cNvSpPr/>
          <p:nvPr/>
        </p:nvSpPr>
        <p:spPr>
          <a:xfrm>
            <a:off x="5404792" y="5266763"/>
            <a:ext cx="1334449" cy="854457"/>
          </a:xfrm>
          <a:prstGeom prst="roundRect">
            <a:avLst/>
          </a:prstGeom>
          <a:solidFill>
            <a:schemeClr val="tx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UKF</a:t>
            </a:r>
          </a:p>
        </p:txBody>
      </p:sp>
      <p:sp>
        <p:nvSpPr>
          <p:cNvPr id="31" name="Rectangle: Rounded Corners 30">
            <a:extLst>
              <a:ext uri="{FF2B5EF4-FFF2-40B4-BE49-F238E27FC236}">
                <a16:creationId xmlns:a16="http://schemas.microsoft.com/office/drawing/2014/main" id="{9C45A633-447C-4C04-800C-9E9175C4F401}"/>
              </a:ext>
            </a:extLst>
          </p:cNvPr>
          <p:cNvSpPr/>
          <p:nvPr/>
        </p:nvSpPr>
        <p:spPr>
          <a:xfrm>
            <a:off x="7041632" y="5258201"/>
            <a:ext cx="1322717" cy="854457"/>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OFA</a:t>
            </a:r>
          </a:p>
        </p:txBody>
      </p:sp>
      <p:sp>
        <p:nvSpPr>
          <p:cNvPr id="32" name="Rectangle: Rounded Corners 31">
            <a:extLst>
              <a:ext uri="{FF2B5EF4-FFF2-40B4-BE49-F238E27FC236}">
                <a16:creationId xmlns:a16="http://schemas.microsoft.com/office/drawing/2014/main" id="{0707911D-4BE0-B58A-05AD-2FC163090AE6}"/>
              </a:ext>
            </a:extLst>
          </p:cNvPr>
          <p:cNvSpPr/>
          <p:nvPr/>
        </p:nvSpPr>
        <p:spPr>
          <a:xfrm>
            <a:off x="8610600" y="5269560"/>
            <a:ext cx="1334449" cy="854457"/>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2 ASPSPs</a:t>
            </a:r>
          </a:p>
        </p:txBody>
      </p:sp>
      <p:sp>
        <p:nvSpPr>
          <p:cNvPr id="33" name="Rectangle: Rounded Corners 32">
            <a:extLst>
              <a:ext uri="{FF2B5EF4-FFF2-40B4-BE49-F238E27FC236}">
                <a16:creationId xmlns:a16="http://schemas.microsoft.com/office/drawing/2014/main" id="{C4040E9A-C193-2B66-B4EB-2FC31490E621}"/>
              </a:ext>
            </a:extLst>
          </p:cNvPr>
          <p:cNvSpPr/>
          <p:nvPr/>
        </p:nvSpPr>
        <p:spPr>
          <a:xfrm>
            <a:off x="10191300" y="5258201"/>
            <a:ext cx="1334449" cy="854457"/>
          </a:xfrm>
          <a:prstGeom prst="roundRect">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a:latin typeface="Metropolis"/>
              </a:rPr>
              <a:t>2 TPPs</a:t>
            </a:r>
            <a:endParaRPr lang="en-US">
              <a:latin typeface="Metropolis"/>
            </a:endParaRPr>
          </a:p>
        </p:txBody>
      </p:sp>
    </p:spTree>
    <p:extLst>
      <p:ext uri="{BB962C8B-B14F-4D97-AF65-F5344CB8AC3E}">
        <p14:creationId xmlns:p14="http://schemas.microsoft.com/office/powerpoint/2010/main" val="2636948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19/09/2024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pPr marL="0" indent="0"/>
            <a:r>
              <a:rPr lang="en-GB" sz="1900">
                <a:latin typeface="Metropolis"/>
                <a:cs typeface="Calibri"/>
              </a:rPr>
              <a:t>In summary:</a:t>
            </a:r>
          </a:p>
          <a:p>
            <a:pPr marL="342900" indent="-342900">
              <a:buChar char="•"/>
            </a:pPr>
            <a:r>
              <a:rPr lang="en-GB" sz="1900">
                <a:latin typeface="Metropolis"/>
                <a:cs typeface="Calibri"/>
              </a:rPr>
              <a:t>We received four written responses, with most agreeing with our initial assessment of the VRP Blueprint success criteria, and our additional proposals.</a:t>
            </a:r>
            <a:endParaRPr lang="en-GB" sz="1900">
              <a:latin typeface="Metropolis" panose="00000500000000000000" pitchFamily="50" charset="0"/>
              <a:cs typeface="Calibri"/>
            </a:endParaRPr>
          </a:p>
          <a:p>
            <a:pPr marL="342900" indent="-342900">
              <a:buChar char="•"/>
            </a:pPr>
            <a:r>
              <a:rPr lang="en-GB" sz="1900">
                <a:latin typeface="Metropolis"/>
                <a:cs typeface="Calibri"/>
              </a:rPr>
              <a:t>Additional criteria was suggested by respondents, which we have assessed. </a:t>
            </a:r>
          </a:p>
          <a:p>
            <a:pPr marL="342900" indent="-342900">
              <a:buChar char="•"/>
            </a:pPr>
            <a:r>
              <a:rPr lang="en-GB" sz="1900">
                <a:latin typeface="Metropolis"/>
                <a:cs typeface="Calibri"/>
              </a:rPr>
              <a:t>Upon the feedback received, we have now proposed a set of final principles that we wish to baseline today.</a:t>
            </a:r>
          </a:p>
          <a:p>
            <a:pPr marL="342900" indent="-342900">
              <a:buChar char="•"/>
            </a:pPr>
            <a:r>
              <a:rPr lang="en-GB" sz="1900">
                <a:latin typeface="Metropolis"/>
                <a:cs typeface="Calibri"/>
              </a:rPr>
              <a:t>We thank respondents for taking the time to give written feedback, which has been incredibly helpful in providing both support and challenge to our initial thinking.</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normAutofit/>
          </a:bodyPr>
          <a:lstStyle/>
          <a:p>
            <a:r>
              <a:rPr lang="en-GB"/>
              <a:t>2 – Wave 1 success criteria – update</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922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8C2AD-1CB2-CBAF-6D29-161262B06717}"/>
              </a:ext>
            </a:extLst>
          </p:cNvPr>
          <p:cNvSpPr>
            <a:spLocks noGrp="1"/>
          </p:cNvSpPr>
          <p:nvPr>
            <p:ph idx="1"/>
          </p:nvPr>
        </p:nvSpPr>
        <p:spPr/>
        <p:txBody>
          <a:bodyPr vert="horz" lIns="91440" tIns="45720" rIns="91440" bIns="45720" rtlCol="0" anchor="t">
            <a:normAutofit/>
          </a:bodyPr>
          <a:lstStyle/>
          <a:p>
            <a:r>
              <a:rPr lang="en-GB" b="1">
                <a:latin typeface="Metropolis"/>
                <a:cs typeface="Arial"/>
              </a:rPr>
              <a:t>Being time bound, with an end date to evaluate learnings</a:t>
            </a:r>
            <a:r>
              <a:rPr lang="en-GB">
                <a:latin typeface="Metropolis"/>
                <a:cs typeface="Arial"/>
              </a:rPr>
              <a:t> – we recommend rephrasing to reflect comments on the end date and volumes.</a:t>
            </a:r>
            <a:endParaRPr lang="en-US"/>
          </a:p>
          <a:p>
            <a:r>
              <a:rPr lang="en-US" b="1">
                <a:latin typeface="Metropolis"/>
                <a:cs typeface="Arial"/>
              </a:rPr>
              <a:t>Open ended to allow PISPs to onboard sufficient billers and give confidence to billers that it is worthwhile to participate, whilst still tracking against agreed milestones / KPIs</a:t>
            </a:r>
            <a:r>
              <a:rPr lang="en-US">
                <a:latin typeface="Metropolis"/>
                <a:cs typeface="Arial"/>
              </a:rPr>
              <a:t> - We agree with the specific feedback and believe that it should also be clearly communicated to billers that, whilst it is Wave 1, they will be able to continue using </a:t>
            </a:r>
            <a:r>
              <a:rPr lang="en-US" err="1">
                <a:latin typeface="Metropolis"/>
                <a:cs typeface="Arial"/>
              </a:rPr>
              <a:t>cVRPs</a:t>
            </a:r>
            <a:r>
              <a:rPr lang="en-US">
                <a:latin typeface="Metropolis"/>
                <a:cs typeface="Arial"/>
              </a:rPr>
              <a:t> beyond the evaluation check point. </a:t>
            </a:r>
          </a:p>
          <a:p>
            <a:r>
              <a:rPr lang="en-US" b="1">
                <a:latin typeface="Metropolis"/>
                <a:cs typeface="Arial"/>
              </a:rPr>
              <a:t>Not precluding or discouraging other willing parties from developing </a:t>
            </a:r>
            <a:r>
              <a:rPr lang="en-US" b="1" err="1">
                <a:latin typeface="Metropolis"/>
                <a:cs typeface="Arial"/>
              </a:rPr>
              <a:t>cVRP</a:t>
            </a:r>
            <a:r>
              <a:rPr lang="en-US" b="1">
                <a:latin typeface="Metropolis"/>
                <a:cs typeface="Arial"/>
              </a:rPr>
              <a:t> propositions that deliver coverage and/or functionality beyond Wave 1</a:t>
            </a:r>
            <a:r>
              <a:rPr lang="en-US">
                <a:latin typeface="Metropolis"/>
                <a:cs typeface="Arial"/>
              </a:rPr>
              <a:t> – We agree with feedback that this is not a criterion, as success/failure of Wave 1 does not depend on other </a:t>
            </a:r>
            <a:r>
              <a:rPr lang="en-US" err="1">
                <a:latin typeface="Metropolis"/>
                <a:cs typeface="Arial"/>
              </a:rPr>
              <a:t>cVRP</a:t>
            </a:r>
            <a:r>
              <a:rPr lang="en-US">
                <a:latin typeface="Metropolis"/>
                <a:cs typeface="Arial"/>
              </a:rPr>
              <a:t> propositions. We thus consider this as a general </a:t>
            </a:r>
            <a:r>
              <a:rPr lang="en-US" err="1">
                <a:latin typeface="Metropolis"/>
                <a:cs typeface="Arial"/>
              </a:rPr>
              <a:t>princple</a:t>
            </a:r>
            <a:r>
              <a:rPr lang="en-US">
                <a:latin typeface="Metropolis"/>
                <a:cs typeface="Arial"/>
              </a:rPr>
              <a:t> rather than criterion.</a:t>
            </a:r>
          </a:p>
          <a:p>
            <a:r>
              <a:rPr lang="en-US" b="1">
                <a:latin typeface="Metropolis"/>
                <a:cs typeface="Arial"/>
              </a:rPr>
              <a:t>Providing a base from which </a:t>
            </a:r>
            <a:r>
              <a:rPr lang="en-US" b="1" err="1">
                <a:latin typeface="Metropolis"/>
                <a:cs typeface="Arial"/>
              </a:rPr>
              <a:t>cVRPs</a:t>
            </a:r>
            <a:r>
              <a:rPr lang="en-US" b="1">
                <a:latin typeface="Metropolis"/>
                <a:cs typeface="Arial"/>
              </a:rPr>
              <a:t> could be deployed into other use cases and new premium APIs developed</a:t>
            </a:r>
            <a:r>
              <a:rPr lang="en-US">
                <a:latin typeface="Metropolis"/>
                <a:cs typeface="Arial"/>
              </a:rPr>
              <a:t> - We do not consider the inclusion of expansion into new premium APIs as a distraction, but rather a reflection of the ambition to unlock additional open banking payments. </a:t>
            </a:r>
          </a:p>
          <a:p>
            <a:endParaRPr lang="en-GB"/>
          </a:p>
          <a:p>
            <a:endParaRPr lang="en-GB"/>
          </a:p>
        </p:txBody>
      </p:sp>
      <p:sp>
        <p:nvSpPr>
          <p:cNvPr id="3" name="Footer Placeholder 2">
            <a:extLst>
              <a:ext uri="{FF2B5EF4-FFF2-40B4-BE49-F238E27FC236}">
                <a16:creationId xmlns:a16="http://schemas.microsoft.com/office/drawing/2014/main" id="{6681662E-07EA-8951-2336-2064FD6E01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A63606-E25F-AF67-8003-604279646434}"/>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5" name="Date Placeholder 4">
            <a:extLst>
              <a:ext uri="{FF2B5EF4-FFF2-40B4-BE49-F238E27FC236}">
                <a16:creationId xmlns:a16="http://schemas.microsoft.com/office/drawing/2014/main" id="{410BB8C9-10FA-448E-E030-B7CE539FD29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F7CD754-AA2B-7006-9369-DD5D5CF74FE5}"/>
              </a:ext>
            </a:extLst>
          </p:cNvPr>
          <p:cNvSpPr>
            <a:spLocks noGrp="1"/>
          </p:cNvSpPr>
          <p:nvPr>
            <p:ph type="title"/>
          </p:nvPr>
        </p:nvSpPr>
        <p:spPr>
          <a:xfrm>
            <a:off x="335280" y="1075190"/>
            <a:ext cx="1632668" cy="1681456"/>
          </a:xfrm>
        </p:spPr>
        <p:txBody>
          <a:bodyPr/>
          <a:lstStyle/>
          <a:p>
            <a:r>
              <a:rPr lang="en-GB">
                <a:latin typeface="Metropolis Black"/>
              </a:rPr>
              <a:t>Feedback on VRP Blueprint proposed success criteria</a:t>
            </a:r>
            <a:endParaRPr lang="en-GB"/>
          </a:p>
        </p:txBody>
      </p:sp>
      <p:pic>
        <p:nvPicPr>
          <p:cNvPr id="7" name="Picture 6">
            <a:extLst>
              <a:ext uri="{FF2B5EF4-FFF2-40B4-BE49-F238E27FC236}">
                <a16:creationId xmlns:a16="http://schemas.microsoft.com/office/drawing/2014/main" id="{D9425E15-70D1-1627-1CBE-61AAED6B5C92}"/>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764008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8C2AD-1CB2-CBAF-6D29-161262B06717}"/>
              </a:ext>
            </a:extLst>
          </p:cNvPr>
          <p:cNvSpPr>
            <a:spLocks noGrp="1"/>
          </p:cNvSpPr>
          <p:nvPr>
            <p:ph idx="1"/>
          </p:nvPr>
        </p:nvSpPr>
        <p:spPr>
          <a:xfrm>
            <a:off x="499964" y="682645"/>
            <a:ext cx="11264000" cy="5389543"/>
          </a:xfrm>
        </p:spPr>
        <p:txBody>
          <a:bodyPr vert="horz" lIns="91440" tIns="45720" rIns="91440" bIns="45720" rtlCol="0" anchor="t">
            <a:noAutofit/>
          </a:bodyPr>
          <a:lstStyle/>
          <a:p>
            <a:pPr marL="0" indent="0">
              <a:buNone/>
            </a:pPr>
            <a:r>
              <a:rPr lang="en-GB" sz="1350" b="1">
                <a:solidFill>
                  <a:srgbClr val="101289"/>
                </a:solidFill>
                <a:latin typeface="Metropolis Black"/>
                <a:ea typeface="+mj-ea"/>
                <a:cs typeface="Arial"/>
              </a:rPr>
              <a:t>Feedback on additional proposed success criteria</a:t>
            </a:r>
          </a:p>
          <a:p>
            <a:r>
              <a:rPr lang="en-GB" sz="1350" b="1">
                <a:latin typeface="Metropolis"/>
                <a:cs typeface="Arial"/>
              </a:rPr>
              <a:t>Effectiveness of the dispute resolution process – </a:t>
            </a:r>
            <a:r>
              <a:rPr lang="en-GB" sz="1350">
                <a:latin typeface="Metropolis"/>
                <a:cs typeface="Arial"/>
              </a:rPr>
              <a:t>we recommend rephrasing the criterion to reflect comments that the process demonstrates that disputes can be handled properly. It is important to note that the volume of disputes do not necessarily reflect whether the dispute resolution process is effective.</a:t>
            </a:r>
            <a:endParaRPr lang="en-GB" sz="1350" b="1"/>
          </a:p>
          <a:p>
            <a:r>
              <a:rPr lang="en-GB" sz="1350" b="1">
                <a:latin typeface="Metropolis"/>
                <a:cs typeface="Arial"/>
              </a:rPr>
              <a:t>The service works as designed and generates positive end user feedback – </a:t>
            </a:r>
            <a:r>
              <a:rPr lang="en-GB" sz="1350">
                <a:latin typeface="Metropolis"/>
                <a:cs typeface="Arial"/>
              </a:rPr>
              <a:t>we agree that there needs to be a coordinated approach to develop survey questions in a fair, balanced, and non-leading manner. This is likely to be done by an independent agency, and the survey questions adopted by all working group members. </a:t>
            </a:r>
            <a:endParaRPr lang="en-GB" sz="1350" b="1">
              <a:latin typeface="Metropolis"/>
              <a:cs typeface="Arial"/>
            </a:endParaRPr>
          </a:p>
          <a:p>
            <a:r>
              <a:rPr lang="en-US" sz="1350" b="1">
                <a:latin typeface="Metropolis"/>
                <a:cs typeface="Arial"/>
              </a:rPr>
              <a:t>The customer journey and experience is effective, with dropout rates understood and within tolerance – </a:t>
            </a:r>
            <a:r>
              <a:rPr lang="en-US" sz="1350">
                <a:latin typeface="Metropolis"/>
                <a:cs typeface="Arial"/>
              </a:rPr>
              <a:t>we agree consistency is highly important, with consistency of journeys and consumer messaging requiring a coordinated effort. </a:t>
            </a:r>
          </a:p>
          <a:p>
            <a:pPr marL="0" indent="0">
              <a:buNone/>
            </a:pPr>
            <a:r>
              <a:rPr lang="en-GB" sz="1350" b="1">
                <a:solidFill>
                  <a:srgbClr val="101289"/>
                </a:solidFill>
                <a:latin typeface="Metropolis"/>
                <a:cs typeface="Arial"/>
              </a:rPr>
              <a:t>Additional proposed success criteria by respondents</a:t>
            </a:r>
            <a:endParaRPr lang="en-US" sz="1350"/>
          </a:p>
          <a:p>
            <a:pPr marL="0" indent="0">
              <a:buNone/>
            </a:pPr>
            <a:r>
              <a:rPr lang="en-US" sz="1350">
                <a:latin typeface="Metropolis"/>
                <a:cs typeface="Arial"/>
              </a:rPr>
              <a:t>We also received a number of suggestions on additional success criteria, which were along a few themes:</a:t>
            </a:r>
            <a:endParaRPr lang="en-US" sz="1350"/>
          </a:p>
          <a:p>
            <a:r>
              <a:rPr lang="en-US" sz="1350" b="1">
                <a:latin typeface="Metropolis"/>
                <a:cs typeface="Arial"/>
              </a:rPr>
              <a:t>Volumes</a:t>
            </a:r>
            <a:r>
              <a:rPr lang="en-US" sz="1350">
                <a:latin typeface="Metropolis"/>
                <a:cs typeface="Arial"/>
              </a:rPr>
              <a:t> – We </a:t>
            </a:r>
            <a:r>
              <a:rPr lang="en-US" sz="1400">
                <a:latin typeface="Metropolis"/>
                <a:cs typeface="Arial"/>
              </a:rPr>
              <a:t>intend to collect MI on volumes and uptake throughout the exercise and would like to understand from working group members what exactly we want to establish from a focus on volumes – as an indication of appetite for the service or functionality coverage?</a:t>
            </a:r>
            <a:endParaRPr lang="en-US" sz="1350"/>
          </a:p>
          <a:p>
            <a:r>
              <a:rPr lang="en-US" sz="1350" b="1">
                <a:latin typeface="Metropolis"/>
                <a:cs typeface="Arial"/>
              </a:rPr>
              <a:t>Commercial model</a:t>
            </a:r>
            <a:r>
              <a:rPr lang="en-US" sz="1350">
                <a:latin typeface="Metropolis"/>
                <a:cs typeface="Arial"/>
              </a:rPr>
              <a:t> – We are currently unable to consider it a success criterion, rather a pre-requisite for Wave 1 to take place. </a:t>
            </a:r>
            <a:endParaRPr lang="en-US" sz="1350"/>
          </a:p>
          <a:p>
            <a:r>
              <a:rPr lang="en-US" sz="1350" b="1">
                <a:latin typeface="Metropolis"/>
                <a:cs typeface="Arial"/>
              </a:rPr>
              <a:t>Fraud</a:t>
            </a:r>
            <a:r>
              <a:rPr lang="en-US" sz="1350">
                <a:latin typeface="Metropolis"/>
                <a:cs typeface="Arial"/>
              </a:rPr>
              <a:t> – The criterion around the effectiveness of the disputes process will give us data on fraud through the </a:t>
            </a:r>
            <a:r>
              <a:rPr lang="en-US" sz="1350" err="1">
                <a:latin typeface="Metropolis"/>
                <a:cs typeface="Arial"/>
              </a:rPr>
              <a:t>categorisation</a:t>
            </a:r>
            <a:r>
              <a:rPr lang="en-US" sz="1350">
                <a:latin typeface="Metropolis"/>
                <a:cs typeface="Arial"/>
              </a:rPr>
              <a:t> of the dispute. We consider it best practice to share industry insights. </a:t>
            </a:r>
            <a:endParaRPr lang="en-US" sz="1350"/>
          </a:p>
          <a:p>
            <a:r>
              <a:rPr lang="en-US" sz="1350" b="1">
                <a:latin typeface="Metropolis"/>
                <a:cs typeface="Arial"/>
              </a:rPr>
              <a:t>Assessment of the success criteria</a:t>
            </a:r>
            <a:r>
              <a:rPr lang="en-US" sz="1350">
                <a:latin typeface="Metropolis"/>
                <a:cs typeface="Arial"/>
              </a:rPr>
              <a:t> – We will ensure that we monitor progress towards the success criteria as Wave 1 progresses.</a:t>
            </a:r>
            <a:endParaRPr lang="en-US" sz="1350"/>
          </a:p>
          <a:p>
            <a:r>
              <a:rPr lang="en-US" sz="1350" b="1">
                <a:latin typeface="Metropolis"/>
                <a:cs typeface="Arial"/>
              </a:rPr>
              <a:t>Pre-pilot success criteria – </a:t>
            </a:r>
            <a:r>
              <a:rPr lang="en-US" sz="1350">
                <a:latin typeface="Metropolis"/>
                <a:cs typeface="Arial"/>
              </a:rPr>
              <a:t>It was suggested that merchant appeal should be a criterion. We believe that we are at a stage in the process where we do not necessarily need a merchant working group to build out the more granular aspects of Wave 1, however merchant feedback once live is crucial for learnings.</a:t>
            </a:r>
            <a:endParaRPr lang="en-US" sz="1350"/>
          </a:p>
        </p:txBody>
      </p:sp>
      <p:sp>
        <p:nvSpPr>
          <p:cNvPr id="3" name="Footer Placeholder 2">
            <a:extLst>
              <a:ext uri="{FF2B5EF4-FFF2-40B4-BE49-F238E27FC236}">
                <a16:creationId xmlns:a16="http://schemas.microsoft.com/office/drawing/2014/main" id="{6681662E-07EA-8951-2336-2064FD6E01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A63606-E25F-AF67-8003-604279646434}"/>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5" name="Date Placeholder 4">
            <a:extLst>
              <a:ext uri="{FF2B5EF4-FFF2-40B4-BE49-F238E27FC236}">
                <a16:creationId xmlns:a16="http://schemas.microsoft.com/office/drawing/2014/main" id="{410BB8C9-10FA-448E-E030-B7CE539FD29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D9425E15-70D1-1627-1CBE-61AAED6B5C92}"/>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731278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8C2AD-1CB2-CBAF-6D29-161262B06717}"/>
              </a:ext>
            </a:extLst>
          </p:cNvPr>
          <p:cNvSpPr>
            <a:spLocks noGrp="1"/>
          </p:cNvSpPr>
          <p:nvPr>
            <p:ph idx="1"/>
          </p:nvPr>
        </p:nvSpPr>
        <p:spPr/>
        <p:txBody>
          <a:bodyPr vert="horz" lIns="91440" tIns="45720" rIns="91440" bIns="45720" rtlCol="0" anchor="t">
            <a:normAutofit/>
          </a:bodyPr>
          <a:lstStyle/>
          <a:p>
            <a:r>
              <a:rPr lang="en-GB" b="1">
                <a:latin typeface="Metropolis"/>
                <a:cs typeface="Arial"/>
              </a:rPr>
              <a:t>Learnings time bound, with an agreed date to evaluate learnings, and with confidence that the volumes of </a:t>
            </a:r>
            <a:r>
              <a:rPr lang="en-GB" b="1" err="1">
                <a:latin typeface="Metropolis"/>
                <a:cs typeface="Arial"/>
              </a:rPr>
              <a:t>cVRPs</a:t>
            </a:r>
            <a:r>
              <a:rPr lang="en-GB" b="1">
                <a:latin typeface="Metropolis"/>
                <a:cs typeface="Arial"/>
              </a:rPr>
              <a:t> are sufficient to draw conclusions from</a:t>
            </a:r>
            <a:endParaRPr lang="en-GB"/>
          </a:p>
          <a:p>
            <a:r>
              <a:rPr lang="en-US" b="1">
                <a:latin typeface="Metropolis"/>
                <a:cs typeface="Arial"/>
              </a:rPr>
              <a:t>Open ended to allow PISPs to onboard sufficient billers and give confidence to billers that it is worthwhile to participate, whilst still tracking against agreed milestones / KPIs</a:t>
            </a:r>
            <a:endParaRPr lang="en-US">
              <a:latin typeface="Metropolis"/>
              <a:cs typeface="Arial"/>
            </a:endParaRPr>
          </a:p>
          <a:p>
            <a:r>
              <a:rPr lang="en-US" b="1">
                <a:latin typeface="Metropolis"/>
                <a:cs typeface="Arial"/>
              </a:rPr>
              <a:t>Providing a base from which </a:t>
            </a:r>
            <a:r>
              <a:rPr lang="en-US" b="1" err="1">
                <a:latin typeface="Metropolis"/>
                <a:cs typeface="Arial"/>
              </a:rPr>
              <a:t>cVRPs</a:t>
            </a:r>
            <a:r>
              <a:rPr lang="en-US" b="1">
                <a:latin typeface="Metropolis"/>
                <a:cs typeface="Arial"/>
              </a:rPr>
              <a:t> could be deployed into other use cases and new premium APIs developed</a:t>
            </a:r>
            <a:r>
              <a:rPr lang="en-US">
                <a:latin typeface="Metropolis"/>
                <a:cs typeface="Arial"/>
              </a:rPr>
              <a:t> </a:t>
            </a:r>
          </a:p>
          <a:p>
            <a:r>
              <a:rPr lang="en-US" b="1">
                <a:latin typeface="Metropolis"/>
                <a:cs typeface="Arial"/>
              </a:rPr>
              <a:t>Effectiveness of the dispute resolution process that demonstrates that disputes can be handled clearly and sufficiently by all participants</a:t>
            </a:r>
            <a:endParaRPr lang="en-US"/>
          </a:p>
          <a:p>
            <a:r>
              <a:rPr lang="en-US" b="1">
                <a:latin typeface="Metropolis"/>
                <a:cs typeface="Arial"/>
              </a:rPr>
              <a:t>The service works as designed and generates positive end user feedback</a:t>
            </a:r>
            <a:endParaRPr lang="en-US" b="1"/>
          </a:p>
          <a:p>
            <a:r>
              <a:rPr lang="en-US" b="1">
                <a:latin typeface="Metropolis"/>
                <a:cs typeface="Arial"/>
              </a:rPr>
              <a:t>The customer journey and experience is effective, with dropout rates understood and within tolerance</a:t>
            </a:r>
            <a:endParaRPr lang="en-US" b="1"/>
          </a:p>
          <a:p>
            <a:endParaRPr lang="en-GB"/>
          </a:p>
          <a:p>
            <a:endParaRPr lang="en-GB"/>
          </a:p>
        </p:txBody>
      </p:sp>
      <p:sp>
        <p:nvSpPr>
          <p:cNvPr id="3" name="Footer Placeholder 2">
            <a:extLst>
              <a:ext uri="{FF2B5EF4-FFF2-40B4-BE49-F238E27FC236}">
                <a16:creationId xmlns:a16="http://schemas.microsoft.com/office/drawing/2014/main" id="{6681662E-07EA-8951-2336-2064FD6E014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4A63606-E25F-AF67-8003-604279646434}"/>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5" name="Date Placeholder 4">
            <a:extLst>
              <a:ext uri="{FF2B5EF4-FFF2-40B4-BE49-F238E27FC236}">
                <a16:creationId xmlns:a16="http://schemas.microsoft.com/office/drawing/2014/main" id="{410BB8C9-10FA-448E-E030-B7CE539FD296}"/>
              </a:ext>
            </a:extLst>
          </p:cNvPr>
          <p:cNvSpPr>
            <a:spLocks noGrp="1"/>
          </p:cNvSpPr>
          <p:nvPr>
            <p:ph type="dt" sz="half" idx="2"/>
          </p:nvPr>
        </p:nvSpPr>
        <p:spPr/>
        <p:txBody>
          <a:bodyPr/>
          <a:lstStyle/>
          <a:p>
            <a:fld id="{60DF04DB-A341-2C41-8277-687C4E7BDA6A}" type="datetime1">
              <a:rPr lang="en-GB" smtClean="0"/>
              <a:t>19/09/2024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5F7CD754-AA2B-7006-9369-DD5D5CF74FE5}"/>
              </a:ext>
            </a:extLst>
          </p:cNvPr>
          <p:cNvSpPr>
            <a:spLocks noGrp="1"/>
          </p:cNvSpPr>
          <p:nvPr>
            <p:ph type="title"/>
          </p:nvPr>
        </p:nvSpPr>
        <p:spPr>
          <a:xfrm>
            <a:off x="335280" y="1075190"/>
            <a:ext cx="1632668" cy="1681456"/>
          </a:xfrm>
        </p:spPr>
        <p:txBody>
          <a:bodyPr/>
          <a:lstStyle/>
          <a:p>
            <a:r>
              <a:rPr lang="en-GB">
                <a:latin typeface="Metropolis Black"/>
              </a:rPr>
              <a:t>Final proposed success criteria</a:t>
            </a:r>
            <a:endParaRPr lang="en-GB"/>
          </a:p>
        </p:txBody>
      </p:sp>
      <p:pic>
        <p:nvPicPr>
          <p:cNvPr id="7" name="Picture 6">
            <a:extLst>
              <a:ext uri="{FF2B5EF4-FFF2-40B4-BE49-F238E27FC236}">
                <a16:creationId xmlns:a16="http://schemas.microsoft.com/office/drawing/2014/main" id="{D9425E15-70D1-1627-1CBE-61AAED6B5C92}"/>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969351307"/>
      </p:ext>
    </p:extLst>
  </p:cSld>
  <p:clrMapOvr>
    <a:masterClrMapping/>
  </p:clrMapOvr>
</p:sld>
</file>

<file path=ppt/theme/theme1.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2.xml><?xml version="1.0" encoding="utf-8"?>
<a:theme xmlns:a="http://schemas.openxmlformats.org/drawingml/2006/main" name="1_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INTERNAL" id="{3A551280-D010-F24B-A90F-D569F50C215A}" vid="{8D8759B3-EF4B-D04C-A470-901C633E86B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8204096-96F4-4E96-883E-7A9C707809B7}">
  <ds:schemaRefs>
    <ds:schemaRef ds:uri="http://schemas.microsoft.com/sharepoint/v3/contenttype/forms"/>
  </ds:schemaRefs>
</ds:datastoreItem>
</file>

<file path=customXml/itemProps2.xml><?xml version="1.0" encoding="utf-8"?>
<ds:datastoreItem xmlns:ds="http://schemas.openxmlformats.org/officeDocument/2006/customXml" ds:itemID="{D3142ABD-92B6-43C5-A6C7-BBA68A38176F}">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6DD755D-6F8F-4064-A849-6566F7E632E7}">
  <ds:schemaRefs>
    <ds:schemaRef ds:uri="http://schemas.openxmlformats.org/package/2006/metadata/core-properties"/>
    <ds:schemaRef ds:uri="http://www.w3.org/XML/1998/namespace"/>
    <ds:schemaRef ds:uri="http://schemas.microsoft.com/office/infopath/2007/PartnerControls"/>
    <ds:schemaRef ds:uri="http://schemas.microsoft.com/office/2006/documentManagement/types"/>
    <ds:schemaRef ds:uri="3b9bd372-8fc5-45fb-a41d-7d174c281789"/>
    <ds:schemaRef ds:uri="http://purl.org/dc/terms/"/>
    <ds:schemaRef ds:uri="http://purl.org/dc/elements/1.1/"/>
    <ds:schemaRef ds:uri="http://purl.org/dc/dcmitype/"/>
    <ds:schemaRef ds:uri="http://schemas.microsoft.com/office/2006/metadata/properties"/>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emplate>OBIE-PP - EXTERNAL Template</Template>
  <TotalTime>0</TotalTime>
  <Words>4518</Words>
  <Application>Microsoft Office PowerPoint</Application>
  <PresentationFormat>Widescreen</PresentationFormat>
  <Paragraphs>445</Paragraphs>
  <Slides>33</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Arial</vt:lpstr>
      <vt:lpstr>Calibri</vt:lpstr>
      <vt:lpstr>Metropolis</vt:lpstr>
      <vt:lpstr>Metropolis Black</vt:lpstr>
      <vt:lpstr>Symbol</vt:lpstr>
      <vt:lpstr>Times New Roman</vt:lpstr>
      <vt:lpstr>Office Theme</vt:lpstr>
      <vt:lpstr>1_Office Theme</vt:lpstr>
      <vt:lpstr>VRP Working Group</vt:lpstr>
      <vt:lpstr>Agenda</vt:lpstr>
      <vt:lpstr>Housekeeping Items</vt:lpstr>
      <vt:lpstr>Action Tracker: Open Actions</vt:lpstr>
      <vt:lpstr>1- Legal Sub-Group (LSG) Proposal</vt:lpstr>
      <vt:lpstr>2 – Wave 1 success criteria – update</vt:lpstr>
      <vt:lpstr>Feedback on VRP Blueprint proposed success criteria</vt:lpstr>
      <vt:lpstr>PowerPoint Presentation</vt:lpstr>
      <vt:lpstr>Final proposed success criteria</vt:lpstr>
      <vt:lpstr>3 – MLA operational requirements response</vt:lpstr>
      <vt:lpstr>19 proposed operational requirements</vt:lpstr>
      <vt:lpstr>Feedback on Additional operational requirements</vt:lpstr>
      <vt:lpstr>Feedback on Additional operational requirements</vt:lpstr>
      <vt:lpstr>Feedback on Additional operational requirements</vt:lpstr>
      <vt:lpstr>4 – MLA propositions – consumer control</vt:lpstr>
      <vt:lpstr>Blueprint requirements and proposals - 1</vt:lpstr>
      <vt:lpstr>Blueprint requirements and proposals - 2</vt:lpstr>
      <vt:lpstr>Blueprint requirements and proposals - 3</vt:lpstr>
      <vt:lpstr>5 – MLA operational – monitoring and compliance</vt:lpstr>
      <vt:lpstr>Data for monitoring</vt:lpstr>
      <vt:lpstr>Non-compliance with the MLA</vt:lpstr>
      <vt:lpstr>Managing biller issues</vt:lpstr>
      <vt:lpstr>Audit rights</vt:lpstr>
      <vt:lpstr>Waivers</vt:lpstr>
      <vt:lpstr>6 – MLA Operator – functional capabilities</vt:lpstr>
      <vt:lpstr>Proposed functional capabilities</vt:lpstr>
      <vt:lpstr>7 – Disputes framework – proposal on consumer Unhappy Paths</vt:lpstr>
      <vt:lpstr>A reminder</vt:lpstr>
      <vt:lpstr>Catalogue Overview </vt:lpstr>
      <vt:lpstr>Catalogue Overview</vt:lpstr>
      <vt:lpstr>Next Steps</vt:lpstr>
      <vt:lpstr>Asks / Deadlines</vt:lpstr>
      <vt:lpstr>End of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Template</dc:title>
  <dc:creator>Nick Davey</dc:creator>
  <cp:lastModifiedBy>Nick Davey</cp:lastModifiedBy>
  <cp:revision>1</cp:revision>
  <dcterms:created xsi:type="dcterms:W3CDTF">2024-07-24T08:10:16Z</dcterms:created>
  <dcterms:modified xsi:type="dcterms:W3CDTF">2024-09-19T08:52:45Z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y fmtid="{D5CDD505-2E9C-101B-9397-08002B2CF9AE}" pid="3" name="Order">
    <vt:r8>10200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ies>
</file>