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omments/modernComment_138_548FBC23.xml" ContentType="application/vnd.ms-powerpoint.comments+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Lst>
  <p:notesMasterIdLst>
    <p:notesMasterId r:id="rId32"/>
  </p:notesMasterIdLst>
  <p:sldIdLst>
    <p:sldId id="257" r:id="rId5"/>
    <p:sldId id="304" r:id="rId6"/>
    <p:sldId id="305" r:id="rId7"/>
    <p:sldId id="314" r:id="rId8"/>
    <p:sldId id="258" r:id="rId9"/>
    <p:sldId id="267" r:id="rId10"/>
    <p:sldId id="268" r:id="rId11"/>
    <p:sldId id="306" r:id="rId12"/>
    <p:sldId id="307" r:id="rId13"/>
    <p:sldId id="308" r:id="rId14"/>
    <p:sldId id="309" r:id="rId15"/>
    <p:sldId id="270" r:id="rId16"/>
    <p:sldId id="271" r:id="rId17"/>
    <p:sldId id="316" r:id="rId18"/>
    <p:sldId id="317" r:id="rId19"/>
    <p:sldId id="318" r:id="rId20"/>
    <p:sldId id="319" r:id="rId21"/>
    <p:sldId id="320" r:id="rId22"/>
    <p:sldId id="321" r:id="rId23"/>
    <p:sldId id="322" r:id="rId24"/>
    <p:sldId id="323" r:id="rId25"/>
    <p:sldId id="324" r:id="rId26"/>
    <p:sldId id="310" r:id="rId27"/>
    <p:sldId id="311" r:id="rId28"/>
    <p:sldId id="312" r:id="rId29"/>
    <p:sldId id="313" r:id="rId30"/>
    <p:sldId id="262" r:id="rId3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164DB3E-A493-6ABF-E0EF-46C4EAEFEFF7}" name="Danh Nguyen" initials="DN" userId="S::danh.nguyen@openbanking.org.uk::49fad3ca-b4e0-4cf9-8036-f633bba834c8" providerId="AD"/>
  <p188:author id="{E8427546-8F37-6E09-C668-C6D345D9CA69}" name="Mark Jones" initials="MJ" userId="S::mark.jones_wearepay.uk#ext#@openservices.onmicrosoft.com::e35684ce-0acd-4d6d-a13b-410c112c160c" providerId="AD"/>
  <p188:author id="{03F3A865-501F-DCD4-911A-0F98EFDD6BAA}" name="Luke Ryder" initials="LR" userId="S::luke.ryder@openbanking.org.uk::651e0c03-cd2b-4575-b8a8-6d9141fd479e" providerId="AD"/>
  <p188:author id="{E661648D-5B5E-AB9F-EA2C-77C5A927E513}" name="Keith Milburn" initials="KM" userId="S::keith.milburn_wearepay.uk#ext#@openservices.onmicrosoft.com::b6790daa-36b8-4717-8d8a-39c8f7a99a4d" providerId="AD"/>
  <p188:author id="{0200D698-C688-3C03-44F0-0B97312BB1C4}" name="Dane Budden" initials="DB" userId="S::Dane.Budden@openbanking.org.uk::6e29ce86-9d8a-41a1-a2e2-adf997d4672d" providerId="AD"/>
  <p188:author id="{EDE55F9C-6755-34C8-F326-7AF989029C4F}" name="Lorna Suffield" initials="LS" userId="S::lorna.suffield_wearepay.uk#ext#@openservices.onmicrosoft.com::127ff7f9-a781-4ed5-84d7-18e21437df2b" providerId="AD"/>
  <p188:author id="{9D71B4C6-F04B-723F-5988-31C848AEC2FC}" name="John Crossley" initials="JC" userId="S::John.Crossley@openbanking.org.uk::1d14c4f7-2a81-4e59-9a8b-8e55fe5b114d" providerId="AD"/>
  <p188:author id="{6AC14BF1-9FF6-CA95-D4DB-1692049CC218}" name="Nick Davey" initials="ND" userId="S::Nick.Davey@openbanking.org.uk::9f8baf95-1a3c-4df3-aaac-b3f2d8ab5bee"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101289"/>
    <a:srgbClr val="DEDC00"/>
    <a:srgbClr val="2489CF"/>
    <a:srgbClr val="00A5B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E713159-369F-B7CC-B0E2-87C402156B57}" v="43" dt="2024-08-07T09:59:24.511"/>
    <p1510:client id="{42914904-5DFF-9C63-C847-4B77F9DB6F83}" v="1" dt="2024-08-07T10:47:50.003"/>
    <p1510:client id="{43DB8EB0-EBD5-AB78-C6B5-F25C32C16359}" v="8" dt="2024-08-07T13:50:02.153"/>
    <p1510:client id="{8537E181-7EDD-4A6C-8C7E-8F600FA71B35}" v="18" dt="2024-08-07T12:51:41.048"/>
    <p1510:client id="{8A23D59D-D02F-5D9C-F262-AE4F1A05FD9F}" v="28" dt="2024-08-07T13:42:09.385"/>
    <p1510:client id="{B34F1B87-351B-4615-8A7A-6E9D421180A1}" v="1270" dt="2024-08-07T14:24:29.220"/>
    <p1510:client id="{B74119D9-6F8D-7D23-B6B0-9B708BCBE3E5}" v="2" dt="2024-08-07T07:25:54.758"/>
    <p1510:client id="{D0DE3132-6438-4E37-8638-E4D4BECC9E81}" v="3195" dt="2024-08-07T16:43:57.742"/>
    <p1510:client id="{F8E1E909-1E35-53CB-4245-1D256F50B78E}" v="2" dt="2024-08-07T13:03:39.12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6" d="100"/>
          <a:sy n="96" d="100"/>
        </p:scale>
        <p:origin x="68" y="11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presProps" Target="presProps.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microsoft.com/office/2015/10/relationships/revisionInfo" Target="revisionInfo.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theme" Target="theme/theme1.xml"/><Relationship Id="rId8" Type="http://schemas.openxmlformats.org/officeDocument/2006/relationships/slide" Target="slides/slide4.xml"/><Relationship Id="rId3" Type="http://schemas.openxmlformats.org/officeDocument/2006/relationships/customXml" Target="../customXml/item3.xml"/></Relationships>
</file>

<file path=ppt/comments/modernComment_138_548FBC23.xml><?xml version="1.0" encoding="utf-8"?>
<p188:cmLst xmlns:a="http://schemas.openxmlformats.org/drawingml/2006/main" xmlns:r="http://schemas.openxmlformats.org/officeDocument/2006/relationships" xmlns:p188="http://schemas.microsoft.com/office/powerpoint/2018/8/main">
  <p188:cm id="{06DB9B4D-3B86-40AB-81A8-EEA350C7F103}" authorId="{9D71B4C6-F04B-723F-5988-31C848AEC2FC}" created="2024-08-07T08:46:49.394">
    <ac:txMkLst xmlns:ac="http://schemas.microsoft.com/office/drawing/2013/main/command">
      <pc:docMk xmlns:pc="http://schemas.microsoft.com/office/powerpoint/2013/main/command"/>
      <pc:sldMk xmlns:pc="http://schemas.microsoft.com/office/powerpoint/2013/main/command" cId="1418705955" sldId="312"/>
      <ac:spMk id="2" creationId="{B0CB6F53-3767-A9F5-BDBA-DB98E336DFA6}"/>
      <ac:txMk cp="255" len="97">
        <ac:context len="583" hash="2397691311"/>
      </ac:txMk>
    </ac:txMkLst>
    <p188:pos x="8758047" y="1772785"/>
    <p188:replyLst>
      <p188:reply id="{ACAF4424-AB91-4647-89E8-F9A848CF2389}" authorId="{6AC14BF1-9FF6-CA95-D4DB-1692049CC218}" created="2024-08-07T10:47:11.493">
        <p188:txBody>
          <a:bodyPr/>
          <a:lstStyle/>
          <a:p>
            <a:r>
              <a:rPr lang="en-GB"/>
              <a:t>It applies to all so have made it a separate bullet.</a:t>
            </a:r>
          </a:p>
        </p188:txBody>
      </p188:reply>
    </p188:replyLst>
    <p188:txBody>
      <a:bodyPr/>
      <a:lstStyle/>
      <a:p>
        <a:r>
          <a:rPr lang="en-GB"/>
          <a:t>Does this need the same caveat about 'consideration is needed to how long these will take to deliver'?</a:t>
        </a:r>
      </a:p>
    </p188:txBody>
  </p188:cm>
</p188: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06D6293-0AE6-5248-8EC3-14B7E47966F2}" type="datetimeFigureOut">
              <a:rPr lang="en-US" smtClean="0"/>
              <a:t>8/7/2024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421AA93-721E-8546-8554-FE2BF7C39D7A}" type="slidenum">
              <a:rPr lang="en-US" smtClean="0"/>
              <a:t>‹#›</a:t>
            </a:fld>
            <a:endParaRPr lang="en-US"/>
          </a:p>
        </p:txBody>
      </p:sp>
    </p:spTree>
    <p:extLst>
      <p:ext uri="{BB962C8B-B14F-4D97-AF65-F5344CB8AC3E}">
        <p14:creationId xmlns:p14="http://schemas.microsoft.com/office/powerpoint/2010/main" val="32208614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21AA93-721E-8546-8554-FE2BF7C39D7A}" type="slidenum">
              <a:rPr lang="en-US" smtClean="0"/>
              <a:t>5</a:t>
            </a:fld>
            <a:endParaRPr lang="en-US"/>
          </a:p>
        </p:txBody>
      </p:sp>
    </p:spTree>
    <p:extLst>
      <p:ext uri="{BB962C8B-B14F-4D97-AF65-F5344CB8AC3E}">
        <p14:creationId xmlns:p14="http://schemas.microsoft.com/office/powerpoint/2010/main" val="16677269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6421AA93-721E-8546-8554-FE2BF7C39D7A}"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76771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6421AA93-721E-8546-8554-FE2BF7C39D7A}" type="slidenum">
              <a:rPr lang="en-US" smtClean="0"/>
              <a:t>23</a:t>
            </a:fld>
            <a:endParaRPr lang="en-US"/>
          </a:p>
        </p:txBody>
      </p:sp>
    </p:spTree>
    <p:extLst>
      <p:ext uri="{BB962C8B-B14F-4D97-AF65-F5344CB8AC3E}">
        <p14:creationId xmlns:p14="http://schemas.microsoft.com/office/powerpoint/2010/main" val="5767713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8.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9.jpe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82AB5763-9650-8649-9CB8-F5FD2309BEBE}"/>
              </a:ext>
            </a:extLst>
          </p:cNvPr>
          <p:cNvPicPr>
            <a:picLocks noChangeAspect="1"/>
          </p:cNvPicPr>
          <p:nvPr userDrawn="1"/>
        </p:nvPicPr>
        <p:blipFill>
          <a:blip r:embed="rId2"/>
          <a:stretch>
            <a:fillRect/>
          </a:stretch>
        </p:blipFill>
        <p:spPr>
          <a:xfrm>
            <a:off x="0" y="0"/>
            <a:ext cx="12192000" cy="6858000"/>
          </a:xfrm>
          <a:prstGeom prst="rect">
            <a:avLst/>
          </a:prstGeom>
        </p:spPr>
      </p:pic>
      <p:sp>
        <p:nvSpPr>
          <p:cNvPr id="17" name="Rectangle 16">
            <a:extLst>
              <a:ext uri="{FF2B5EF4-FFF2-40B4-BE49-F238E27FC236}">
                <a16:creationId xmlns:a16="http://schemas.microsoft.com/office/drawing/2014/main" id="{D55B7F15-1F40-A846-96E3-DD6F34C403D0}"/>
              </a:ext>
            </a:extLst>
          </p:cNvPr>
          <p:cNvSpPr/>
          <p:nvPr userDrawn="1"/>
        </p:nvSpPr>
        <p:spPr>
          <a:xfrm>
            <a:off x="0" y="6503729"/>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32873353-0F24-8F4F-95F8-31F611F5316B}"/>
              </a:ext>
            </a:extLst>
          </p:cNvPr>
          <p:cNvSpPr>
            <a:spLocks noGrp="1"/>
          </p:cNvSpPr>
          <p:nvPr>
            <p:ph type="ctrTitle"/>
          </p:nvPr>
        </p:nvSpPr>
        <p:spPr>
          <a:xfrm>
            <a:off x="359880" y="641897"/>
            <a:ext cx="10308120" cy="2868066"/>
          </a:xfrm>
        </p:spPr>
        <p:txBody>
          <a:bodyPr anchor="b">
            <a:normAutofit/>
          </a:bodyPr>
          <a:lstStyle>
            <a:lvl1pPr algn="l">
              <a:lnSpc>
                <a:spcPct val="80000"/>
              </a:lnSpc>
              <a:defRPr lang="en-GB" sz="4000" b="1" i="0" smtClean="0">
                <a:solidFill>
                  <a:schemeClr val="bg1"/>
                </a:solidFill>
                <a:effectLst/>
                <a:latin typeface="Metropolis Black" pitchFamily="2" charset="77"/>
                <a:cs typeface="Arial" panose="020B0604020202020204" pitchFamily="34" charset="0"/>
              </a:defRPr>
            </a:lvl1pPr>
          </a:lstStyle>
          <a:p>
            <a:r>
              <a:rPr lang="en-GB">
                <a:effectLst/>
                <a:latin typeface="Metropolis" pitchFamily="2" charset="77"/>
              </a:rPr>
              <a:t>Click to edit Master title style</a:t>
            </a:r>
          </a:p>
        </p:txBody>
      </p:sp>
      <p:sp>
        <p:nvSpPr>
          <p:cNvPr id="3" name="Subtitle 2">
            <a:extLst>
              <a:ext uri="{FF2B5EF4-FFF2-40B4-BE49-F238E27FC236}">
                <a16:creationId xmlns:a16="http://schemas.microsoft.com/office/drawing/2014/main" id="{157AD291-198D-7041-B8AC-9A79E48F6BC1}"/>
              </a:ext>
            </a:extLst>
          </p:cNvPr>
          <p:cNvSpPr>
            <a:spLocks noGrp="1"/>
          </p:cNvSpPr>
          <p:nvPr>
            <p:ph type="subTitle" idx="1" hasCustomPrompt="1"/>
          </p:nvPr>
        </p:nvSpPr>
        <p:spPr>
          <a:xfrm>
            <a:off x="376608" y="3909600"/>
            <a:ext cx="10308120" cy="405922"/>
          </a:xfrm>
        </p:spPr>
        <p:txBody>
          <a:bodyPr/>
          <a:lstStyle>
            <a:lvl1pPr marL="0" indent="0" algn="l">
              <a:buNone/>
              <a:defRPr sz="2400" b="0" i="0">
                <a:solidFill>
                  <a:schemeClr val="bg1"/>
                </a:solidFill>
                <a:latin typeface="Metropolis" pitchFamily="2" charset="77"/>
                <a:cs typeface="Arial" panose="020B0604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a:t>29 December 2020</a:t>
            </a: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7" y="3478532"/>
            <a:ext cx="1260483" cy="12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 Placeholder 11">
            <a:extLst>
              <a:ext uri="{FF2B5EF4-FFF2-40B4-BE49-F238E27FC236}">
                <a16:creationId xmlns:a16="http://schemas.microsoft.com/office/drawing/2014/main" id="{4E4B0729-9237-C541-8EF4-456FA7B0D788}"/>
              </a:ext>
            </a:extLst>
          </p:cNvPr>
          <p:cNvSpPr>
            <a:spLocks noGrp="1"/>
          </p:cNvSpPr>
          <p:nvPr>
            <p:ph type="body" sz="quarter" idx="13" hasCustomPrompt="1"/>
          </p:nvPr>
        </p:nvSpPr>
        <p:spPr>
          <a:xfrm>
            <a:off x="376608" y="4578557"/>
            <a:ext cx="9423879" cy="1093884"/>
          </a:xfrm>
        </p:spPr>
        <p:txBody>
          <a:bodyPr/>
          <a:lstStyle>
            <a:lvl1pPr>
              <a:buNone/>
              <a:defRPr sz="1600">
                <a:solidFill>
                  <a:schemeClr val="bg1"/>
                </a:solidFill>
              </a:defRPr>
            </a:lvl1pPr>
            <a:lvl2pPr>
              <a:buNone/>
              <a:defRPr/>
            </a:lvl2pPr>
          </a:lstStyle>
          <a:p>
            <a:pPr lvl="0"/>
            <a:r>
              <a:rPr lang="en-GB"/>
              <a:t>Presentation to</a:t>
            </a:r>
          </a:p>
        </p:txBody>
      </p:sp>
      <p:sp>
        <p:nvSpPr>
          <p:cNvPr id="13" name="Date Placeholder 12">
            <a:extLst>
              <a:ext uri="{FF2B5EF4-FFF2-40B4-BE49-F238E27FC236}">
                <a16:creationId xmlns:a16="http://schemas.microsoft.com/office/drawing/2014/main" id="{E0FBFB4B-2FDC-594D-B3E3-CA0F1574114F}"/>
              </a:ext>
            </a:extLst>
          </p:cNvPr>
          <p:cNvSpPr>
            <a:spLocks noGrp="1"/>
          </p:cNvSpPr>
          <p:nvPr>
            <p:ph type="dt" sz="half" idx="14"/>
          </p:nvPr>
        </p:nvSpPr>
        <p:spPr/>
        <p:txBody>
          <a:bodyPr/>
          <a:lstStyle/>
          <a:p>
            <a:fld id="{F789D0CC-59BC-6A46-A393-BED3AD097173}" type="datetime1">
              <a:rPr lang="en-GB" smtClean="0"/>
              <a:t>07/08/2024</a:t>
            </a:fld>
            <a:endParaRPr lang="en-US">
              <a:latin typeface="Arial" panose="020B0604020202020204" pitchFamily="34" charset="0"/>
              <a:cs typeface="Arial" panose="020B0604020202020204" pitchFamily="34" charset="0"/>
            </a:endParaRPr>
          </a:p>
        </p:txBody>
      </p:sp>
      <p:sp>
        <p:nvSpPr>
          <p:cNvPr id="14" name="Footer Placeholder 13">
            <a:extLst>
              <a:ext uri="{FF2B5EF4-FFF2-40B4-BE49-F238E27FC236}">
                <a16:creationId xmlns:a16="http://schemas.microsoft.com/office/drawing/2014/main" id="{C4A77375-1A52-D747-BAA5-4957EE9FAC02}"/>
              </a:ext>
            </a:extLst>
          </p:cNvPr>
          <p:cNvSpPr>
            <a:spLocks noGrp="1"/>
          </p:cNvSpPr>
          <p:nvPr>
            <p:ph type="ftr" sz="quarter" idx="15"/>
          </p:nvPr>
        </p:nvSpPr>
        <p:spPr/>
        <p:txBody>
          <a:bodyPr/>
          <a:lstStyle/>
          <a:p>
            <a:endParaRPr lang="en-US">
              <a:solidFill>
                <a:schemeClr val="bg1"/>
              </a:solidFill>
            </a:endParaRPr>
          </a:p>
        </p:txBody>
      </p:sp>
      <p:sp>
        <p:nvSpPr>
          <p:cNvPr id="15" name="Slide Number Placeholder 14">
            <a:extLst>
              <a:ext uri="{FF2B5EF4-FFF2-40B4-BE49-F238E27FC236}">
                <a16:creationId xmlns:a16="http://schemas.microsoft.com/office/drawing/2014/main" id="{F8F119D0-E5B6-7A44-AE3C-CE0B8661B883}"/>
              </a:ext>
            </a:extLst>
          </p:cNvPr>
          <p:cNvSpPr>
            <a:spLocks noGrp="1"/>
          </p:cNvSpPr>
          <p:nvPr>
            <p:ph type="sldNum" sz="quarter" idx="16"/>
          </p:nvPr>
        </p:nvSpPr>
        <p:spPr/>
        <p:txBody>
          <a:bodyPr/>
          <a:lstStyle/>
          <a:p>
            <a:fld id="{F7DBEFEF-2EF4-7341-AFBF-5942378A7132}" type="slidenum">
              <a:rPr lang="en-US" smtClean="0"/>
              <a:pPr/>
              <a:t>‹#›</a:t>
            </a:fld>
            <a:endParaRPr lang="en-US">
              <a:solidFill>
                <a:schemeClr val="bg1"/>
              </a:solidFill>
            </a:endParaRPr>
          </a:p>
        </p:txBody>
      </p:sp>
      <p:pic>
        <p:nvPicPr>
          <p:cNvPr id="16" name="Picture 15" descr="Logo&#10;&#10;Description automatically generated">
            <a:extLst>
              <a:ext uri="{FF2B5EF4-FFF2-40B4-BE49-F238E27FC236}">
                <a16:creationId xmlns:a16="http://schemas.microsoft.com/office/drawing/2014/main" id="{394646F0-AB6B-2645-9D18-0F9532DEB6EA}"/>
              </a:ext>
            </a:extLst>
          </p:cNvPr>
          <p:cNvPicPr>
            <a:picLocks noChangeAspect="1"/>
          </p:cNvPicPr>
          <p:nvPr userDrawn="1"/>
        </p:nvPicPr>
        <p:blipFill>
          <a:blip r:embed="rId3"/>
          <a:stretch>
            <a:fillRect/>
          </a:stretch>
        </p:blipFill>
        <p:spPr>
          <a:xfrm>
            <a:off x="265800" y="0"/>
            <a:ext cx="2484600" cy="601113"/>
          </a:xfrm>
          <a:prstGeom prst="rect">
            <a:avLst/>
          </a:prstGeom>
        </p:spPr>
      </p:pic>
    </p:spTree>
    <p:extLst>
      <p:ext uri="{BB962C8B-B14F-4D97-AF65-F5344CB8AC3E}">
        <p14:creationId xmlns:p14="http://schemas.microsoft.com/office/powerpoint/2010/main" val="859375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AAE4F4-6C36-E149-AE54-F76F2D07412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
        <p:nvSpPr>
          <p:cNvPr id="3" name="Date Placeholder 2">
            <a:extLst>
              <a:ext uri="{FF2B5EF4-FFF2-40B4-BE49-F238E27FC236}">
                <a16:creationId xmlns:a16="http://schemas.microsoft.com/office/drawing/2014/main" id="{1021074A-4F61-F740-86F2-C90C14D2B9F0}"/>
              </a:ext>
            </a:extLst>
          </p:cNvPr>
          <p:cNvSpPr>
            <a:spLocks noGrp="1"/>
          </p:cNvSpPr>
          <p:nvPr>
            <p:ph type="dt" sz="half" idx="10"/>
          </p:nvPr>
        </p:nvSpPr>
        <p:spPr>
          <a:xfrm>
            <a:off x="329184" y="6492875"/>
            <a:ext cx="3197352" cy="365125"/>
          </a:xfrm>
          <a:prstGeom prst="rect">
            <a:avLst/>
          </a:prstGeom>
        </p:spPr>
        <p:txBody>
          <a:bodyPr/>
          <a:lstStyle/>
          <a:p>
            <a:fld id="{900C787B-F6FC-354F-8125-1FE149ECE51F}" type="datetime1">
              <a:rPr lang="en-GB" smtClean="0"/>
              <a:t>07/08/2024</a:t>
            </a:fld>
            <a:endParaRPr lang="en-US"/>
          </a:p>
        </p:txBody>
      </p:sp>
      <p:sp>
        <p:nvSpPr>
          <p:cNvPr id="4" name="Footer Placeholder 3">
            <a:extLst>
              <a:ext uri="{FF2B5EF4-FFF2-40B4-BE49-F238E27FC236}">
                <a16:creationId xmlns:a16="http://schemas.microsoft.com/office/drawing/2014/main" id="{A14CA0ED-7180-2649-AC16-0A69FBFB3DB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54C01FB-5227-9A48-878C-E0ED94D40787}"/>
              </a:ext>
            </a:extLst>
          </p:cNvPr>
          <p:cNvSpPr>
            <a:spLocks noGrp="1"/>
          </p:cNvSpPr>
          <p:nvPr>
            <p:ph type="sldNum" sz="quarter" idx="12"/>
          </p:nvPr>
        </p:nvSpPr>
        <p:spPr/>
        <p:txBody>
          <a:bodyPr/>
          <a:lstStyle/>
          <a:p>
            <a:fld id="{F7DBEFEF-2EF4-7341-AFBF-5942378A7132}" type="slidenum">
              <a:rPr lang="en-US" smtClean="0"/>
              <a:t>‹#›</a:t>
            </a:fld>
            <a:endParaRPr lang="en-US"/>
          </a:p>
        </p:txBody>
      </p:sp>
    </p:spTree>
    <p:extLst>
      <p:ext uri="{BB962C8B-B14F-4D97-AF65-F5344CB8AC3E}">
        <p14:creationId xmlns:p14="http://schemas.microsoft.com/office/powerpoint/2010/main" val="1166481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98F94D6-9783-1543-9BB8-B45A0B68D5B0}"/>
              </a:ext>
            </a:extLst>
          </p:cNvPr>
          <p:cNvSpPr>
            <a:spLocks noGrp="1"/>
          </p:cNvSpPr>
          <p:nvPr>
            <p:ph type="dt" sz="half" idx="10"/>
          </p:nvPr>
        </p:nvSpPr>
        <p:spPr>
          <a:xfrm>
            <a:off x="329184" y="6486471"/>
            <a:ext cx="3197352" cy="365125"/>
          </a:xfrm>
          <a:prstGeom prst="rect">
            <a:avLst/>
          </a:prstGeom>
        </p:spPr>
        <p:txBody>
          <a:bodyPr/>
          <a:lstStyle/>
          <a:p>
            <a:fld id="{571B98C5-72FB-0D4F-9F2A-40E2BF2E50AD}" type="datetime1">
              <a:rPr lang="en-GB" smtClean="0"/>
              <a:t>07/08/2024</a:t>
            </a:fld>
            <a:endParaRPr lang="en-US"/>
          </a:p>
        </p:txBody>
      </p:sp>
      <p:sp>
        <p:nvSpPr>
          <p:cNvPr id="3" name="Footer Placeholder 2">
            <a:extLst>
              <a:ext uri="{FF2B5EF4-FFF2-40B4-BE49-F238E27FC236}">
                <a16:creationId xmlns:a16="http://schemas.microsoft.com/office/drawing/2014/main" id="{E1148462-352A-4341-B394-19DB11961C9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01753E5-5F4E-DF4F-ABE7-31BBF2711A2D}"/>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6" name="Picture Placeholder 5">
            <a:extLst>
              <a:ext uri="{FF2B5EF4-FFF2-40B4-BE49-F238E27FC236}">
                <a16:creationId xmlns:a16="http://schemas.microsoft.com/office/drawing/2014/main" id="{EF05744C-5773-FE4F-B3D7-1ED2D46D3C68}"/>
              </a:ext>
            </a:extLst>
          </p:cNvPr>
          <p:cNvSpPr>
            <a:spLocks noGrp="1"/>
          </p:cNvSpPr>
          <p:nvPr>
            <p:ph type="pic" sz="quarter" idx="13"/>
          </p:nvPr>
        </p:nvSpPr>
        <p:spPr>
          <a:xfrm>
            <a:off x="0" y="599704"/>
            <a:ext cx="12192000" cy="5886767"/>
          </a:xfrm>
        </p:spPr>
        <p:txBody>
          <a:bodyPr/>
          <a:lstStyle/>
          <a:p>
            <a:r>
              <a:rPr lang="en-GB"/>
              <a:t>Click icon to add picture</a:t>
            </a:r>
            <a:endParaRPr lang="en-US"/>
          </a:p>
        </p:txBody>
      </p:sp>
    </p:spTree>
    <p:extLst>
      <p:ext uri="{BB962C8B-B14F-4D97-AF65-F5344CB8AC3E}">
        <p14:creationId xmlns:p14="http://schemas.microsoft.com/office/powerpoint/2010/main" val="388821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ntent with Caption">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1A80D85-AB5D-5F42-97FE-820B455DDBA2}"/>
              </a:ext>
            </a:extLst>
          </p:cNvPr>
          <p:cNvSpPr>
            <a:spLocks noGrp="1"/>
          </p:cNvSpPr>
          <p:nvPr>
            <p:ph idx="1"/>
          </p:nvPr>
        </p:nvSpPr>
        <p:spPr>
          <a:xfrm>
            <a:off x="5183188" y="987425"/>
            <a:ext cx="6172200" cy="4873625"/>
          </a:xfrm>
        </p:spPr>
        <p:txBody>
          <a:bodyPr/>
          <a:lstStyle>
            <a:lvl1pPr>
              <a:defRPr sz="1800"/>
            </a:lvl1pPr>
            <a:lvl2pPr>
              <a:defRPr sz="18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Text Placeholder 3">
            <a:extLst>
              <a:ext uri="{FF2B5EF4-FFF2-40B4-BE49-F238E27FC236}">
                <a16:creationId xmlns:a16="http://schemas.microsoft.com/office/drawing/2014/main" id="{8C745021-A587-C847-890F-88AF7516CB9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C767F28F-3D00-F643-B924-08D04FED90F2}"/>
              </a:ext>
            </a:extLst>
          </p:cNvPr>
          <p:cNvSpPr>
            <a:spLocks noGrp="1"/>
          </p:cNvSpPr>
          <p:nvPr>
            <p:ph type="dt" sz="half" idx="10"/>
          </p:nvPr>
        </p:nvSpPr>
        <p:spPr>
          <a:xfrm>
            <a:off x="329184" y="6486471"/>
            <a:ext cx="3197352" cy="365125"/>
          </a:xfrm>
          <a:prstGeom prst="rect">
            <a:avLst/>
          </a:prstGeom>
        </p:spPr>
        <p:txBody>
          <a:bodyPr/>
          <a:lstStyle/>
          <a:p>
            <a:fld id="{3C9C6636-E997-684A-AB8A-DDEAE4BDC783}" type="datetime1">
              <a:rPr lang="en-GB" smtClean="0"/>
              <a:t>07/08/2024</a:t>
            </a:fld>
            <a:endParaRPr lang="en-US"/>
          </a:p>
        </p:txBody>
      </p:sp>
      <p:sp>
        <p:nvSpPr>
          <p:cNvPr id="6" name="Footer Placeholder 5">
            <a:extLst>
              <a:ext uri="{FF2B5EF4-FFF2-40B4-BE49-F238E27FC236}">
                <a16:creationId xmlns:a16="http://schemas.microsoft.com/office/drawing/2014/main" id="{1045A4DD-02F9-9E42-A7E3-53411D309E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0E692E8-206C-B547-B47D-3404568FFEB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CFB895F4-AB6E-F345-BC1D-B356381934D4}"/>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9469350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D9208AEF-63C3-F74D-84E3-4EA48F78D90E}"/>
              </a:ext>
            </a:extLst>
          </p:cNvPr>
          <p:cNvSpPr>
            <a:spLocks noGrp="1"/>
          </p:cNvSpPr>
          <p:nvPr>
            <p:ph type="pic" idx="1"/>
          </p:nvPr>
        </p:nvSpPr>
        <p:spPr>
          <a:xfrm>
            <a:off x="5183188" y="600201"/>
            <a:ext cx="7008812" cy="5886271"/>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a:t>Click icon to add picture</a:t>
            </a:r>
            <a:endParaRPr lang="en-US"/>
          </a:p>
        </p:txBody>
      </p:sp>
      <p:sp>
        <p:nvSpPr>
          <p:cNvPr id="4" name="Text Placeholder 3">
            <a:extLst>
              <a:ext uri="{FF2B5EF4-FFF2-40B4-BE49-F238E27FC236}">
                <a16:creationId xmlns:a16="http://schemas.microsoft.com/office/drawing/2014/main" id="{B87CAC62-5DB2-D94C-8F1C-A26CB9C1677F}"/>
              </a:ext>
            </a:extLst>
          </p:cNvPr>
          <p:cNvSpPr>
            <a:spLocks noGrp="1"/>
          </p:cNvSpPr>
          <p:nvPr>
            <p:ph type="body" sz="half" idx="2"/>
          </p:nvPr>
        </p:nvSpPr>
        <p:spPr>
          <a:xfrm>
            <a:off x="329184" y="2756646"/>
            <a:ext cx="4442841" cy="3112342"/>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GB"/>
              <a:t>Click to edit Master text styles</a:t>
            </a:r>
          </a:p>
        </p:txBody>
      </p:sp>
      <p:sp>
        <p:nvSpPr>
          <p:cNvPr id="5" name="Date Placeholder 4">
            <a:extLst>
              <a:ext uri="{FF2B5EF4-FFF2-40B4-BE49-F238E27FC236}">
                <a16:creationId xmlns:a16="http://schemas.microsoft.com/office/drawing/2014/main" id="{ED837542-A8FE-CF43-8943-23F93276F3CE}"/>
              </a:ext>
            </a:extLst>
          </p:cNvPr>
          <p:cNvSpPr>
            <a:spLocks noGrp="1"/>
          </p:cNvSpPr>
          <p:nvPr>
            <p:ph type="dt" sz="half" idx="10"/>
          </p:nvPr>
        </p:nvSpPr>
        <p:spPr>
          <a:xfrm>
            <a:off x="329184" y="6505088"/>
            <a:ext cx="3197352" cy="365125"/>
          </a:xfrm>
          <a:prstGeom prst="rect">
            <a:avLst/>
          </a:prstGeom>
        </p:spPr>
        <p:txBody>
          <a:bodyPr/>
          <a:lstStyle/>
          <a:p>
            <a:fld id="{FFBD4EBE-56A4-804E-8285-9C48BF593A3E}" type="datetime1">
              <a:rPr lang="en-GB" smtClean="0"/>
              <a:t>07/08/2024</a:t>
            </a:fld>
            <a:endParaRPr lang="en-US"/>
          </a:p>
        </p:txBody>
      </p:sp>
      <p:sp>
        <p:nvSpPr>
          <p:cNvPr id="6" name="Footer Placeholder 5">
            <a:extLst>
              <a:ext uri="{FF2B5EF4-FFF2-40B4-BE49-F238E27FC236}">
                <a16:creationId xmlns:a16="http://schemas.microsoft.com/office/drawing/2014/main" id="{83E812C3-8C1A-6140-90AE-953A53AB3A0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4CBB85-709C-4947-A440-F348A8C89BC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Title 1">
            <a:extLst>
              <a:ext uri="{FF2B5EF4-FFF2-40B4-BE49-F238E27FC236}">
                <a16:creationId xmlns:a16="http://schemas.microsoft.com/office/drawing/2014/main" id="{2B655733-0930-904D-849C-7E5E770249F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0411476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s">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0BE307B1-D870-BC45-AD38-F0FBC2A6753D}"/>
              </a:ext>
            </a:extLst>
          </p:cNvPr>
          <p:cNvSpPr/>
          <p:nvPr userDrawn="1"/>
        </p:nvSpPr>
        <p:spPr>
          <a:xfrm>
            <a:off x="0" y="596803"/>
            <a:ext cx="12192000" cy="2351597"/>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a:extLst>
              <a:ext uri="{FF2B5EF4-FFF2-40B4-BE49-F238E27FC236}">
                <a16:creationId xmlns:a16="http://schemas.microsoft.com/office/drawing/2014/main" id="{2D43B20B-7D32-B840-A556-5C18B053B15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5B6444-AE09-B44E-919C-F958FEA20508}"/>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586FD6D4-03C1-B14A-BACF-599B4747D968}"/>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8847B666-15D2-B946-9531-77A749B5F469}" type="datetime1">
              <a:rPr lang="en-GB" smtClean="0"/>
              <a:t>07/08/2024</a:t>
            </a:fld>
            <a:endParaRPr lang="en-US">
              <a:latin typeface="Arial" panose="020B0604020202020204" pitchFamily="34" charset="0"/>
              <a:cs typeface="Arial" panose="020B0604020202020204" pitchFamily="34" charset="0"/>
            </a:endParaRPr>
          </a:p>
        </p:txBody>
      </p:sp>
      <p:sp>
        <p:nvSpPr>
          <p:cNvPr id="9" name="Rectangle 8">
            <a:extLst>
              <a:ext uri="{FF2B5EF4-FFF2-40B4-BE49-F238E27FC236}">
                <a16:creationId xmlns:a16="http://schemas.microsoft.com/office/drawing/2014/main" id="{E37E13AC-0129-FA49-8988-2E92CC7A92B0}"/>
              </a:ext>
              <a:ext uri="{C183D7F6-B498-43B3-948B-1728B52AA6E4}">
                <adec:decorative xmlns:adec="http://schemas.microsoft.com/office/drawing/2017/decorative" val="1"/>
              </a:ext>
            </a:extLst>
          </p:cNvPr>
          <p:cNvSpPr/>
          <p:nvPr userDrawn="1"/>
        </p:nvSpPr>
        <p:spPr>
          <a:xfrm>
            <a:off x="470998" y="2725329"/>
            <a:ext cx="863624" cy="8563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Content Placeholder 2">
            <a:extLst>
              <a:ext uri="{FF2B5EF4-FFF2-40B4-BE49-F238E27FC236}">
                <a16:creationId xmlns:a16="http://schemas.microsoft.com/office/drawing/2014/main" id="{FBB75E7D-0C97-AB41-9EA5-874BA1FA7CCA}"/>
              </a:ext>
            </a:extLst>
          </p:cNvPr>
          <p:cNvSpPr>
            <a:spLocks noGrp="1"/>
          </p:cNvSpPr>
          <p:nvPr>
            <p:ph idx="1"/>
          </p:nvPr>
        </p:nvSpPr>
        <p:spPr>
          <a:xfrm>
            <a:off x="359880" y="3124826"/>
            <a:ext cx="11412120" cy="3074361"/>
          </a:xfrm>
        </p:spPr>
        <p:txBody>
          <a:bodyPr/>
          <a:lstStyle>
            <a:lvl1pPr>
              <a:lnSpc>
                <a:spcPct val="100000"/>
              </a:lnSpc>
              <a:buNone/>
              <a:defRPr sz="1600"/>
            </a:lvl1pPr>
            <a:lvl2pPr>
              <a:defRPr sz="1200"/>
            </a:lvl2pPr>
            <a:lvl3pPr>
              <a:defRPr sz="1200"/>
            </a:lvl3pPr>
            <a:lvl4pPr>
              <a:defRPr sz="1200"/>
            </a:lvl4pPr>
            <a:lvl5pPr>
              <a:defRPr sz="1200"/>
            </a:lvl5pPr>
          </a:lstStyle>
          <a:p>
            <a:pPr lvl="0"/>
            <a:r>
              <a:rPr lang="en-GB"/>
              <a:t>Click to edit Master text styles</a:t>
            </a:r>
          </a:p>
        </p:txBody>
      </p:sp>
      <p:sp>
        <p:nvSpPr>
          <p:cNvPr id="14" name="Title 1">
            <a:extLst>
              <a:ext uri="{FF2B5EF4-FFF2-40B4-BE49-F238E27FC236}">
                <a16:creationId xmlns:a16="http://schemas.microsoft.com/office/drawing/2014/main" id="{48851EE8-64EB-FE4F-8140-9BBF0A5514F1}"/>
              </a:ext>
            </a:extLst>
          </p:cNvPr>
          <p:cNvSpPr>
            <a:spLocks noGrp="1"/>
          </p:cNvSpPr>
          <p:nvPr>
            <p:ph type="ctrTitle"/>
          </p:nvPr>
        </p:nvSpPr>
        <p:spPr>
          <a:xfrm>
            <a:off x="359880" y="995875"/>
            <a:ext cx="5736120" cy="1776522"/>
          </a:xfrm>
        </p:spPr>
        <p:txBody>
          <a:bodyPr anchor="b"/>
          <a:lstStyle>
            <a:lvl1pPr algn="l">
              <a:lnSpc>
                <a:spcPct val="80000"/>
              </a:lnSpc>
              <a:defRPr lang="en-GB" sz="4400" b="0" i="0" smtClean="0">
                <a:solidFill>
                  <a:schemeClr val="bg1"/>
                </a:solidFill>
                <a:effectLst/>
                <a:latin typeface="Metropolis Black" pitchFamily="2" charset="77"/>
                <a:cs typeface="Arial Black" panose="020B0604020202020204" pitchFamily="34" charset="0"/>
              </a:defRPr>
            </a:lvl1pPr>
          </a:lstStyle>
          <a:p>
            <a:r>
              <a:rPr lang="en-GB">
                <a:effectLst/>
                <a:latin typeface="Metropolis" pitchFamily="2" charset="77"/>
              </a:rPr>
              <a:t>Click to edit Master title style</a:t>
            </a:r>
          </a:p>
        </p:txBody>
      </p:sp>
    </p:spTree>
    <p:extLst>
      <p:ext uri="{BB962C8B-B14F-4D97-AF65-F5344CB8AC3E}">
        <p14:creationId xmlns:p14="http://schemas.microsoft.com/office/powerpoint/2010/main" val="174267943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1135787-C8D6-E94E-A40F-C7EB34A5ACC0}"/>
              </a:ext>
            </a:extLst>
          </p:cNvPr>
          <p:cNvSpPr>
            <a:spLocks noGrp="1"/>
          </p:cNvSpPr>
          <p:nvPr>
            <p:ph idx="1"/>
          </p:nvPr>
        </p:nvSpPr>
        <p:spPr>
          <a:xfrm>
            <a:off x="2243328" y="1075190"/>
            <a:ext cx="9486000" cy="512399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8EC2761E-A90C-3D4C-BD4E-6ACACD5D633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AE0EB80-141D-434E-9CEF-6830DAD530C4}"/>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FE146343-1506-A147-82CC-2A172F780AB5}"/>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8" name="Title 1">
            <a:extLst>
              <a:ext uri="{FF2B5EF4-FFF2-40B4-BE49-F238E27FC236}">
                <a16:creationId xmlns:a16="http://schemas.microsoft.com/office/drawing/2014/main" id="{8D56252B-CCCA-A84F-83BB-4F8A72A763D8}"/>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148214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pic>
        <p:nvPicPr>
          <p:cNvPr id="12" name="Picture Placeholder 8" descr="Background pattern&#10;&#10;Description automatically generated">
            <a:extLst>
              <a:ext uri="{FF2B5EF4-FFF2-40B4-BE49-F238E27FC236}">
                <a16:creationId xmlns:a16="http://schemas.microsoft.com/office/drawing/2014/main" id="{FA704B8A-3198-9547-A712-90C2E22D4A57}"/>
              </a:ext>
            </a:extLst>
          </p:cNvPr>
          <p:cNvPicPr>
            <a:picLocks noChangeAspect="1"/>
          </p:cNvPicPr>
          <p:nvPr userDrawn="1"/>
        </p:nvPicPr>
        <p:blipFill rotWithShape="1">
          <a:blip r:embed="rId2"/>
          <a:srcRect t="26180" r="1639" b="26180"/>
          <a:stretch/>
        </p:blipFill>
        <p:spPr>
          <a:xfrm>
            <a:off x="0" y="587910"/>
            <a:ext cx="12192000"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96824"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15494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2989823"/>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468386"/>
            <a:ext cx="1500188" cy="1500188"/>
          </a:xfrm>
          <a:prstGeom prst="rect">
            <a:avLst/>
          </a:prstGeom>
        </p:spPr>
      </p:pic>
      <p:sp>
        <p:nvSpPr>
          <p:cNvPr id="4" name="Rectangle 3">
            <a:extLst>
              <a:ext uri="{FF2B5EF4-FFF2-40B4-BE49-F238E27FC236}">
                <a16:creationId xmlns:a16="http://schemas.microsoft.com/office/drawing/2014/main" id="{76EFB048-07BC-DD42-B4AB-CD96041DEB5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909651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3" name="Picture Placeholder 9" descr="A picture containing nature, night sky&#10;&#10;Description automatically generated">
            <a:extLst>
              <a:ext uri="{FF2B5EF4-FFF2-40B4-BE49-F238E27FC236}">
                <a16:creationId xmlns:a16="http://schemas.microsoft.com/office/drawing/2014/main" id="{954C9B6E-49DC-BF49-B131-301DD9C083E1}"/>
              </a:ext>
            </a:extLst>
          </p:cNvPr>
          <p:cNvPicPr>
            <a:picLocks noChangeAspect="1"/>
          </p:cNvPicPr>
          <p:nvPr userDrawn="1"/>
        </p:nvPicPr>
        <p:blipFill rotWithShape="1">
          <a:blip r:embed="rId2"/>
          <a:srcRect t="25801" r="1870" b="25801"/>
          <a:stretch/>
        </p:blipFill>
        <p:spPr>
          <a:xfrm>
            <a:off x="0" y="590400"/>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49858BB1-6C57-F84E-BA5B-838BF3844A87}"/>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648541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2_Section Header">
    <p:spTree>
      <p:nvGrpSpPr>
        <p:cNvPr id="1" name=""/>
        <p:cNvGrpSpPr/>
        <p:nvPr/>
      </p:nvGrpSpPr>
      <p:grpSpPr>
        <a:xfrm>
          <a:off x="0" y="0"/>
          <a:ext cx="0" cy="0"/>
          <a:chOff x="0" y="0"/>
          <a:chExt cx="0" cy="0"/>
        </a:xfrm>
      </p:grpSpPr>
      <p:pic>
        <p:nvPicPr>
          <p:cNvPr id="12" name="Picture Placeholder 10" descr="Background pattern&#10;&#10;Description automatically generated">
            <a:extLst>
              <a:ext uri="{FF2B5EF4-FFF2-40B4-BE49-F238E27FC236}">
                <a16:creationId xmlns:a16="http://schemas.microsoft.com/office/drawing/2014/main" id="{8FF0C136-656B-E741-ADF9-D397751FF915}"/>
              </a:ext>
            </a:extLst>
          </p:cNvPr>
          <p:cNvPicPr>
            <a:picLocks noChangeAspect="1"/>
          </p:cNvPicPr>
          <p:nvPr userDrawn="1"/>
        </p:nvPicPr>
        <p:blipFill rotWithShape="1">
          <a:blip r:embed="rId2"/>
          <a:srcRect l="269" t="25801" r="1100" b="25801"/>
          <a:stretch/>
        </p:blipFill>
        <p:spPr>
          <a:xfrm>
            <a:off x="-1" y="587910"/>
            <a:ext cx="12192001" cy="5904965"/>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68537"/>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5" name="Rectangle 14">
            <a:extLst>
              <a:ext uri="{FF2B5EF4-FFF2-40B4-BE49-F238E27FC236}">
                <a16:creationId xmlns:a16="http://schemas.microsoft.com/office/drawing/2014/main" id="{9C876B9D-07D7-374A-81D1-2FC511225471}"/>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956176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3_Section Header">
    <p:spTree>
      <p:nvGrpSpPr>
        <p:cNvPr id="1" name=""/>
        <p:cNvGrpSpPr/>
        <p:nvPr/>
      </p:nvGrpSpPr>
      <p:grpSpPr>
        <a:xfrm>
          <a:off x="0" y="0"/>
          <a:ext cx="0" cy="0"/>
          <a:chOff x="0" y="0"/>
          <a:chExt cx="0" cy="0"/>
        </a:xfrm>
      </p:grpSpPr>
      <p:pic>
        <p:nvPicPr>
          <p:cNvPr id="13" name="Picture Placeholder 10" descr="Background pattern&#10;&#10;Description automatically generated">
            <a:extLst>
              <a:ext uri="{FF2B5EF4-FFF2-40B4-BE49-F238E27FC236}">
                <a16:creationId xmlns:a16="http://schemas.microsoft.com/office/drawing/2014/main" id="{889B8CB0-1B37-FF44-A015-4C5C26E0A0FA}"/>
              </a:ext>
            </a:extLst>
          </p:cNvPr>
          <p:cNvPicPr>
            <a:picLocks noChangeAspect="1"/>
          </p:cNvPicPr>
          <p:nvPr userDrawn="1"/>
        </p:nvPicPr>
        <p:blipFill rotWithShape="1">
          <a:blip r:embed="rId2"/>
          <a:srcRect t="25801" r="1279" b="25801"/>
          <a:stretch/>
        </p:blipFill>
        <p:spPr>
          <a:xfrm>
            <a:off x="0" y="591976"/>
            <a:ext cx="12192000" cy="5900400"/>
          </a:xfrm>
          <a:prstGeom prst="rect">
            <a:avLst/>
          </a:prstGeom>
        </p:spPr>
      </p:pic>
      <p:sp>
        <p:nvSpPr>
          <p:cNvPr id="2" name="Title 1">
            <a:extLst>
              <a:ext uri="{FF2B5EF4-FFF2-40B4-BE49-F238E27FC236}">
                <a16:creationId xmlns:a16="http://schemas.microsoft.com/office/drawing/2014/main" id="{399EF850-D531-2845-BC17-F0E439535915}"/>
              </a:ext>
            </a:extLst>
          </p:cNvPr>
          <p:cNvSpPr>
            <a:spLocks noGrp="1"/>
          </p:cNvSpPr>
          <p:nvPr>
            <p:ph type="title" hasCustomPrompt="1"/>
          </p:nvPr>
        </p:nvSpPr>
        <p:spPr>
          <a:xfrm>
            <a:off x="359880" y="1709738"/>
            <a:ext cx="11412120" cy="2852737"/>
          </a:xfrm>
        </p:spPr>
        <p:txBody>
          <a:bodyPr anchor="b"/>
          <a:lstStyle>
            <a:lvl1pPr>
              <a:lnSpc>
                <a:spcPct val="80000"/>
              </a:lnSpc>
              <a:defRPr sz="6000" b="1" i="0">
                <a:solidFill>
                  <a:schemeClr val="bg1"/>
                </a:solidFill>
                <a:latin typeface="Metropolis Black" pitchFamily="2" charset="77"/>
                <a:cs typeface="Arial Black" panose="020B0604020202020204" pitchFamily="34" charset="0"/>
              </a:defRPr>
            </a:lvl1pPr>
          </a:lstStyle>
          <a:p>
            <a:r>
              <a:rPr lang="en-GB"/>
              <a:t>SECTION</a:t>
            </a:r>
            <a:br>
              <a:rPr lang="en-GB"/>
            </a:br>
            <a:r>
              <a:rPr lang="en-GB"/>
              <a:t>HEADER</a:t>
            </a:r>
            <a:endParaRPr lang="en-US"/>
          </a:p>
        </p:txBody>
      </p:sp>
      <p:sp>
        <p:nvSpPr>
          <p:cNvPr id="3" name="Text Placeholder 2">
            <a:extLst>
              <a:ext uri="{FF2B5EF4-FFF2-40B4-BE49-F238E27FC236}">
                <a16:creationId xmlns:a16="http://schemas.microsoft.com/office/drawing/2014/main" id="{5829F6C3-4D55-B540-8C33-8B3804F5F56B}"/>
              </a:ext>
            </a:extLst>
          </p:cNvPr>
          <p:cNvSpPr>
            <a:spLocks noGrp="1"/>
          </p:cNvSpPr>
          <p:nvPr>
            <p:ph type="body" idx="1"/>
          </p:nvPr>
        </p:nvSpPr>
        <p:spPr>
          <a:xfrm>
            <a:off x="387588" y="4868128"/>
            <a:ext cx="10515600" cy="1500187"/>
          </a:xfrm>
        </p:spPr>
        <p:txBody>
          <a:bodyPr/>
          <a:lstStyle>
            <a:lvl1pPr marL="0" indent="0">
              <a:buNone/>
              <a:defRPr sz="2400">
                <a:solidFill>
                  <a:schemeClr val="bg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GB"/>
              <a:t>Click to edit Master text styles</a:t>
            </a:r>
          </a:p>
        </p:txBody>
      </p:sp>
      <p:sp>
        <p:nvSpPr>
          <p:cNvPr id="5" name="Footer Placeholder 4">
            <a:extLst>
              <a:ext uri="{FF2B5EF4-FFF2-40B4-BE49-F238E27FC236}">
                <a16:creationId xmlns:a16="http://schemas.microsoft.com/office/drawing/2014/main" id="{3A03A4AA-D141-354D-A396-A217DE9AE23E}"/>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CC87FAE-6C69-0940-BABF-5D332372BDF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7" name="Date Placeholder 13">
            <a:extLst>
              <a:ext uri="{FF2B5EF4-FFF2-40B4-BE49-F238E27FC236}">
                <a16:creationId xmlns:a16="http://schemas.microsoft.com/office/drawing/2014/main" id="{08F65243-70D6-0C4A-8662-4F5E443E302D}"/>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AA5A0BD0-3E03-1241-9F3E-700967695CEA}" type="datetime1">
              <a:rPr lang="en-GB" smtClean="0"/>
              <a:t>07/08/2024</a:t>
            </a:fld>
            <a:endParaRPr lang="en-US">
              <a:latin typeface="Arial" panose="020B0604020202020204" pitchFamily="34" charset="0"/>
              <a:cs typeface="Arial" panose="020B0604020202020204" pitchFamily="34" charset="0"/>
            </a:endParaRPr>
          </a:p>
        </p:txBody>
      </p:sp>
      <p:pic>
        <p:nvPicPr>
          <p:cNvPr id="9" name="Picture 8" descr="Icon&#10;&#10;Description automatically generated">
            <a:extLst>
              <a:ext uri="{FF2B5EF4-FFF2-40B4-BE49-F238E27FC236}">
                <a16:creationId xmlns:a16="http://schemas.microsoft.com/office/drawing/2014/main" id="{50562A3F-8030-9441-BEB3-2406270E12F0}"/>
              </a:ext>
            </a:extLst>
          </p:cNvPr>
          <p:cNvPicPr>
            <a:picLocks noChangeAspect="1"/>
          </p:cNvPicPr>
          <p:nvPr userDrawn="1"/>
        </p:nvPicPr>
        <p:blipFill rotWithShape="1">
          <a:blip r:embed="rId3"/>
          <a:srcRect r="33520"/>
          <a:stretch/>
        </p:blipFill>
        <p:spPr>
          <a:xfrm>
            <a:off x="9725130" y="2277774"/>
            <a:ext cx="2466870" cy="3710712"/>
          </a:xfrm>
          <a:prstGeom prst="rect">
            <a:avLst/>
          </a:prstGeom>
        </p:spPr>
      </p:pic>
      <p:pic>
        <p:nvPicPr>
          <p:cNvPr id="10" name="Picture 9" descr="Icon&#10;&#10;Description automatically generated">
            <a:extLst>
              <a:ext uri="{FF2B5EF4-FFF2-40B4-BE49-F238E27FC236}">
                <a16:creationId xmlns:a16="http://schemas.microsoft.com/office/drawing/2014/main" id="{4F0C55F6-457B-5C46-9CC3-8138059A0EAF}"/>
              </a:ext>
            </a:extLst>
          </p:cNvPr>
          <p:cNvPicPr>
            <a:picLocks noChangeAspect="1"/>
          </p:cNvPicPr>
          <p:nvPr userDrawn="1"/>
        </p:nvPicPr>
        <p:blipFill>
          <a:blip r:embed="rId4"/>
          <a:stretch>
            <a:fillRect/>
          </a:stretch>
        </p:blipFill>
        <p:spPr>
          <a:xfrm>
            <a:off x="9796550" y="3072949"/>
            <a:ext cx="760248" cy="760248"/>
          </a:xfrm>
          <a:prstGeom prst="rect">
            <a:avLst/>
          </a:prstGeom>
        </p:spPr>
      </p:pic>
      <p:pic>
        <p:nvPicPr>
          <p:cNvPr id="11" name="Picture 10" descr="Icon&#10;&#10;Description automatically generated">
            <a:extLst>
              <a:ext uri="{FF2B5EF4-FFF2-40B4-BE49-F238E27FC236}">
                <a16:creationId xmlns:a16="http://schemas.microsoft.com/office/drawing/2014/main" id="{EF1EA1E2-086D-214A-B84A-4FC4906B2738}"/>
              </a:ext>
            </a:extLst>
          </p:cNvPr>
          <p:cNvPicPr>
            <a:picLocks noChangeAspect="1"/>
          </p:cNvPicPr>
          <p:nvPr userDrawn="1"/>
        </p:nvPicPr>
        <p:blipFill>
          <a:blip r:embed="rId5"/>
          <a:stretch>
            <a:fillRect/>
          </a:stretch>
        </p:blipFill>
        <p:spPr>
          <a:xfrm>
            <a:off x="9796550" y="4715301"/>
            <a:ext cx="1500188" cy="1500188"/>
          </a:xfrm>
          <a:prstGeom prst="rect">
            <a:avLst/>
          </a:prstGeom>
        </p:spPr>
      </p:pic>
      <p:sp>
        <p:nvSpPr>
          <p:cNvPr id="12" name="Rectangle 11">
            <a:extLst>
              <a:ext uri="{FF2B5EF4-FFF2-40B4-BE49-F238E27FC236}">
                <a16:creationId xmlns:a16="http://schemas.microsoft.com/office/drawing/2014/main" id="{67847A5D-F225-4C49-AD0E-07AD6549BEF9}"/>
              </a:ext>
            </a:extLst>
          </p:cNvPr>
          <p:cNvSpPr/>
          <p:nvPr userDrawn="1"/>
        </p:nvSpPr>
        <p:spPr>
          <a:xfrm>
            <a:off x="508187" y="4499769"/>
            <a:ext cx="1620000" cy="162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655073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F13C1C2-8A4F-1F46-90C2-5B2D387BFC36}"/>
              </a:ext>
            </a:extLst>
          </p:cNvPr>
          <p:cNvSpPr>
            <a:spLocks noGrp="1"/>
          </p:cNvSpPr>
          <p:nvPr>
            <p:ph sz="half" idx="1"/>
          </p:nvPr>
        </p:nvSpPr>
        <p:spPr>
          <a:xfrm>
            <a:off x="1898931" y="1078739"/>
            <a:ext cx="497924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Content Placeholder 3">
            <a:extLst>
              <a:ext uri="{FF2B5EF4-FFF2-40B4-BE49-F238E27FC236}">
                <a16:creationId xmlns:a16="http://schemas.microsoft.com/office/drawing/2014/main" id="{DB86CD6A-3ADF-DB40-85E2-1410B7541ADE}"/>
              </a:ext>
            </a:extLst>
          </p:cNvPr>
          <p:cNvSpPr>
            <a:spLocks noGrp="1"/>
          </p:cNvSpPr>
          <p:nvPr>
            <p:ph sz="half" idx="2"/>
          </p:nvPr>
        </p:nvSpPr>
        <p:spPr>
          <a:xfrm>
            <a:off x="6878171" y="1078739"/>
            <a:ext cx="5181600" cy="435133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a:extLst>
              <a:ext uri="{FF2B5EF4-FFF2-40B4-BE49-F238E27FC236}">
                <a16:creationId xmlns:a16="http://schemas.microsoft.com/office/drawing/2014/main" id="{7033EC93-E38E-C440-A1AE-BF4F6E89D69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149B218-F022-D24B-BF77-C8F8ECCE6C26}"/>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8" name="Date Placeholder 13">
            <a:extLst>
              <a:ext uri="{FF2B5EF4-FFF2-40B4-BE49-F238E27FC236}">
                <a16:creationId xmlns:a16="http://schemas.microsoft.com/office/drawing/2014/main" id="{A3BA8CE9-9A5C-8042-910A-5EFA5B658712}"/>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2307FC6D-DF47-6B4D-88D2-A01F405812DA}" type="datetime1">
              <a:rPr lang="en-GB" smtClean="0"/>
              <a:t>07/08/2024</a:t>
            </a:fld>
            <a:endParaRPr lang="en-US">
              <a:latin typeface="Arial" panose="020B0604020202020204" pitchFamily="34" charset="0"/>
              <a:cs typeface="Arial" panose="020B0604020202020204" pitchFamily="34" charset="0"/>
            </a:endParaRPr>
          </a:p>
        </p:txBody>
      </p:sp>
      <p:sp>
        <p:nvSpPr>
          <p:cNvPr id="9" name="Title 1">
            <a:extLst>
              <a:ext uri="{FF2B5EF4-FFF2-40B4-BE49-F238E27FC236}">
                <a16:creationId xmlns:a16="http://schemas.microsoft.com/office/drawing/2014/main" id="{B461F9A4-6A05-3B4B-9178-B1E1AC54F9F6}"/>
              </a:ext>
            </a:extLst>
          </p:cNvPr>
          <p:cNvSpPr>
            <a:spLocks noGrp="1"/>
          </p:cNvSpPr>
          <p:nvPr>
            <p:ph type="title" hasCustomPrompt="1"/>
          </p:nvPr>
        </p:nvSpPr>
        <p:spPr>
          <a:xfrm>
            <a:off x="335280" y="1075190"/>
            <a:ext cx="1322832"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8674796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459B0F5-1548-6A44-A4D8-AB0B04AE2279}"/>
              </a:ext>
            </a:extLst>
          </p:cNvPr>
          <p:cNvSpPr>
            <a:spLocks noGrp="1"/>
          </p:cNvSpPr>
          <p:nvPr>
            <p:ph type="body" idx="1"/>
          </p:nvPr>
        </p:nvSpPr>
        <p:spPr>
          <a:xfrm>
            <a:off x="1995476" y="1075190"/>
            <a:ext cx="9152136" cy="823912"/>
          </a:xfrm>
        </p:spPr>
        <p:txBody>
          <a:bodyPr anchor="t"/>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a:extLst>
              <a:ext uri="{FF2B5EF4-FFF2-40B4-BE49-F238E27FC236}">
                <a16:creationId xmlns:a16="http://schemas.microsoft.com/office/drawing/2014/main" id="{78E80377-B526-6A40-B158-6B4BB3BA1730}"/>
              </a:ext>
            </a:extLst>
          </p:cNvPr>
          <p:cNvSpPr>
            <a:spLocks noGrp="1"/>
          </p:cNvSpPr>
          <p:nvPr>
            <p:ph sz="half" idx="2"/>
          </p:nvPr>
        </p:nvSpPr>
        <p:spPr>
          <a:xfrm>
            <a:off x="1996888" y="1899102"/>
            <a:ext cx="9150724" cy="3684588"/>
          </a:xfrm>
        </p:spPr>
        <p:txBody>
          <a:bodyPr/>
          <a:lstStyle>
            <a:lvl1pPr>
              <a:lnSpc>
                <a:spcPct val="100000"/>
              </a:lnSpc>
              <a:defRPr sz="1800"/>
            </a:lvl1pPr>
            <a:lvl2pPr>
              <a:lnSpc>
                <a:spcPct val="100000"/>
              </a:lnSpc>
              <a:defRPr sz="1800"/>
            </a:lvl2pPr>
            <a:lvl3pPr>
              <a:lnSpc>
                <a:spcPct val="100000"/>
              </a:lnSpc>
              <a:defRPr sz="1800"/>
            </a:lvl3pPr>
            <a:lvl4pPr>
              <a:lnSpc>
                <a:spcPct val="100000"/>
              </a:lnSpc>
              <a:defRPr sz="1800"/>
            </a:lvl4pPr>
            <a:lvl5pPr>
              <a:lnSpc>
                <a:spcPct val="100000"/>
              </a:lnSpc>
              <a:defRPr sz="1800"/>
            </a:lvl5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8" name="Footer Placeholder 7">
            <a:extLst>
              <a:ext uri="{FF2B5EF4-FFF2-40B4-BE49-F238E27FC236}">
                <a16:creationId xmlns:a16="http://schemas.microsoft.com/office/drawing/2014/main" id="{8056DDA3-8262-104F-8003-EA9F7CB07BF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F623A34-FEE2-3B42-9D3A-18C63208D989}"/>
              </a:ext>
            </a:extLst>
          </p:cNvPr>
          <p:cNvSpPr>
            <a:spLocks noGrp="1"/>
          </p:cNvSpPr>
          <p:nvPr>
            <p:ph type="sldNum" sz="quarter" idx="12"/>
          </p:nvPr>
        </p:nvSpPr>
        <p:spPr/>
        <p:txBody>
          <a:bodyPr/>
          <a:lstStyle/>
          <a:p>
            <a:fld id="{F7DBEFEF-2EF4-7341-AFBF-5942378A7132}" type="slidenum">
              <a:rPr lang="en-US" smtClean="0"/>
              <a:t>‹#›</a:t>
            </a:fld>
            <a:endParaRPr lang="en-US"/>
          </a:p>
        </p:txBody>
      </p:sp>
      <p:sp>
        <p:nvSpPr>
          <p:cNvPr id="10" name="Date Placeholder 13">
            <a:extLst>
              <a:ext uri="{FF2B5EF4-FFF2-40B4-BE49-F238E27FC236}">
                <a16:creationId xmlns:a16="http://schemas.microsoft.com/office/drawing/2014/main" id="{8D1A6546-BB6D-9841-864F-C43DCDA867D7}"/>
              </a:ext>
            </a:extLst>
          </p:cNvPr>
          <p:cNvSpPr>
            <a:spLocks noGrp="1"/>
          </p:cNvSpPr>
          <p:nvPr>
            <p:ph type="dt" sz="half" idx="13"/>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00E386CA-79C3-064C-9B2C-7EDAD1924449}" type="datetime1">
              <a:rPr lang="en-GB" smtClean="0"/>
              <a:t>07/08/2024</a:t>
            </a:fld>
            <a:endParaRPr lang="en-US">
              <a:latin typeface="Arial" panose="020B0604020202020204" pitchFamily="34" charset="0"/>
              <a:cs typeface="Arial" panose="020B0604020202020204" pitchFamily="34" charset="0"/>
            </a:endParaRPr>
          </a:p>
        </p:txBody>
      </p:sp>
      <p:sp>
        <p:nvSpPr>
          <p:cNvPr id="11" name="Title 1">
            <a:extLst>
              <a:ext uri="{FF2B5EF4-FFF2-40B4-BE49-F238E27FC236}">
                <a16:creationId xmlns:a16="http://schemas.microsoft.com/office/drawing/2014/main" id="{330301C3-10C5-B348-859B-DDAA5BA45910}"/>
              </a:ext>
            </a:extLst>
          </p:cNvPr>
          <p:cNvSpPr>
            <a:spLocks noGrp="1"/>
          </p:cNvSpPr>
          <p:nvPr>
            <p:ph type="title" hasCustomPrompt="1"/>
          </p:nvPr>
        </p:nvSpPr>
        <p:spPr>
          <a:xfrm>
            <a:off x="335280" y="1075190"/>
            <a:ext cx="1438656" cy="1681456"/>
          </a:xfrm>
        </p:spPr>
        <p:txBody>
          <a:bodyPr/>
          <a:lstStyle>
            <a:lvl1pPr>
              <a:defRPr sz="1600"/>
            </a:lvl1pPr>
          </a:lstStyle>
          <a:p>
            <a:r>
              <a:rPr lang="en-GB"/>
              <a:t>CLICK TO EDIT MASTER TITLE STYLE</a:t>
            </a:r>
            <a:endParaRPr lang="en-US"/>
          </a:p>
        </p:txBody>
      </p:sp>
    </p:spTree>
    <p:extLst>
      <p:ext uri="{BB962C8B-B14F-4D97-AF65-F5344CB8AC3E}">
        <p14:creationId xmlns:p14="http://schemas.microsoft.com/office/powerpoint/2010/main" val="3761556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52B37A3F-AAB2-2E41-85B7-8051C69CF0F3}"/>
              </a:ext>
            </a:extLst>
          </p:cNvPr>
          <p:cNvSpPr/>
          <p:nvPr userDrawn="1"/>
        </p:nvSpPr>
        <p:spPr>
          <a:xfrm>
            <a:off x="0" y="6492464"/>
            <a:ext cx="12192000" cy="365124"/>
          </a:xfrm>
          <a:prstGeom prst="rect">
            <a:avLst/>
          </a:prstGeom>
          <a:solidFill>
            <a:srgbClr val="00A5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a:extLst>
              <a:ext uri="{FF2B5EF4-FFF2-40B4-BE49-F238E27FC236}">
                <a16:creationId xmlns:a16="http://schemas.microsoft.com/office/drawing/2014/main" id="{4B32A4B1-A347-2D4B-8295-75F95D45B78A}"/>
              </a:ext>
            </a:extLst>
          </p:cNvPr>
          <p:cNvSpPr>
            <a:spLocks noGrp="1"/>
          </p:cNvSpPr>
          <p:nvPr>
            <p:ph type="title"/>
          </p:nvPr>
        </p:nvSpPr>
        <p:spPr>
          <a:xfrm>
            <a:off x="335280" y="1257300"/>
            <a:ext cx="1486796" cy="2965076"/>
          </a:xfrm>
          <a:prstGeom prst="rect">
            <a:avLst/>
          </a:prstGeom>
        </p:spPr>
        <p:txBody>
          <a:bodyPr vert="horz" lIns="91440" tIns="45720" rIns="91440" bIns="45720" rtlCol="0" anchor="t">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7076B920-62FB-704D-BA68-DBE2C713D90F}"/>
              </a:ext>
            </a:extLst>
          </p:cNvPr>
          <p:cNvSpPr>
            <a:spLocks noGrp="1"/>
          </p:cNvSpPr>
          <p:nvPr>
            <p:ph type="body" idx="1"/>
          </p:nvPr>
        </p:nvSpPr>
        <p:spPr>
          <a:xfrm>
            <a:off x="2286000" y="1257300"/>
            <a:ext cx="9486000" cy="494188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5" name="Footer Placeholder 4">
            <a:extLst>
              <a:ext uri="{FF2B5EF4-FFF2-40B4-BE49-F238E27FC236}">
                <a16:creationId xmlns:a16="http://schemas.microsoft.com/office/drawing/2014/main" id="{A7E371F0-A36D-284E-B1C7-69CD15A50F0E}"/>
              </a:ext>
            </a:extLst>
          </p:cNvPr>
          <p:cNvSpPr>
            <a:spLocks noGrp="1"/>
          </p:cNvSpPr>
          <p:nvPr>
            <p:ph type="ftr" sz="quarter" idx="3"/>
          </p:nvPr>
        </p:nvSpPr>
        <p:spPr>
          <a:xfrm>
            <a:off x="4038600" y="6486472"/>
            <a:ext cx="4114800" cy="365125"/>
          </a:xfrm>
          <a:prstGeom prst="rect">
            <a:avLst/>
          </a:prstGeom>
        </p:spPr>
        <p:txBody>
          <a:bodyPr vert="horz" lIns="91440" tIns="45720" rIns="91440" bIns="45720" rtlCol="0" anchor="ctr"/>
          <a:lstStyle>
            <a:lvl1pPr algn="ctr">
              <a:defRPr sz="1200">
                <a:solidFill>
                  <a:schemeClr val="bg1"/>
                </a:solidFill>
              </a:defRPr>
            </a:lvl1pPr>
          </a:lstStyle>
          <a:p>
            <a:endParaRPr lang="en-US">
              <a:solidFill>
                <a:schemeClr val="bg1"/>
              </a:solidFill>
            </a:endParaRPr>
          </a:p>
        </p:txBody>
      </p:sp>
      <p:sp>
        <p:nvSpPr>
          <p:cNvPr id="6" name="Slide Number Placeholder 5">
            <a:extLst>
              <a:ext uri="{FF2B5EF4-FFF2-40B4-BE49-F238E27FC236}">
                <a16:creationId xmlns:a16="http://schemas.microsoft.com/office/drawing/2014/main" id="{B5F1001C-798B-E54B-93C9-E7A640833698}"/>
              </a:ext>
            </a:extLst>
          </p:cNvPr>
          <p:cNvSpPr>
            <a:spLocks noGrp="1"/>
          </p:cNvSpPr>
          <p:nvPr>
            <p:ph type="sldNum" sz="quarter" idx="4"/>
          </p:nvPr>
        </p:nvSpPr>
        <p:spPr>
          <a:xfrm>
            <a:off x="8610600" y="6486472"/>
            <a:ext cx="3161400" cy="365125"/>
          </a:xfrm>
          <a:prstGeom prst="rect">
            <a:avLst/>
          </a:prstGeom>
        </p:spPr>
        <p:txBody>
          <a:bodyPr vert="horz" lIns="91440" tIns="45720" rIns="91440" bIns="45720" rtlCol="0" anchor="ctr"/>
          <a:lstStyle>
            <a:lvl1pPr algn="r">
              <a:defRPr sz="1200">
                <a:solidFill>
                  <a:schemeClr val="bg1"/>
                </a:solidFill>
                <a:latin typeface="Arial" panose="020B0604020202020204" pitchFamily="34" charset="0"/>
                <a:cs typeface="Arial" panose="020B0604020202020204" pitchFamily="34" charset="0"/>
              </a:defRPr>
            </a:lvl1pPr>
          </a:lstStyle>
          <a:p>
            <a:fld id="{F7DBEFEF-2EF4-7341-AFBF-5942378A7132}" type="slidenum">
              <a:rPr lang="en-US" smtClean="0"/>
              <a:pPr/>
              <a:t>‹#›</a:t>
            </a:fld>
            <a:endParaRPr lang="en-US">
              <a:solidFill>
                <a:schemeClr val="bg1"/>
              </a:solidFill>
            </a:endParaRPr>
          </a:p>
        </p:txBody>
      </p:sp>
      <p:sp>
        <p:nvSpPr>
          <p:cNvPr id="7" name="Rectangle 6">
            <a:extLst>
              <a:ext uri="{FF2B5EF4-FFF2-40B4-BE49-F238E27FC236}">
                <a16:creationId xmlns:a16="http://schemas.microsoft.com/office/drawing/2014/main" id="{FE98DBA7-A316-CA48-952F-92F6AB053CCC}"/>
              </a:ext>
            </a:extLst>
          </p:cNvPr>
          <p:cNvSpPr/>
          <p:nvPr userDrawn="1"/>
        </p:nvSpPr>
        <p:spPr>
          <a:xfrm>
            <a:off x="0" y="347"/>
            <a:ext cx="12192000" cy="597821"/>
          </a:xfrm>
          <a:prstGeom prst="rect">
            <a:avLst/>
          </a:prstGeom>
          <a:solidFill>
            <a:srgbClr val="1012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descr="Logo&#10;&#10;Description automatically generated">
            <a:extLst>
              <a:ext uri="{FF2B5EF4-FFF2-40B4-BE49-F238E27FC236}">
                <a16:creationId xmlns:a16="http://schemas.microsoft.com/office/drawing/2014/main" id="{E45CEBEC-6045-6B48-9248-F974A4F1E706}"/>
              </a:ext>
            </a:extLst>
          </p:cNvPr>
          <p:cNvPicPr>
            <a:picLocks noChangeAspect="1"/>
          </p:cNvPicPr>
          <p:nvPr userDrawn="1"/>
        </p:nvPicPr>
        <p:blipFill>
          <a:blip r:embed="rId15"/>
          <a:stretch>
            <a:fillRect/>
          </a:stretch>
        </p:blipFill>
        <p:spPr>
          <a:xfrm>
            <a:off x="265800" y="0"/>
            <a:ext cx="2484600" cy="601113"/>
          </a:xfrm>
          <a:prstGeom prst="rect">
            <a:avLst/>
          </a:prstGeom>
        </p:spPr>
      </p:pic>
      <p:sp>
        <p:nvSpPr>
          <p:cNvPr id="14" name="Date Placeholder 13">
            <a:extLst>
              <a:ext uri="{FF2B5EF4-FFF2-40B4-BE49-F238E27FC236}">
                <a16:creationId xmlns:a16="http://schemas.microsoft.com/office/drawing/2014/main" id="{01B9B7BA-5506-054B-9AA4-F0E7C8C804A0}"/>
              </a:ext>
            </a:extLst>
          </p:cNvPr>
          <p:cNvSpPr>
            <a:spLocks noGrp="1"/>
          </p:cNvSpPr>
          <p:nvPr>
            <p:ph type="dt" sz="half" idx="2"/>
          </p:nvPr>
        </p:nvSpPr>
        <p:spPr>
          <a:xfrm>
            <a:off x="359880" y="6492875"/>
            <a:ext cx="2743200" cy="365125"/>
          </a:xfrm>
          <a:prstGeom prst="rect">
            <a:avLst/>
          </a:prstGeom>
        </p:spPr>
        <p:txBody>
          <a:bodyPr vert="horz" lIns="91440" tIns="45720" rIns="91440" bIns="45720" rtlCol="0" anchor="ctr"/>
          <a:lstStyle>
            <a:lvl1pPr algn="l">
              <a:defRPr sz="1200">
                <a:solidFill>
                  <a:schemeClr val="bg1"/>
                </a:solidFill>
                <a:latin typeface="Arial" panose="020B0604020202020204" pitchFamily="34" charset="0"/>
                <a:cs typeface="Arial" panose="020B0604020202020204" pitchFamily="34" charset="0"/>
              </a:defRPr>
            </a:lvl1pPr>
          </a:lstStyle>
          <a:p>
            <a:fld id="{CCDA12A7-8EEF-1245-BF62-5F72CEA24203}" type="datetime1">
              <a:rPr lang="en-GB" smtClean="0"/>
              <a:t>07/08/2024</a:t>
            </a:fld>
            <a:endParaRPr lang="en-US">
              <a:solidFill>
                <a:schemeClr val="bg1"/>
              </a:solidFill>
            </a:endParaRPr>
          </a:p>
        </p:txBody>
      </p:sp>
    </p:spTree>
    <p:extLst>
      <p:ext uri="{BB962C8B-B14F-4D97-AF65-F5344CB8AC3E}">
        <p14:creationId xmlns:p14="http://schemas.microsoft.com/office/powerpoint/2010/main" val="304793672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50" r:id="rId3"/>
    <p:sldLayoutId id="2147483651" r:id="rId4"/>
    <p:sldLayoutId id="2147483661" r:id="rId5"/>
    <p:sldLayoutId id="2147483662" r:id="rId6"/>
    <p:sldLayoutId id="2147483663" r:id="rId7"/>
    <p:sldLayoutId id="2147483652" r:id="rId8"/>
    <p:sldLayoutId id="2147483653" r:id="rId9"/>
    <p:sldLayoutId id="2147483654" r:id="rId10"/>
    <p:sldLayoutId id="2147483655" r:id="rId11"/>
    <p:sldLayoutId id="2147483656" r:id="rId12"/>
    <p:sldLayoutId id="2147483657" r:id="rId13"/>
  </p:sldLayoutIdLst>
  <p:hf hdr="0"/>
  <p:txStyles>
    <p:titleStyle>
      <a:lvl1pPr algn="l" defTabSz="914400" rtl="0" eaLnBrk="1" latinLnBrk="0" hangingPunct="1">
        <a:lnSpc>
          <a:spcPct val="90000"/>
        </a:lnSpc>
        <a:spcBef>
          <a:spcPct val="0"/>
        </a:spcBef>
        <a:buNone/>
        <a:defRPr sz="1800" b="1" i="0" kern="1200">
          <a:solidFill>
            <a:srgbClr val="101289"/>
          </a:solidFill>
          <a:latin typeface="Metropolis Black" pitchFamily="2" charset="77"/>
          <a:ea typeface="+mj-ea"/>
          <a:cs typeface="Arial Black"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b="0" i="0" kern="1200">
          <a:solidFill>
            <a:schemeClr val="tx1"/>
          </a:solidFill>
          <a:latin typeface="Metropolis" pitchFamily="2" charset="77"/>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11.xml.rels><?xml version="1.0" encoding="UTF-8" standalone="yes"?>
<Relationships xmlns="http://schemas.openxmlformats.org/package/2006/relationships"><Relationship Id="rId8" Type="http://schemas.openxmlformats.org/officeDocument/2006/relationships/hyperlink" Target="https://register.fca.org.uk/s/" TargetMode="External"/><Relationship Id="rId3" Type="http://schemas.openxmlformats.org/officeDocument/2006/relationships/hyperlink" Target="https://www.ofgem.gov.uk/sites/default/files/2024-06/electricity_licencees.pdf" TargetMode="External"/><Relationship Id="rId7" Type="http://schemas.openxmlformats.org/officeDocument/2006/relationships/hyperlink" Target="https://www.ofcom.org.uk/spectrum/frequencies/above-5ghz/" TargetMode="External"/><Relationship Id="rId12" Type="http://schemas.openxmlformats.org/officeDocument/2006/relationships/hyperlink" Target="https://register-of-charities.charitycommission.gov.uk/charity-search" TargetMode="External"/><Relationship Id="rId2" Type="http://schemas.openxmlformats.org/officeDocument/2006/relationships/image" Target="../media/image10.png"/><Relationship Id="rId1" Type="http://schemas.openxmlformats.org/officeDocument/2006/relationships/slideLayout" Target="../slideLayouts/slideLayout3.xml"/><Relationship Id="rId6" Type="http://schemas.openxmlformats.org/officeDocument/2006/relationships/hyperlink" Target="https://www.ofcom.org.uk/spectrum/frequencies/below-5ghz/" TargetMode="External"/><Relationship Id="rId11" Type="http://schemas.openxmlformats.org/officeDocument/2006/relationships/hyperlink" Target="https://assets.publishing.service.gov.uk/media/6401d6a6d3bf7f25f813fc3a/List_of_councils_in_England_2023.pdf" TargetMode="External"/><Relationship Id="rId5" Type="http://schemas.openxmlformats.org/officeDocument/2006/relationships/hyperlink" Target="https://www.ofwat.gov.uk/regulated-companies/ofwat-industry-overview/licences/" TargetMode="External"/><Relationship Id="rId10" Type="http://schemas.openxmlformats.org/officeDocument/2006/relationships/hyperlink" Target="https://www.gov.uk/government/organisations" TargetMode="External"/><Relationship Id="rId4" Type="http://schemas.openxmlformats.org/officeDocument/2006/relationships/hyperlink" Target="https://www.ofgem.gov.uk/sites/default/files/2024-06/gas_licencees.pdf" TargetMode="External"/><Relationship Id="rId9" Type="http://schemas.openxmlformats.org/officeDocument/2006/relationships/hyperlink" Target="https://www.fscs.org.uk/check/"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25.svg"/><Relationship Id="rId2" Type="http://schemas.openxmlformats.org/officeDocument/2006/relationships/image" Target="../media/image24.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3.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16.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1.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28.png"/></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4.svg"/><Relationship Id="rId2" Type="http://schemas.openxmlformats.org/officeDocument/2006/relationships/image" Target="../media/image13.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29.png"/><Relationship Id="rId2" Type="http://schemas.microsoft.com/office/2018/10/relationships/comments" Target="../comments/modernComment_138_548FBC23.xml"/><Relationship Id="rId1" Type="http://schemas.openxmlformats.org/officeDocument/2006/relationships/slideLayout" Target="../slideLayouts/slideLayout3.xml"/><Relationship Id="rId4" Type="http://schemas.openxmlformats.org/officeDocument/2006/relationships/image" Target="../media/image30.svg"/></Relationships>
</file>

<file path=ppt/slides/_rels/slide26.xml.rels><?xml version="1.0" encoding="UTF-8" standalone="yes"?>
<Relationships xmlns="http://schemas.openxmlformats.org/package/2006/relationships"><Relationship Id="rId3" Type="http://schemas.openxmlformats.org/officeDocument/2006/relationships/image" Target="../media/image27.svg"/><Relationship Id="rId2" Type="http://schemas.openxmlformats.org/officeDocument/2006/relationships/image" Target="../media/image26.png"/><Relationship Id="rId1" Type="http://schemas.openxmlformats.org/officeDocument/2006/relationships/slideLayout" Target="../slideLayouts/slideLayout3.xml"/><Relationship Id="rId4" Type="http://schemas.openxmlformats.org/officeDocument/2006/relationships/image" Target="../media/image10.png"/></Relationships>
</file>

<file path=ppt/slides/_rels/slide2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2.svg"/><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4.sv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3.xml"/><Relationship Id="rId5" Type="http://schemas.openxmlformats.org/officeDocument/2006/relationships/image" Target="../media/image17.png"/><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organisations" TargetMode="External"/><Relationship Id="rId2" Type="http://schemas.openxmlformats.org/officeDocument/2006/relationships/image" Target="../media/image10.png"/><Relationship Id="rId1" Type="http://schemas.openxmlformats.org/officeDocument/2006/relationships/slideLayout" Target="../slideLayouts/slideLayout3.xml"/><Relationship Id="rId4"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90EA90-EC7C-5045-BF99-5A16AB09AAF4}"/>
              </a:ext>
            </a:extLst>
          </p:cNvPr>
          <p:cNvSpPr>
            <a:spLocks noGrp="1"/>
          </p:cNvSpPr>
          <p:nvPr>
            <p:ph type="ctrTitle"/>
          </p:nvPr>
        </p:nvSpPr>
        <p:spPr/>
        <p:txBody>
          <a:bodyPr/>
          <a:lstStyle/>
          <a:p>
            <a:r>
              <a:rPr lang="en-US">
                <a:latin typeface="Metropolis Black"/>
                <a:cs typeface="Arial"/>
              </a:rPr>
              <a:t>VRP Working Group</a:t>
            </a:r>
            <a:endParaRPr lang="en-US"/>
          </a:p>
        </p:txBody>
      </p:sp>
      <p:sp>
        <p:nvSpPr>
          <p:cNvPr id="3" name="Subtitle 2">
            <a:extLst>
              <a:ext uri="{FF2B5EF4-FFF2-40B4-BE49-F238E27FC236}">
                <a16:creationId xmlns:a16="http://schemas.microsoft.com/office/drawing/2014/main" id="{656AF9E6-A660-D945-9D26-8C52A159FA04}"/>
              </a:ext>
            </a:extLst>
          </p:cNvPr>
          <p:cNvSpPr>
            <a:spLocks noGrp="1"/>
          </p:cNvSpPr>
          <p:nvPr>
            <p:ph type="subTitle" idx="1"/>
          </p:nvPr>
        </p:nvSpPr>
        <p:spPr/>
        <p:txBody>
          <a:bodyPr vert="horz" lIns="91440" tIns="45720" rIns="91440" bIns="45720" rtlCol="0" anchor="t">
            <a:normAutofit lnSpcReduction="10000"/>
          </a:bodyPr>
          <a:lstStyle/>
          <a:p>
            <a:r>
              <a:rPr lang="en-US">
                <a:latin typeface="Metropolis"/>
                <a:cs typeface="Arial"/>
              </a:rPr>
              <a:t>08/08/24</a:t>
            </a:r>
            <a:endParaRPr lang="en-US" dirty="0"/>
          </a:p>
        </p:txBody>
      </p:sp>
      <p:sp>
        <p:nvSpPr>
          <p:cNvPr id="4" name="Text Placeholder 3">
            <a:extLst>
              <a:ext uri="{FF2B5EF4-FFF2-40B4-BE49-F238E27FC236}">
                <a16:creationId xmlns:a16="http://schemas.microsoft.com/office/drawing/2014/main" id="{6EC550D5-544F-4341-B701-45DF92E0951B}"/>
              </a:ext>
            </a:extLst>
          </p:cNvPr>
          <p:cNvSpPr>
            <a:spLocks noGrp="1"/>
          </p:cNvSpPr>
          <p:nvPr>
            <p:ph type="body" sz="quarter" idx="13"/>
          </p:nvPr>
        </p:nvSpPr>
        <p:spPr/>
        <p:txBody>
          <a:bodyPr vert="horz" lIns="91440" tIns="45720" rIns="91440" bIns="45720" rtlCol="0" anchor="t">
            <a:normAutofit/>
          </a:bodyPr>
          <a:lstStyle/>
          <a:p>
            <a:r>
              <a:rPr lang="en-US">
                <a:latin typeface="Metropolis"/>
                <a:cs typeface="Arial"/>
              </a:rPr>
              <a:t>Presentation to VRP WG</a:t>
            </a:r>
            <a:endParaRPr lang="en-US"/>
          </a:p>
          <a:p>
            <a:endParaRPr lang="en-US"/>
          </a:p>
          <a:p>
            <a:r>
              <a:rPr lang="en-US"/>
              <a:t>Classification: PUBLIC</a:t>
            </a:r>
          </a:p>
        </p:txBody>
      </p:sp>
      <p:pic>
        <p:nvPicPr>
          <p:cNvPr id="5" name="Picture 4">
            <a:extLst>
              <a:ext uri="{FF2B5EF4-FFF2-40B4-BE49-F238E27FC236}">
                <a16:creationId xmlns:a16="http://schemas.microsoft.com/office/drawing/2014/main" id="{772880A5-DDD9-9F68-DBAC-AB6844E9BE1B}"/>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8731858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10</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dirty="0"/>
              <a:t>Other use cases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a:lnSpc>
                <a:spcPct val="95000"/>
              </a:lnSpc>
              <a:spcAft>
                <a:spcPts val="600"/>
              </a:spcAft>
            </a:pPr>
            <a:r>
              <a:rPr lang="en-GB" sz="1500" b="1" dirty="0">
                <a:latin typeface="Metropolis"/>
                <a:cs typeface="Arial"/>
              </a:rPr>
              <a:t>Purchasing rail tickets</a:t>
            </a:r>
            <a:r>
              <a:rPr lang="en-GB" sz="1500" dirty="0">
                <a:latin typeface="Metropolis"/>
                <a:cs typeface="Arial"/>
              </a:rPr>
              <a:t>  - Proposed to be in scope </a:t>
            </a:r>
          </a:p>
          <a:p>
            <a:pPr>
              <a:lnSpc>
                <a:spcPct val="95000"/>
              </a:lnSpc>
              <a:spcAft>
                <a:spcPts val="600"/>
              </a:spcAft>
            </a:pPr>
            <a:endParaRPr lang="en-GB" sz="1500" dirty="0"/>
          </a:p>
          <a:p>
            <a:pPr>
              <a:lnSpc>
                <a:spcPct val="95000"/>
              </a:lnSpc>
              <a:spcAft>
                <a:spcPts val="600"/>
              </a:spcAft>
            </a:pPr>
            <a:r>
              <a:rPr lang="en-GB" sz="1500" b="1" dirty="0">
                <a:latin typeface="Metropolis"/>
                <a:cs typeface="Arial"/>
              </a:rPr>
              <a:t>Post and parcel services</a:t>
            </a:r>
            <a:r>
              <a:rPr lang="en-GB" sz="1500" dirty="0">
                <a:latin typeface="Metropolis"/>
                <a:cs typeface="Arial"/>
              </a:rPr>
              <a:t> – Proposed to be in scope</a:t>
            </a:r>
          </a:p>
          <a:p>
            <a:pPr>
              <a:lnSpc>
                <a:spcPct val="95000"/>
              </a:lnSpc>
              <a:spcAft>
                <a:spcPts val="600"/>
              </a:spcAft>
            </a:pPr>
            <a:endParaRPr lang="en-GB" sz="1500" dirty="0"/>
          </a:p>
          <a:p>
            <a:pPr>
              <a:lnSpc>
                <a:spcPct val="95000"/>
              </a:lnSpc>
              <a:spcAft>
                <a:spcPts val="600"/>
              </a:spcAft>
            </a:pPr>
            <a:r>
              <a:rPr lang="en-GB" sz="1500" b="1" dirty="0">
                <a:latin typeface="Metropolis"/>
                <a:cs typeface="Arial"/>
              </a:rPr>
              <a:t>ATOL and ABTA travel and holidays</a:t>
            </a:r>
            <a:r>
              <a:rPr lang="en-GB" sz="1500" dirty="0">
                <a:latin typeface="Metropolis"/>
                <a:cs typeface="Arial"/>
              </a:rPr>
              <a:t> – Proposed NOT to be in scope</a:t>
            </a:r>
          </a:p>
          <a:p>
            <a:pPr>
              <a:lnSpc>
                <a:spcPct val="95000"/>
              </a:lnSpc>
              <a:spcAft>
                <a:spcPts val="600"/>
              </a:spcAft>
            </a:pPr>
            <a:endParaRPr lang="en-GB" sz="1500" dirty="0"/>
          </a:p>
          <a:p>
            <a:pPr>
              <a:lnSpc>
                <a:spcPct val="95000"/>
              </a:lnSpc>
              <a:spcAft>
                <a:spcPts val="600"/>
              </a:spcAft>
            </a:pPr>
            <a:r>
              <a:rPr lang="en-GB" sz="1500" b="1" dirty="0">
                <a:latin typeface="Metropolis"/>
                <a:cs typeface="Arial"/>
              </a:rPr>
              <a:t>Charities and charitable donations</a:t>
            </a:r>
            <a:r>
              <a:rPr lang="en-GB" sz="1500" dirty="0">
                <a:latin typeface="Metropolis"/>
                <a:cs typeface="Arial"/>
              </a:rPr>
              <a:t> – Proposed to be in scope</a:t>
            </a:r>
          </a:p>
          <a:p>
            <a:pPr>
              <a:lnSpc>
                <a:spcPct val="95000"/>
              </a:lnSpc>
              <a:spcAft>
                <a:spcPts val="600"/>
              </a:spcAft>
            </a:pPr>
            <a:endParaRPr lang="en-GB" sz="1500" dirty="0"/>
          </a:p>
          <a:p>
            <a:pPr>
              <a:lnSpc>
                <a:spcPct val="95000"/>
              </a:lnSpc>
              <a:spcAft>
                <a:spcPts val="600"/>
              </a:spcAft>
            </a:pPr>
            <a:r>
              <a:rPr lang="en-GB" sz="1500" b="1" dirty="0">
                <a:latin typeface="Metropolis"/>
                <a:cs typeface="Arial"/>
              </a:rPr>
              <a:t>[Stretch use case] Lower risk e-commerce</a:t>
            </a:r>
            <a:r>
              <a:rPr lang="en-GB" sz="1500" dirty="0">
                <a:latin typeface="Metropolis"/>
                <a:cs typeface="Arial"/>
              </a:rPr>
              <a:t> – Proposed NOT to be in scope</a:t>
            </a:r>
            <a:endParaRPr lang="en-GB" sz="1500" dirty="0"/>
          </a:p>
          <a:p>
            <a:pPr marL="0" indent="0">
              <a:lnSpc>
                <a:spcPct val="95000"/>
              </a:lnSpc>
              <a:spcAft>
                <a:spcPts val="600"/>
              </a:spcAft>
              <a:buNone/>
            </a:pPr>
            <a:endParaRPr lang="en-GB" sz="1500" dirty="0"/>
          </a:p>
          <a:p>
            <a:pPr>
              <a:lnSpc>
                <a:spcPct val="95000"/>
              </a:lnSpc>
              <a:spcAft>
                <a:spcPts val="600"/>
              </a:spcAft>
            </a:pPr>
            <a:endParaRPr lang="en-GB" sz="1500" dirty="0"/>
          </a:p>
        </p:txBody>
      </p:sp>
      <p:pic>
        <p:nvPicPr>
          <p:cNvPr id="7" name="Graphic 6" descr="Tick with solid fill">
            <a:extLst>
              <a:ext uri="{FF2B5EF4-FFF2-40B4-BE49-F238E27FC236}">
                <a16:creationId xmlns:a16="http://schemas.microsoft.com/office/drawing/2014/main" id="{6AEB90CE-37A1-5C7F-46A6-CE42E5DFA1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49" y="1059240"/>
            <a:ext cx="372533" cy="372533"/>
          </a:xfrm>
          <a:prstGeom prst="rect">
            <a:avLst/>
          </a:prstGeom>
        </p:spPr>
      </p:pic>
      <p:pic>
        <p:nvPicPr>
          <p:cNvPr id="10" name="Graphic 9" descr="Tick with solid fill">
            <a:extLst>
              <a:ext uri="{FF2B5EF4-FFF2-40B4-BE49-F238E27FC236}">
                <a16:creationId xmlns:a16="http://schemas.microsoft.com/office/drawing/2014/main" id="{6C14454D-2BB2-CE3A-3D99-E8A0B22A56A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04983" y="1880510"/>
            <a:ext cx="372533" cy="372533"/>
          </a:xfrm>
          <a:prstGeom prst="rect">
            <a:avLst/>
          </a:prstGeom>
        </p:spPr>
      </p:pic>
      <p:pic>
        <p:nvPicPr>
          <p:cNvPr id="12" name="Graphic 11" descr="Tick with solid fill">
            <a:extLst>
              <a:ext uri="{FF2B5EF4-FFF2-40B4-BE49-F238E27FC236}">
                <a16:creationId xmlns:a16="http://schemas.microsoft.com/office/drawing/2014/main" id="{F219DC99-2423-4DCC-5C39-2AF50176F29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13439" y="3556917"/>
            <a:ext cx="372533" cy="372533"/>
          </a:xfrm>
          <a:prstGeom prst="rect">
            <a:avLst/>
          </a:prstGeom>
        </p:spPr>
      </p:pic>
      <p:pic>
        <p:nvPicPr>
          <p:cNvPr id="14" name="Graphic 13" descr="Close with solid fill">
            <a:extLst>
              <a:ext uri="{FF2B5EF4-FFF2-40B4-BE49-F238E27FC236}">
                <a16:creationId xmlns:a16="http://schemas.microsoft.com/office/drawing/2014/main" id="{A136DD9F-5C1D-7391-31A8-85A53C290CE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896507" y="2734734"/>
            <a:ext cx="381000" cy="381000"/>
          </a:xfrm>
          <a:prstGeom prst="rect">
            <a:avLst/>
          </a:prstGeom>
        </p:spPr>
      </p:pic>
      <p:pic>
        <p:nvPicPr>
          <p:cNvPr id="15" name="Graphic 14" descr="Close with solid fill">
            <a:extLst>
              <a:ext uri="{FF2B5EF4-FFF2-40B4-BE49-F238E27FC236}">
                <a16:creationId xmlns:a16="http://schemas.microsoft.com/office/drawing/2014/main" id="{07ED2C8E-7245-AE1E-1E64-800FBFC281F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921909" y="4419601"/>
            <a:ext cx="381000" cy="381000"/>
          </a:xfrm>
          <a:prstGeom prst="rect">
            <a:avLst/>
          </a:prstGeom>
        </p:spPr>
      </p:pic>
    </p:spTree>
    <p:extLst>
      <p:ext uri="{BB962C8B-B14F-4D97-AF65-F5344CB8AC3E}">
        <p14:creationId xmlns:p14="http://schemas.microsoft.com/office/powerpoint/2010/main" val="3452672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11</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dirty="0"/>
              <a:t>Proposals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ct val="95000"/>
              </a:lnSpc>
              <a:spcAft>
                <a:spcPts val="600"/>
              </a:spcAft>
              <a:buNone/>
            </a:pPr>
            <a:endParaRPr lang="en-GB" sz="1500" dirty="0"/>
          </a:p>
          <a:p>
            <a:pPr>
              <a:lnSpc>
                <a:spcPct val="95000"/>
              </a:lnSpc>
              <a:spcAft>
                <a:spcPts val="600"/>
              </a:spcAft>
            </a:pPr>
            <a:endParaRPr lang="en-GB" sz="1500" dirty="0"/>
          </a:p>
        </p:txBody>
      </p:sp>
      <p:graphicFrame>
        <p:nvGraphicFramePr>
          <p:cNvPr id="2" name="Table 1">
            <a:extLst>
              <a:ext uri="{FF2B5EF4-FFF2-40B4-BE49-F238E27FC236}">
                <a16:creationId xmlns:a16="http://schemas.microsoft.com/office/drawing/2014/main" id="{0119C2B2-6FCA-9A2C-9263-1B36BB6DDD9A}"/>
              </a:ext>
            </a:extLst>
          </p:cNvPr>
          <p:cNvGraphicFramePr>
            <a:graphicFrameLocks noGrp="1"/>
          </p:cNvGraphicFramePr>
          <p:nvPr>
            <p:extLst>
              <p:ext uri="{D42A27DB-BD31-4B8C-83A1-F6EECF244321}">
                <p14:modId xmlns:p14="http://schemas.microsoft.com/office/powerpoint/2010/main" val="685710612"/>
              </p:ext>
            </p:extLst>
          </p:nvPr>
        </p:nvGraphicFramePr>
        <p:xfrm>
          <a:off x="1731480" y="841953"/>
          <a:ext cx="9997848" cy="5181153"/>
        </p:xfrm>
        <a:graphic>
          <a:graphicData uri="http://schemas.openxmlformats.org/drawingml/2006/table">
            <a:tbl>
              <a:tblPr firstRow="1" firstCol="1" bandRow="1">
                <a:tableStyleId>{5C22544A-7EE6-4342-B048-85BDC9FD1C3A}</a:tableStyleId>
              </a:tblPr>
              <a:tblGrid>
                <a:gridCol w="2761319">
                  <a:extLst>
                    <a:ext uri="{9D8B030D-6E8A-4147-A177-3AD203B41FA5}">
                      <a16:colId xmlns:a16="http://schemas.microsoft.com/office/drawing/2014/main" val="2590400987"/>
                    </a:ext>
                  </a:extLst>
                </a:gridCol>
                <a:gridCol w="1702592">
                  <a:extLst>
                    <a:ext uri="{9D8B030D-6E8A-4147-A177-3AD203B41FA5}">
                      <a16:colId xmlns:a16="http://schemas.microsoft.com/office/drawing/2014/main" val="604871461"/>
                    </a:ext>
                  </a:extLst>
                </a:gridCol>
                <a:gridCol w="5533937">
                  <a:extLst>
                    <a:ext uri="{9D8B030D-6E8A-4147-A177-3AD203B41FA5}">
                      <a16:colId xmlns:a16="http://schemas.microsoft.com/office/drawing/2014/main" val="3257330549"/>
                    </a:ext>
                  </a:extLst>
                </a:gridCol>
              </a:tblGrid>
              <a:tr h="520682">
                <a:tc>
                  <a:txBody>
                    <a:bodyPr/>
                    <a:lstStyle/>
                    <a:p>
                      <a:pPr marL="358775" indent="-228600">
                        <a:lnSpc>
                          <a:spcPct val="97000"/>
                        </a:lnSpc>
                        <a:spcAft>
                          <a:spcPts val="600"/>
                        </a:spcAft>
                      </a:pPr>
                      <a:r>
                        <a:rPr lang="en-GB" sz="1100">
                          <a:effectLst/>
                        </a:rPr>
                        <a:t> Sector/Use case</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0" indent="0" algn="ctr">
                        <a:lnSpc>
                          <a:spcPct val="97000"/>
                        </a:lnSpc>
                        <a:spcAft>
                          <a:spcPts val="600"/>
                        </a:spcAft>
                      </a:pPr>
                      <a:r>
                        <a:rPr lang="en-GB" sz="1100">
                          <a:effectLst/>
                        </a:rPr>
                        <a:t>In wave 1?</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0" indent="0" algn="ctr">
                        <a:lnSpc>
                          <a:spcPct val="97000"/>
                        </a:lnSpc>
                        <a:spcAft>
                          <a:spcPts val="600"/>
                        </a:spcAft>
                      </a:pPr>
                      <a:r>
                        <a:rPr lang="en-GB" sz="1100">
                          <a:effectLst/>
                        </a:rPr>
                        <a:t>Proposal for how defined</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955619956"/>
                  </a:ext>
                </a:extLst>
              </a:tr>
              <a:tr h="34817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Electricity</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3"/>
                        </a:rPr>
                        <a:t>https://www.ofgem.gov.uk/sites/default/files/2024-06/electricity_licencees.pdf</a:t>
                      </a:r>
                      <a:endParaRPr lang="en-GB" sz="1050" dirty="0">
                        <a:effectLst/>
                      </a:endParaRPr>
                    </a:p>
                    <a:p>
                      <a:pPr marL="914400" indent="-228600" algn="ctr">
                        <a:lnSpc>
                          <a:spcPct val="97000"/>
                        </a:lnSpc>
                        <a:spcAft>
                          <a:spcPts val="600"/>
                        </a:spcAft>
                      </a:pPr>
                      <a:r>
                        <a:rPr lang="en-GB" sz="1050" u="sng" dirty="0">
                          <a:effectLst/>
                        </a:rPr>
                        <a:t>Question on electric car charger providers</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977970102"/>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Gas</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4"/>
                        </a:rPr>
                        <a:t>https://www.ofgem.gov.uk/sites/default/files/2024-06/gas_licencees.pdf</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641682162"/>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Water</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5"/>
                        </a:rPr>
                        <a:t>https://www.ofwat.gov.uk/regulated-companies/ofwat-industry-overview/licences/</a:t>
                      </a:r>
                      <a:r>
                        <a:rPr lang="en-GB" sz="1050" dirty="0">
                          <a:effectLst/>
                        </a:rPr>
                        <a:t>  </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59789903"/>
                  </a:ext>
                </a:extLst>
              </a:tr>
              <a:tr h="65754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Telecoms</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algn="ctr">
                        <a:lnSpc>
                          <a:spcPts val="1200"/>
                        </a:lnSpc>
                        <a:spcAft>
                          <a:spcPts val="600"/>
                        </a:spcAft>
                      </a:pPr>
                      <a:r>
                        <a:rPr lang="en-GB" sz="1050" u="sng" dirty="0">
                          <a:effectLst/>
                          <a:hlinkClick r:id="rId6"/>
                        </a:rPr>
                        <a:t>https://www.ofcom.org.uk/spectrum/frequencies/below-5ghz/</a:t>
                      </a:r>
                      <a:r>
                        <a:rPr lang="en-GB" sz="1050" dirty="0">
                          <a:effectLst/>
                        </a:rPr>
                        <a:t> and </a:t>
                      </a:r>
                      <a:r>
                        <a:rPr lang="en-GB" sz="1050" u="sng" dirty="0">
                          <a:effectLst/>
                          <a:hlinkClick r:id="rId7"/>
                        </a:rPr>
                        <a:t>https://www.ofcom.org.uk/spectrum/frequencies/above-5ghz/</a:t>
                      </a:r>
                      <a:r>
                        <a:rPr lang="en-GB" sz="1050" dirty="0">
                          <a:effectLst/>
                        </a:rPr>
                        <a:t> </a:t>
                      </a:r>
                    </a:p>
                    <a:p>
                      <a:pPr marL="914400" indent="-228600" algn="ctr">
                        <a:lnSpc>
                          <a:spcPct val="97000"/>
                        </a:lnSpc>
                        <a:spcAft>
                          <a:spcPts val="600"/>
                        </a:spcAft>
                      </a:pPr>
                      <a:r>
                        <a:rPr lang="en-GB" sz="1050" dirty="0">
                          <a:effectLst/>
                        </a:rPr>
                        <a:t>We question whether this includes all providers that we are familiar with? </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4277291541"/>
                  </a:ext>
                </a:extLst>
              </a:tr>
              <a:tr h="54476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Commercial sweeping / Financial sector</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8"/>
                        </a:rPr>
                        <a:t>https://register.fca.org.uk/s/</a:t>
                      </a:r>
                      <a:r>
                        <a:rPr lang="en-GB" sz="1050" dirty="0">
                          <a:effectLst/>
                        </a:rPr>
                        <a:t> and</a:t>
                      </a:r>
                    </a:p>
                    <a:p>
                      <a:pPr marL="914400" indent="-228600" algn="ctr">
                        <a:lnSpc>
                          <a:spcPct val="97000"/>
                        </a:lnSpc>
                        <a:spcAft>
                          <a:spcPts val="600"/>
                        </a:spcAft>
                      </a:pPr>
                      <a:r>
                        <a:rPr lang="en-GB" sz="1050" u="sng" dirty="0">
                          <a:effectLst/>
                          <a:hlinkClick r:id="rId9"/>
                        </a:rPr>
                        <a:t>https://www.fscs.org.uk/check/</a:t>
                      </a:r>
                      <a:r>
                        <a:rPr lang="en-GB" sz="1050" dirty="0">
                          <a:effectLst/>
                        </a:rPr>
                        <a:t> </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2438251"/>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Central Government</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10"/>
                        </a:rPr>
                        <a:t>https://www.gov.uk/government/organisations</a:t>
                      </a:r>
                      <a:r>
                        <a:rPr lang="en-GB" sz="1050" dirty="0">
                          <a:effectLst/>
                        </a:rPr>
                        <a:t> </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651043313"/>
                  </a:ext>
                </a:extLst>
              </a:tr>
              <a:tr h="453335">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Local Government</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algn="ctr">
                        <a:lnSpc>
                          <a:spcPts val="1200"/>
                        </a:lnSpc>
                        <a:spcAft>
                          <a:spcPts val="600"/>
                        </a:spcAft>
                      </a:pPr>
                      <a:r>
                        <a:rPr lang="en-GB" sz="1050" u="sng" dirty="0">
                          <a:effectLst/>
                          <a:hlinkClick r:id="rId11"/>
                        </a:rPr>
                        <a:t>https://assets.publishing.service.gov.uk/media/6401d6a6d3bf7f25f813fc3a/List_of_councils_in_England_2023.pdf</a:t>
                      </a:r>
                      <a:r>
                        <a:rPr lang="en-GB" sz="1050" dirty="0">
                          <a:effectLst/>
                        </a:rPr>
                        <a:t> </a:t>
                      </a:r>
                    </a:p>
                    <a:p>
                      <a:pPr marL="914400" indent="-228600" algn="ctr">
                        <a:lnSpc>
                          <a:spcPct val="97000"/>
                        </a:lnSpc>
                        <a:spcAft>
                          <a:spcPts val="600"/>
                        </a:spcAft>
                      </a:pPr>
                      <a:r>
                        <a:rPr lang="en-GB" sz="1050" dirty="0">
                          <a:effectLst/>
                        </a:rPr>
                        <a:t>[Outsourced third party providers are out of scope] </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3750662961"/>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Rail Fares</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dirty="0">
                          <a:effectLst/>
                        </a:rPr>
                        <a:t>https://www.nationalrail.co.uk/travel-information/find-a-train-company/</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06741792"/>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Post/Parcel delivery</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dirty="0">
                          <a:effectLst/>
                        </a:rPr>
                        <a:t>Ofcom don’t publish a list just the regulations that apply to the sector</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555126867"/>
                  </a:ext>
                </a:extLst>
              </a:tr>
              <a:tr h="220853">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ATOL/ABTA travel</a:t>
                      </a:r>
                    </a:p>
                  </a:txBody>
                  <a:tcPr marL="43066" marR="43066" marT="0" marB="0" anchor="ctr"/>
                </a:tc>
                <a:tc>
                  <a:txBody>
                    <a:bodyPr/>
                    <a:lstStyle/>
                    <a:p>
                      <a:pPr marL="914400" indent="-228600">
                        <a:lnSpc>
                          <a:spcPct val="97000"/>
                        </a:lnSpc>
                        <a:spcAft>
                          <a:spcPts val="600"/>
                        </a:spcAft>
                      </a:pPr>
                      <a:r>
                        <a:rPr lang="en-GB" sz="1050">
                          <a:effectLst/>
                        </a:rPr>
                        <a:t>No</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dirty="0">
                          <a:effectLst/>
                        </a:rPr>
                        <a:t>N/A</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474443764"/>
                  </a:ext>
                </a:extLst>
              </a:tr>
              <a:tr h="331280">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Charitable donations</a:t>
                      </a:r>
                    </a:p>
                  </a:txBody>
                  <a:tcPr marL="43066" marR="43066" marT="0" marB="0" anchor="ctr"/>
                </a:tc>
                <a:tc>
                  <a:txBody>
                    <a:bodyPr/>
                    <a:lstStyle/>
                    <a:p>
                      <a:pPr marL="914400" indent="-228600">
                        <a:lnSpc>
                          <a:spcPct val="97000"/>
                        </a:lnSpc>
                        <a:spcAft>
                          <a:spcPts val="600"/>
                        </a:spcAft>
                      </a:pPr>
                      <a:r>
                        <a:rPr lang="en-GB" sz="1050">
                          <a:effectLst/>
                        </a:rPr>
                        <a:t>Yes</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u="sng" dirty="0">
                          <a:effectLst/>
                          <a:hlinkClick r:id="rId12"/>
                        </a:rPr>
                        <a:t>https://register-of-charities.charitycommission.gov.uk/charity-search</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973977171"/>
                  </a:ext>
                </a:extLst>
              </a:tr>
              <a:tr h="326856">
                <a:tc>
                  <a:txBody>
                    <a:bodyPr/>
                    <a:lstStyle/>
                    <a:p>
                      <a:pPr marL="358775" indent="-228600" algn="l" defTabSz="914400" rtl="0" eaLnBrk="1" latinLnBrk="0" hangingPunct="1">
                        <a:lnSpc>
                          <a:spcPct val="97000"/>
                        </a:lnSpc>
                        <a:spcAft>
                          <a:spcPts val="600"/>
                        </a:spcAft>
                      </a:pPr>
                      <a:r>
                        <a:rPr lang="en-GB" sz="1050" b="1" kern="1200">
                          <a:solidFill>
                            <a:schemeClr val="lt1"/>
                          </a:solidFill>
                          <a:effectLst/>
                          <a:latin typeface="+mn-lt"/>
                          <a:ea typeface="+mn-ea"/>
                          <a:cs typeface="+mn-cs"/>
                        </a:rPr>
                        <a:t>Lower Risk Ecommerce</a:t>
                      </a:r>
                    </a:p>
                  </a:txBody>
                  <a:tcPr marL="43066" marR="43066" marT="0" marB="0" anchor="ctr"/>
                </a:tc>
                <a:tc>
                  <a:txBody>
                    <a:bodyPr/>
                    <a:lstStyle/>
                    <a:p>
                      <a:pPr marL="914400" indent="-228600">
                        <a:lnSpc>
                          <a:spcPct val="97000"/>
                        </a:lnSpc>
                        <a:spcAft>
                          <a:spcPts val="600"/>
                        </a:spcAft>
                      </a:pPr>
                      <a:r>
                        <a:rPr lang="en-GB" sz="1050">
                          <a:effectLst/>
                        </a:rPr>
                        <a:t>No</a:t>
                      </a:r>
                      <a:endParaRPr lang="en-GB" sz="105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914400" indent="-228600" algn="ctr">
                        <a:lnSpc>
                          <a:spcPct val="97000"/>
                        </a:lnSpc>
                        <a:spcAft>
                          <a:spcPts val="600"/>
                        </a:spcAft>
                      </a:pPr>
                      <a:r>
                        <a:rPr lang="en-GB" sz="1050" dirty="0">
                          <a:effectLst/>
                        </a:rPr>
                        <a:t>N/A</a:t>
                      </a:r>
                      <a:endParaRPr lang="en-GB" sz="1050" dirty="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624168415"/>
                  </a:ext>
                </a:extLst>
              </a:tr>
            </a:tbl>
          </a:graphicData>
        </a:graphic>
      </p:graphicFrame>
      <p:sp>
        <p:nvSpPr>
          <p:cNvPr id="7" name="Rectangle 1">
            <a:extLst>
              <a:ext uri="{FF2B5EF4-FFF2-40B4-BE49-F238E27FC236}">
                <a16:creationId xmlns:a16="http://schemas.microsoft.com/office/drawing/2014/main" id="{C386F86E-FBBF-60F1-1335-19CA3B0C80EC}"/>
              </a:ext>
            </a:extLst>
          </p:cNvPr>
          <p:cNvSpPr>
            <a:spLocks noChangeArrowheads="1"/>
          </p:cNvSpPr>
          <p:nvPr/>
        </p:nvSpPr>
        <p:spPr bwMode="auto">
          <a:xfrm>
            <a:off x="5087938" y="-33766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200" b="1" i="0" u="none" strike="noStrike" cap="none" normalizeH="0" baseline="0">
                <a:ln>
                  <a:noFill/>
                </a:ln>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rPr>
              <a:t>Table 1: proposals for Wave 1 cVRP sectors/use cases</a:t>
            </a:r>
            <a:endParaRPr kumimoji="0" lang="en-GB" altLang="en-US" sz="6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GB" altLang="en-US" sz="1100" b="0" i="0" u="none" strike="noStrike" cap="none" normalizeH="0" baseline="0">
                <a:ln>
                  <a:noFill/>
                </a:ln>
                <a:solidFill>
                  <a:schemeClr val="tx1"/>
                </a:solidFill>
                <a:effectLst/>
                <a:latin typeface="Metropolis" panose="00000500000000000000" pitchFamily="50" charset="0"/>
                <a:ea typeface="Times New Roman" panose="02020603050405020304" pitchFamily="18" charset="0"/>
                <a:cs typeface="Calibri" panose="020F0502020204030204" pitchFamily="34" charset="0"/>
              </a:rPr>
              <a:t>      </a:t>
            </a:r>
            <a:endParaRPr kumimoji="0" lang="en-GB" altLang="en-US" sz="1800" b="0" i="0" u="none" strike="noStrike" cap="none" normalizeH="0" baseline="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347974437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A8BDBE-3C2B-9594-CAEC-82685EAC2597}"/>
              </a:ext>
            </a:extLst>
          </p:cNvPr>
          <p:cNvSpPr>
            <a:spLocks noGrp="1"/>
          </p:cNvSpPr>
          <p:nvPr>
            <p:ph idx="1"/>
          </p:nvPr>
        </p:nvSpPr>
        <p:spPr/>
        <p:txBody>
          <a:bodyPr vert="horz" lIns="91440" tIns="45720" rIns="91440" bIns="45720" rtlCol="0" anchor="t">
            <a:normAutofit lnSpcReduction="10000"/>
          </a:bodyPr>
          <a:lstStyle/>
          <a:p>
            <a:pPr marL="571500" indent="-342900">
              <a:lnSpc>
                <a:spcPct val="115000"/>
              </a:lnSpc>
              <a:spcAft>
                <a:spcPts val="600"/>
              </a:spcAft>
              <a:buAutoNum type="arabicPeriod"/>
            </a:pPr>
            <a:r>
              <a:rPr lang="en-GB" sz="1500" dirty="0">
                <a:effectLst/>
                <a:latin typeface="Metropolis"/>
                <a:ea typeface="Arial" panose="020B0604020202020204" pitchFamily="34" charset="0"/>
                <a:cs typeface="Arial"/>
              </a:rPr>
              <a:t>Do you agree with the principles we set out?</a:t>
            </a:r>
          </a:p>
          <a:p>
            <a:pPr indent="0">
              <a:lnSpc>
                <a:spcPct val="115000"/>
              </a:lnSpc>
              <a:spcAft>
                <a:spcPts val="600"/>
              </a:spcAft>
              <a:buNone/>
            </a:pPr>
            <a:endParaRPr lang="en-GB" sz="1500" dirty="0">
              <a:effectLst/>
              <a:latin typeface="Metropolis" panose="00000500000000000000" pitchFamily="50" charset="0"/>
              <a:ea typeface="Arial" panose="020B0604020202020204" pitchFamily="34" charset="0"/>
              <a:cs typeface="Arial" panose="020B0604020202020204" pitchFamily="34" charset="0"/>
            </a:endParaRPr>
          </a:p>
          <a:p>
            <a:pPr indent="0">
              <a:lnSpc>
                <a:spcPct val="115000"/>
              </a:lnSpc>
              <a:spcAft>
                <a:spcPts val="600"/>
              </a:spcAft>
              <a:buNone/>
            </a:pPr>
            <a:r>
              <a:rPr lang="en-GB" sz="1500" dirty="0">
                <a:effectLst/>
                <a:latin typeface="Metropolis"/>
                <a:ea typeface="Arial" panose="020B0604020202020204" pitchFamily="34" charset="0"/>
                <a:cs typeface="Arial"/>
              </a:rPr>
              <a:t>2. 	Do you agree with how we have defined utilities, and do you have any views on how to objectively categorise utilities firms that would be within scope? </a:t>
            </a:r>
          </a:p>
          <a:p>
            <a:pPr indent="0">
              <a:lnSpc>
                <a:spcPct val="115000"/>
              </a:lnSpc>
              <a:spcAft>
                <a:spcPts val="600"/>
              </a:spcAft>
              <a:buNone/>
            </a:pPr>
            <a:endParaRPr lang="en-GB" sz="1500" dirty="0">
              <a:effectLst/>
              <a:latin typeface="Metropolis" panose="00000500000000000000" pitchFamily="50" charset="0"/>
              <a:ea typeface="Arial" panose="020B0604020202020204" pitchFamily="34" charset="0"/>
              <a:cs typeface="Arial" panose="020B0604020202020204" pitchFamily="34" charset="0"/>
            </a:endParaRPr>
          </a:p>
          <a:p>
            <a:pPr indent="0">
              <a:lnSpc>
                <a:spcPct val="115000"/>
              </a:lnSpc>
              <a:spcAft>
                <a:spcPts val="600"/>
              </a:spcAft>
              <a:buNone/>
            </a:pPr>
            <a:r>
              <a:rPr lang="en-GB" sz="1500" dirty="0">
                <a:effectLst/>
                <a:latin typeface="Metropolis"/>
                <a:ea typeface="Arial" panose="020B0604020202020204" pitchFamily="34" charset="0"/>
                <a:cs typeface="Arial"/>
              </a:rPr>
              <a:t>3.  	Do you agree with how we have defined payment into financial products as commercial sweeping? Do you have any views on how to objectively categorise firms and products that would be within scope? </a:t>
            </a:r>
          </a:p>
          <a:p>
            <a:pPr indent="0">
              <a:lnSpc>
                <a:spcPct val="115000"/>
              </a:lnSpc>
              <a:spcAft>
                <a:spcPts val="600"/>
              </a:spcAft>
              <a:buNone/>
            </a:pPr>
            <a:endParaRPr lang="en-GB" sz="1500" dirty="0">
              <a:effectLst/>
              <a:latin typeface="Metropolis" panose="00000500000000000000" pitchFamily="50" charset="0"/>
              <a:ea typeface="Arial" panose="020B0604020202020204" pitchFamily="34" charset="0"/>
              <a:cs typeface="Arial" panose="020B0604020202020204" pitchFamily="34" charset="0"/>
            </a:endParaRPr>
          </a:p>
          <a:p>
            <a:pPr indent="0">
              <a:lnSpc>
                <a:spcPct val="115000"/>
              </a:lnSpc>
              <a:spcAft>
                <a:spcPts val="600"/>
              </a:spcAft>
              <a:buNone/>
            </a:pPr>
            <a:r>
              <a:rPr lang="en-GB" sz="1500" dirty="0">
                <a:effectLst/>
                <a:latin typeface="Metropolis"/>
                <a:ea typeface="Arial" panose="020B0604020202020204" pitchFamily="34" charset="0"/>
                <a:cs typeface="Arial"/>
              </a:rPr>
              <a:t>4.	Do you agree with how we have defined payments in Government sectors?</a:t>
            </a:r>
          </a:p>
          <a:p>
            <a:pPr indent="0">
              <a:lnSpc>
                <a:spcPct val="115000"/>
              </a:lnSpc>
              <a:spcAft>
                <a:spcPts val="600"/>
              </a:spcAft>
              <a:buNone/>
            </a:pPr>
            <a:endParaRPr lang="en-GB" sz="1500" dirty="0">
              <a:effectLst/>
              <a:latin typeface="Metropolis" panose="00000500000000000000" pitchFamily="50" charset="0"/>
              <a:ea typeface="Arial" panose="020B0604020202020204" pitchFamily="34" charset="0"/>
              <a:cs typeface="Arial" panose="020B0604020202020204" pitchFamily="34" charset="0"/>
            </a:endParaRPr>
          </a:p>
          <a:p>
            <a:pPr indent="0">
              <a:lnSpc>
                <a:spcPct val="115000"/>
              </a:lnSpc>
              <a:spcAft>
                <a:spcPts val="600"/>
              </a:spcAft>
              <a:buNone/>
            </a:pPr>
            <a:r>
              <a:rPr lang="en-GB" sz="1500" dirty="0">
                <a:effectLst/>
                <a:latin typeface="Metropolis"/>
                <a:ea typeface="Arial" panose="020B0604020202020204" pitchFamily="34" charset="0"/>
                <a:cs typeface="Arial"/>
              </a:rPr>
              <a:t>5. 	Do you agree with how we have defined other use cases that </a:t>
            </a:r>
            <a:r>
              <a:rPr lang="en-GB" sz="1500" dirty="0">
                <a:latin typeface="Metropolis"/>
                <a:ea typeface="Arial" panose="020B0604020202020204" pitchFamily="34" charset="0"/>
                <a:cs typeface="Arial"/>
              </a:rPr>
              <a:t>are / are</a:t>
            </a:r>
            <a:r>
              <a:rPr lang="en-GB" sz="1500" dirty="0">
                <a:effectLst/>
                <a:latin typeface="Metropolis"/>
                <a:ea typeface="Arial" panose="020B0604020202020204" pitchFamily="34" charset="0"/>
                <a:cs typeface="Arial"/>
              </a:rPr>
              <a:t> not in scope but may have been considered as meeting the principles or original </a:t>
            </a:r>
            <a:r>
              <a:rPr lang="en-GB" sz="1500" dirty="0" err="1">
                <a:effectLst/>
                <a:latin typeface="Metropolis"/>
                <a:ea typeface="Arial" panose="020B0604020202020204" pitchFamily="34" charset="0"/>
                <a:cs typeface="Arial"/>
              </a:rPr>
              <a:t>cVRP</a:t>
            </a:r>
            <a:r>
              <a:rPr lang="en-GB" sz="1500" dirty="0">
                <a:effectLst/>
                <a:latin typeface="Metropolis"/>
                <a:ea typeface="Arial" panose="020B0604020202020204" pitchFamily="34" charset="0"/>
                <a:cs typeface="Arial"/>
              </a:rPr>
              <a:t> blueprint scope?</a:t>
            </a:r>
          </a:p>
          <a:p>
            <a:pPr marL="0" indent="0">
              <a:buNone/>
            </a:pPr>
            <a:endParaRPr lang="en-GB" dirty="0"/>
          </a:p>
        </p:txBody>
      </p:sp>
      <p:sp>
        <p:nvSpPr>
          <p:cNvPr id="3" name="Footer Placeholder 2">
            <a:extLst>
              <a:ext uri="{FF2B5EF4-FFF2-40B4-BE49-F238E27FC236}">
                <a16:creationId xmlns:a16="http://schemas.microsoft.com/office/drawing/2014/main" id="{F8D4E4A0-9FBF-F59C-F1BA-EB4BB55AB790}"/>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8BA379C-712C-191A-8650-BAE1D60E8DE6}"/>
              </a:ext>
            </a:extLst>
          </p:cNvPr>
          <p:cNvSpPr>
            <a:spLocks noGrp="1"/>
          </p:cNvSpPr>
          <p:nvPr>
            <p:ph type="sldNum" sz="quarter" idx="12"/>
          </p:nvPr>
        </p:nvSpPr>
        <p:spPr/>
        <p:txBody>
          <a:bodyPr/>
          <a:lstStyle/>
          <a:p>
            <a:fld id="{F7DBEFEF-2EF4-7341-AFBF-5942378A7132}" type="slidenum">
              <a:rPr lang="en-US" smtClean="0"/>
              <a:t>12</a:t>
            </a:fld>
            <a:endParaRPr lang="en-US"/>
          </a:p>
        </p:txBody>
      </p:sp>
      <p:sp>
        <p:nvSpPr>
          <p:cNvPr id="5" name="Date Placeholder 4">
            <a:extLst>
              <a:ext uri="{FF2B5EF4-FFF2-40B4-BE49-F238E27FC236}">
                <a16:creationId xmlns:a16="http://schemas.microsoft.com/office/drawing/2014/main" id="{87CFA279-638E-EE2E-144D-6452B7639C2E}"/>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A36D96CC-24A6-E512-51D9-452D526AF331}"/>
              </a:ext>
            </a:extLst>
          </p:cNvPr>
          <p:cNvSpPr>
            <a:spLocks noGrp="1"/>
          </p:cNvSpPr>
          <p:nvPr>
            <p:ph type="title"/>
          </p:nvPr>
        </p:nvSpPr>
        <p:spPr/>
        <p:txBody>
          <a:bodyPr>
            <a:normAutofit/>
          </a:bodyPr>
          <a:lstStyle/>
          <a:p>
            <a:r>
              <a:rPr lang="en-GB"/>
              <a:t>Questions (if not already discussed)</a:t>
            </a:r>
          </a:p>
        </p:txBody>
      </p:sp>
      <p:pic>
        <p:nvPicPr>
          <p:cNvPr id="8" name="Graphic 7" descr="Questions with solid fill">
            <a:extLst>
              <a:ext uri="{FF2B5EF4-FFF2-40B4-BE49-F238E27FC236}">
                <a16:creationId xmlns:a16="http://schemas.microsoft.com/office/drawing/2014/main" id="{A57CC7EE-0587-44CF-BDA3-0E684C5128D8}"/>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08747" y="2556800"/>
            <a:ext cx="914400" cy="914400"/>
          </a:xfrm>
          <a:prstGeom prst="rect">
            <a:avLst/>
          </a:prstGeom>
        </p:spPr>
      </p:pic>
      <p:pic>
        <p:nvPicPr>
          <p:cNvPr id="9" name="Picture 8">
            <a:extLst>
              <a:ext uri="{FF2B5EF4-FFF2-40B4-BE49-F238E27FC236}">
                <a16:creationId xmlns:a16="http://schemas.microsoft.com/office/drawing/2014/main" id="{ABE99774-E125-3524-04EA-2970B33E87DC}"/>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7835552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A8BDBE-3C2B-9594-CAEC-82685EAC2597}"/>
              </a:ext>
            </a:extLst>
          </p:cNvPr>
          <p:cNvSpPr>
            <a:spLocks noGrp="1"/>
          </p:cNvSpPr>
          <p:nvPr>
            <p:ph idx="1"/>
          </p:nvPr>
        </p:nvSpPr>
        <p:spPr/>
        <p:txBody>
          <a:bodyPr vert="horz" lIns="91440" tIns="45720" rIns="91440" bIns="45720" rtlCol="0" anchor="t">
            <a:normAutofit/>
          </a:bodyPr>
          <a:lstStyle/>
          <a:p>
            <a:pPr marL="342900" lvl="0" indent="-342900" rtl="0">
              <a:lnSpc>
                <a:spcPct val="115000"/>
              </a:lnSpc>
              <a:spcAft>
                <a:spcPts val="600"/>
              </a:spcAft>
              <a:buFont typeface="Symbol" panose="05050102010706020507" pitchFamily="18" charset="2"/>
              <a:buChar char=""/>
            </a:pPr>
            <a:r>
              <a:rPr lang="en-GB" sz="1400">
                <a:effectLst/>
                <a:latin typeface="Metropolis"/>
                <a:ea typeface="Arial" panose="020B0604020202020204" pitchFamily="34" charset="0"/>
                <a:cs typeface="Arial"/>
              </a:rPr>
              <a:t>Working Group members to provide any written feedback by </a:t>
            </a:r>
            <a:r>
              <a:rPr lang="en-GB" sz="1400" b="1" u="sng">
                <a:effectLst/>
                <a:latin typeface="Metropolis"/>
                <a:ea typeface="Arial" panose="020B0604020202020204" pitchFamily="34" charset="0"/>
                <a:cs typeface="Arial"/>
              </a:rPr>
              <a:t>22 August 2024</a:t>
            </a:r>
            <a:r>
              <a:rPr lang="en-GB" sz="1400">
                <a:effectLst/>
                <a:latin typeface="Metropolis"/>
                <a:ea typeface="Arial" panose="020B0604020202020204" pitchFamily="34" charset="0"/>
                <a:cs typeface="Arial"/>
              </a:rPr>
              <a:t>. </a:t>
            </a:r>
          </a:p>
          <a:p>
            <a:pPr marL="0" lvl="0" indent="0" rtl="0">
              <a:lnSpc>
                <a:spcPct val="115000"/>
              </a:lnSpc>
              <a:spcAft>
                <a:spcPts val="600"/>
              </a:spcAft>
              <a:buNone/>
            </a:pPr>
            <a:endParaRPr lang="en-GB" sz="1400" dirty="0">
              <a:effectLst/>
              <a:latin typeface="Metropolis" panose="00000500000000000000" pitchFamily="50" charset="0"/>
              <a:ea typeface="Arial" panose="020B0604020202020204" pitchFamily="34" charset="0"/>
              <a:cs typeface="Arial" panose="020B0604020202020204" pitchFamily="34" charset="0"/>
            </a:endParaRPr>
          </a:p>
          <a:p>
            <a:pPr marL="342900" lvl="0" indent="-342900">
              <a:lnSpc>
                <a:spcPct val="115000"/>
              </a:lnSpc>
              <a:spcAft>
                <a:spcPts val="600"/>
              </a:spcAft>
              <a:buFont typeface="Symbol" panose="05050102010706020507" pitchFamily="18" charset="2"/>
              <a:buChar char=""/>
            </a:pPr>
            <a:r>
              <a:rPr lang="en-GB" sz="1400">
                <a:effectLst/>
                <a:latin typeface="Metropolis"/>
                <a:ea typeface="Arial" panose="020B0604020202020204" pitchFamily="34" charset="0"/>
                <a:cs typeface="Arial"/>
              </a:rPr>
              <a:t>OBL and Pay.UK to incorporate feedback from the VRP Working Group and come up with final proposals for Governance</a:t>
            </a:r>
            <a:endParaRPr lang="en-GB" sz="1400">
              <a:latin typeface="Metropolis"/>
              <a:ea typeface="Arial" panose="020B0604020202020204" pitchFamily="34" charset="0"/>
              <a:cs typeface="Arial"/>
            </a:endParaRPr>
          </a:p>
          <a:p>
            <a:pPr marL="342900" lvl="0" indent="-342900">
              <a:lnSpc>
                <a:spcPct val="115000"/>
              </a:lnSpc>
              <a:spcAft>
                <a:spcPts val="600"/>
              </a:spcAft>
              <a:buFont typeface="Symbol" panose="05050102010706020507" pitchFamily="18" charset="2"/>
              <a:buChar char=""/>
            </a:pPr>
            <a:endParaRPr lang="en-GB" sz="1400" dirty="0">
              <a:effectLst/>
              <a:latin typeface="Metropolis" panose="00000500000000000000" pitchFamily="50" charset="0"/>
              <a:ea typeface="Arial" panose="020B0604020202020204" pitchFamily="34" charset="0"/>
              <a:cs typeface="Arial" panose="020B0604020202020204" pitchFamily="34" charset="0"/>
            </a:endParaRPr>
          </a:p>
          <a:p>
            <a:pPr marL="342900" lvl="0" indent="-342900">
              <a:lnSpc>
                <a:spcPct val="115000"/>
              </a:lnSpc>
              <a:spcAft>
                <a:spcPts val="600"/>
              </a:spcAft>
              <a:buFont typeface="Symbol" panose="05050102010706020507" pitchFamily="18" charset="2"/>
              <a:buChar char=""/>
            </a:pPr>
            <a:r>
              <a:rPr lang="en-GB" sz="1400">
                <a:effectLst/>
                <a:latin typeface="Metropolis"/>
                <a:ea typeface="Arial" panose="020B0604020202020204" pitchFamily="34" charset="0"/>
                <a:cs typeface="Arial"/>
              </a:rPr>
              <a:t>If anything needs to come back to the WG we will bring it back by exception before finalising the proposals. </a:t>
            </a:r>
          </a:p>
          <a:p>
            <a:endParaRPr lang="en-GB" dirty="0"/>
          </a:p>
        </p:txBody>
      </p:sp>
      <p:sp>
        <p:nvSpPr>
          <p:cNvPr id="3" name="Footer Placeholder 2">
            <a:extLst>
              <a:ext uri="{FF2B5EF4-FFF2-40B4-BE49-F238E27FC236}">
                <a16:creationId xmlns:a16="http://schemas.microsoft.com/office/drawing/2014/main" id="{F8D4E4A0-9FBF-F59C-F1BA-EB4BB55AB790}"/>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8BA379C-712C-191A-8650-BAE1D60E8DE6}"/>
              </a:ext>
            </a:extLst>
          </p:cNvPr>
          <p:cNvSpPr>
            <a:spLocks noGrp="1"/>
          </p:cNvSpPr>
          <p:nvPr>
            <p:ph type="sldNum" sz="quarter" idx="12"/>
          </p:nvPr>
        </p:nvSpPr>
        <p:spPr/>
        <p:txBody>
          <a:bodyPr/>
          <a:lstStyle/>
          <a:p>
            <a:fld id="{F7DBEFEF-2EF4-7341-AFBF-5942378A7132}" type="slidenum">
              <a:rPr lang="en-US" smtClean="0"/>
              <a:t>13</a:t>
            </a:fld>
            <a:endParaRPr lang="en-US"/>
          </a:p>
        </p:txBody>
      </p:sp>
      <p:sp>
        <p:nvSpPr>
          <p:cNvPr id="5" name="Date Placeholder 4">
            <a:extLst>
              <a:ext uri="{FF2B5EF4-FFF2-40B4-BE49-F238E27FC236}">
                <a16:creationId xmlns:a16="http://schemas.microsoft.com/office/drawing/2014/main" id="{87CFA279-638E-EE2E-144D-6452B7639C2E}"/>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A36D96CC-24A6-E512-51D9-452D526AF331}"/>
              </a:ext>
            </a:extLst>
          </p:cNvPr>
          <p:cNvSpPr>
            <a:spLocks noGrp="1"/>
          </p:cNvSpPr>
          <p:nvPr>
            <p:ph type="title"/>
          </p:nvPr>
        </p:nvSpPr>
        <p:spPr/>
        <p:txBody>
          <a:bodyPr>
            <a:normAutofit/>
          </a:bodyPr>
          <a:lstStyle/>
          <a:p>
            <a:r>
              <a:rPr lang="en-GB"/>
              <a:t>Next Steps	</a:t>
            </a:r>
          </a:p>
        </p:txBody>
      </p:sp>
      <p:pic>
        <p:nvPicPr>
          <p:cNvPr id="9" name="Graphic 8" descr="Dance steps outline">
            <a:extLst>
              <a:ext uri="{FF2B5EF4-FFF2-40B4-BE49-F238E27FC236}">
                <a16:creationId xmlns:a16="http://schemas.microsoft.com/office/drawing/2014/main" id="{A8DCE51B-F673-125F-7A08-219173D0D53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8923" y="2082052"/>
            <a:ext cx="856124" cy="856124"/>
          </a:xfrm>
          <a:prstGeom prst="rect">
            <a:avLst/>
          </a:prstGeom>
        </p:spPr>
      </p:pic>
      <p:pic>
        <p:nvPicPr>
          <p:cNvPr id="10" name="Picture 9">
            <a:extLst>
              <a:ext uri="{FF2B5EF4-FFF2-40B4-BE49-F238E27FC236}">
                <a16:creationId xmlns:a16="http://schemas.microsoft.com/office/drawing/2014/main" id="{9CC95E61-2229-A3F2-B866-92611277B4CE}"/>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9000277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847B666-15D2-B946-9531-77A749B5F469}"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a:bodyPr>
          <a:lstStyle/>
          <a:p>
            <a:r>
              <a:rPr lang="en-GB" sz="1900">
                <a:latin typeface="Metropolis"/>
                <a:cs typeface="Arial"/>
              </a:rPr>
              <a:t>Thank you for the feedback on the initial disputes paper regarding the dispute mechanism</a:t>
            </a:r>
          </a:p>
          <a:p>
            <a:r>
              <a:rPr lang="en-GB" sz="1900">
                <a:latin typeface="Metropolis"/>
                <a:cs typeface="Arial"/>
              </a:rPr>
              <a:t>After incorporating feedback on the proposed approach to evaluate potential systems, we are proposing final evaluation criteria, business requirements and scoring criteria for feedback.  </a:t>
            </a:r>
          </a:p>
          <a:p>
            <a:r>
              <a:rPr lang="en-GB" sz="1900">
                <a:latin typeface="Metropolis"/>
                <a:ea typeface="Arial" panose="020B0604020202020204" pitchFamily="34" charset="0"/>
                <a:cs typeface="Calibri"/>
              </a:rPr>
              <a:t>In the paper, we also attached a document with information on 4 of the potential systems. We do not have time to go through these in detail in this session. We therefore propose a separate seminar session on 20 August to cover the systems in greater detail. </a:t>
            </a:r>
          </a:p>
          <a:p>
            <a:endParaRPr lang="en-GB" sz="1900">
              <a:effectLst/>
              <a:latin typeface="Metropolis" panose="00000500000000000000" pitchFamily="50" charset="0"/>
              <a:ea typeface="Arial" panose="020B0604020202020204" pitchFamily="34" charset="0"/>
              <a:cs typeface="Arial" panose="020B0604020202020204" pitchFamily="34" charset="0"/>
            </a:endParaRPr>
          </a:p>
          <a:p>
            <a:r>
              <a:rPr lang="en-GB">
                <a:latin typeface="Metropolis"/>
                <a:cs typeface="Arial"/>
              </a:rPr>
              <a:t> </a:t>
            </a: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lstStyle/>
          <a:p>
            <a:r>
              <a:rPr lang="en-GB"/>
              <a:t>Dispute Mechanism - Evaluation</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16623327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indent="0">
              <a:lnSpc>
                <a:spcPct val="115000"/>
              </a:lnSpc>
              <a:spcAft>
                <a:spcPts val="600"/>
              </a:spcAft>
              <a:buNone/>
            </a:pPr>
            <a:endParaRPr lang="en-GB" sz="1400">
              <a:latin typeface="Metropolis"/>
              <a:cs typeface="Calibri"/>
            </a:endParaRPr>
          </a:p>
          <a:p>
            <a:pPr indent="0">
              <a:lnSpc>
                <a:spcPct val="115000"/>
              </a:lnSpc>
              <a:spcAft>
                <a:spcPts val="600"/>
              </a:spcAft>
              <a:buNone/>
            </a:pPr>
            <a:r>
              <a:rPr lang="en-GB" sz="1600">
                <a:latin typeface="Metropolis"/>
                <a:cs typeface="Leelawadee"/>
              </a:rPr>
              <a:t>In response to the first working group paper, we received feedback seeking to clarify the scope of the dispute system</a:t>
            </a:r>
          </a:p>
          <a:p>
            <a:pPr marL="457200">
              <a:lnSpc>
                <a:spcPct val="115000"/>
              </a:lnSpc>
              <a:spcAft>
                <a:spcPts val="600"/>
              </a:spcAft>
            </a:pPr>
            <a:r>
              <a:rPr lang="en-GB" sz="1600">
                <a:latin typeface="Metropolis"/>
                <a:cs typeface="Leelawadee"/>
              </a:rPr>
              <a:t>In JROC’s response to the Blueprint in December 2023, they called for “the creation of a formal dispute resolution system for when something goes wrong with a payment”. This is the scope we are working to.</a:t>
            </a:r>
          </a:p>
          <a:p>
            <a:pPr marL="457200" indent="-228600">
              <a:lnSpc>
                <a:spcPct val="115000"/>
              </a:lnSpc>
              <a:spcAft>
                <a:spcPts val="600"/>
              </a:spcAft>
            </a:pPr>
            <a:r>
              <a:rPr lang="en-GB" sz="1600">
                <a:effectLst/>
                <a:latin typeface="Metropolis"/>
                <a:ea typeface="Times New Roman" panose="02020603050405020304" pitchFamily="18" charset="0"/>
                <a:cs typeface="Leelawadee"/>
              </a:rPr>
              <a:t>The criteria and business requirements have been developed </a:t>
            </a:r>
            <a:r>
              <a:rPr lang="en-GB" sz="1600">
                <a:latin typeface="Metropolis"/>
                <a:ea typeface="Times New Roman" panose="02020603050405020304" pitchFamily="18" charset="0"/>
                <a:cs typeface="Leelawadee"/>
              </a:rPr>
              <a:t>to deliver </a:t>
            </a:r>
            <a:r>
              <a:rPr lang="en-GB" sz="1600">
                <a:effectLst/>
                <a:latin typeface="Metropolis"/>
                <a:ea typeface="Times New Roman" panose="02020603050405020304" pitchFamily="18" charset="0"/>
                <a:cs typeface="Leelawadee"/>
              </a:rPr>
              <a:t>a system for Wave 1 </a:t>
            </a:r>
            <a:r>
              <a:rPr lang="en-GB" sz="1600" err="1">
                <a:effectLst/>
                <a:latin typeface="Metropolis"/>
                <a:ea typeface="Times New Roman" panose="02020603050405020304" pitchFamily="18" charset="0"/>
                <a:cs typeface="Leelawadee"/>
              </a:rPr>
              <a:t>cVRP</a:t>
            </a:r>
            <a:r>
              <a:rPr lang="en-GB" sz="1600">
                <a:effectLst/>
                <a:latin typeface="Metropolis"/>
                <a:ea typeface="Times New Roman" panose="02020603050405020304" pitchFamily="18" charset="0"/>
                <a:cs typeface="Leelawadee"/>
              </a:rPr>
              <a:t>.</a:t>
            </a:r>
          </a:p>
          <a:p>
            <a:pPr marL="457200">
              <a:lnSpc>
                <a:spcPct val="115000"/>
              </a:lnSpc>
              <a:spcAft>
                <a:spcPts val="600"/>
              </a:spcAft>
            </a:pPr>
            <a:r>
              <a:rPr lang="en-GB" sz="1600">
                <a:effectLst/>
                <a:latin typeface="Metropolis"/>
                <a:ea typeface="Times New Roman" panose="02020603050405020304" pitchFamily="18" charset="0"/>
                <a:cs typeface="Leelawadee"/>
              </a:rPr>
              <a:t>While the focus is on Wave 1, we </a:t>
            </a:r>
            <a:r>
              <a:rPr lang="en-GB" sz="1600">
                <a:latin typeface="Metropolis"/>
                <a:ea typeface="Times New Roman" panose="02020603050405020304" pitchFamily="18" charset="0"/>
                <a:cs typeface="Leelawadee"/>
              </a:rPr>
              <a:t>note </a:t>
            </a:r>
            <a:r>
              <a:rPr lang="en-GB" sz="1600">
                <a:effectLst/>
                <a:latin typeface="Metropolis"/>
                <a:ea typeface="Times New Roman" panose="02020603050405020304" pitchFamily="18" charset="0"/>
                <a:cs typeface="Leelawadee"/>
              </a:rPr>
              <a:t>that consideration should also be given as to whether the system is extensible to future Waves. This is consistent with the feedback provided and therefore, we have included potential for </a:t>
            </a:r>
            <a:r>
              <a:rPr lang="en-GB" sz="1600">
                <a:latin typeface="Metropolis"/>
                <a:ea typeface="Times New Roman" panose="02020603050405020304" pitchFamily="18" charset="0"/>
                <a:cs typeface="Leelawadee"/>
              </a:rPr>
              <a:t>extension</a:t>
            </a:r>
            <a:r>
              <a:rPr lang="en-GB" sz="1600">
                <a:effectLst/>
                <a:latin typeface="Metropolis"/>
                <a:ea typeface="Times New Roman" panose="02020603050405020304" pitchFamily="18" charset="0"/>
                <a:cs typeface="Leelawadee"/>
              </a:rPr>
              <a:t> to Wave 2+ in the evaluation criteria.</a:t>
            </a:r>
          </a:p>
          <a:p>
            <a:endParaRPr lang="en-GB"/>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Clarifying Scope</a:t>
            </a:r>
          </a:p>
        </p:txBody>
      </p:sp>
      <p:pic>
        <p:nvPicPr>
          <p:cNvPr id="16" name="Graphic 15" descr="Compass outline">
            <a:extLst>
              <a:ext uri="{FF2B5EF4-FFF2-40B4-BE49-F238E27FC236}">
                <a16:creationId xmlns:a16="http://schemas.microsoft.com/office/drawing/2014/main" id="{F4D22D3C-DB33-5041-74FB-8D00712EA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1521" y="2117903"/>
            <a:ext cx="914400" cy="914400"/>
          </a:xfrm>
          <a:prstGeom prst="rect">
            <a:avLst/>
          </a:prstGeom>
        </p:spPr>
      </p:pic>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108201932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endParaRPr lang="en-GB" sz="1400">
              <a:effectLst/>
              <a:latin typeface="Metropolis"/>
              <a:ea typeface="Times New Roman" panose="02020603050405020304" pitchFamily="18" charset="0"/>
              <a:cs typeface="Calibri"/>
            </a:endParaRPr>
          </a:p>
          <a:p>
            <a:pPr marL="0" indent="0">
              <a:spcAft>
                <a:spcPts val="600"/>
              </a:spcAft>
              <a:buNone/>
            </a:pPr>
            <a:r>
              <a:rPr lang="en-GB" sz="1600">
                <a:latin typeface="Metropolis"/>
                <a:cs typeface="Calibri"/>
              </a:rPr>
              <a:t>Thank you for your feedback on the evaluation criteria and business requirements, which included suggested additions. We have considered this feedback and adjusted criteria where relevant.</a:t>
            </a:r>
          </a:p>
          <a:p>
            <a:pPr marL="0" indent="0">
              <a:lnSpc>
                <a:spcPts val="1200"/>
              </a:lnSpc>
              <a:spcAft>
                <a:spcPts val="600"/>
              </a:spcAft>
              <a:buNone/>
            </a:pPr>
            <a:endParaRPr lang="en-GB" sz="1600">
              <a:latin typeface="Metropolis"/>
              <a:ea typeface="Arial" panose="020B0604020202020204" pitchFamily="34" charset="0"/>
              <a:cs typeface="Calibri"/>
            </a:endParaRPr>
          </a:p>
          <a:p>
            <a:r>
              <a:rPr lang="en-GB" sz="1600">
                <a:effectLst/>
                <a:latin typeface="Metropolis"/>
                <a:ea typeface="Times New Roman" panose="02020603050405020304" pitchFamily="18" charset="0"/>
                <a:cs typeface="Calibri"/>
              </a:rPr>
              <a:t>We have considered the feedback and propose a sole mandatory evaluation criteria, alongside several mandatory business requirements. The mandatory business requirements are based on the </a:t>
            </a:r>
            <a:r>
              <a:rPr lang="en-GB" sz="1600" err="1">
                <a:effectLst/>
                <a:latin typeface="Metropolis"/>
                <a:ea typeface="Times New Roman" panose="02020603050405020304" pitchFamily="18" charset="0"/>
                <a:cs typeface="Calibri"/>
              </a:rPr>
              <a:t>MoSCoW</a:t>
            </a:r>
            <a:r>
              <a:rPr lang="en-GB" sz="1600">
                <a:effectLst/>
                <a:latin typeface="Metropolis"/>
                <a:ea typeface="Times New Roman" panose="02020603050405020304" pitchFamily="18" charset="0"/>
                <a:cs typeface="Calibri"/>
              </a:rPr>
              <a:t> ratings received in response to the paper for the 12 July WG.</a:t>
            </a:r>
          </a:p>
          <a:p>
            <a:r>
              <a:rPr lang="en-GB" sz="1600">
                <a:latin typeface="Metropolis"/>
                <a:cs typeface="Arial"/>
              </a:rPr>
              <a:t>For the evaluation, each assessment will be based on what the system </a:t>
            </a:r>
            <a:r>
              <a:rPr lang="en-GB" sz="1600" u="sng">
                <a:latin typeface="Metropolis"/>
                <a:cs typeface="Arial"/>
              </a:rPr>
              <a:t>is capable of delivering </a:t>
            </a:r>
            <a:r>
              <a:rPr lang="en-GB" sz="1600">
                <a:latin typeface="Metropolis"/>
                <a:cs typeface="Arial"/>
              </a:rPr>
              <a:t>within 6 months, not what the system is currently delivering. </a:t>
            </a:r>
            <a:endParaRPr lang="en-GB" sz="1400">
              <a:latin typeface="Metropolis"/>
              <a:cs typeface="Arial"/>
            </a:endParaRPr>
          </a:p>
          <a:p>
            <a:pPr>
              <a:spcAft>
                <a:spcPts val="600"/>
              </a:spcAft>
            </a:pPr>
            <a:r>
              <a:rPr lang="en-GB" sz="1600">
                <a:latin typeface="Metropolis"/>
                <a:cs typeface="Calibri"/>
              </a:rPr>
              <a:t>If a potential system does not meet the mandatory evaluation criteria or business </a:t>
            </a:r>
            <a:r>
              <a:rPr lang="en-GB" sz="1600">
                <a:effectLst/>
                <a:latin typeface="Metropolis"/>
                <a:ea typeface="Times New Roman" panose="02020603050405020304" pitchFamily="18" charset="0"/>
                <a:cs typeface="Calibri"/>
              </a:rPr>
              <a:t>requirements for Wave 1, it will not be considered further. </a:t>
            </a:r>
          </a:p>
          <a:p>
            <a:pPr>
              <a:spcAft>
                <a:spcPts val="600"/>
              </a:spcAft>
            </a:pPr>
            <a:r>
              <a:rPr lang="en-GB" sz="1600">
                <a:latin typeface="Metropolis"/>
                <a:cs typeface="Calibri"/>
              </a:rPr>
              <a:t>If a system meets all mandatory criteria and requirements, we will proceed with the evaluation of the non-mandatory criteria and requirements.    </a:t>
            </a:r>
          </a:p>
          <a:p>
            <a:endParaRPr lang="en-GB" sz="1600"/>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89"/>
            <a:ext cx="1908048" cy="1957113"/>
          </a:xfrm>
        </p:spPr>
        <p:txBody>
          <a:bodyPr>
            <a:normAutofit/>
          </a:bodyPr>
          <a:lstStyle/>
          <a:p>
            <a:r>
              <a:rPr lang="en-GB"/>
              <a:t>Approach to mandatory and non-mandatory criteria and requirements</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03851489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endParaRPr lang="en-GB" sz="1400">
              <a:effectLst/>
              <a:latin typeface="Metropolis"/>
              <a:ea typeface="Times New Roman" panose="02020603050405020304" pitchFamily="18" charset="0"/>
              <a:cs typeface="Calibri"/>
            </a:endParaRPr>
          </a:p>
          <a:p>
            <a:pPr marL="0" indent="0">
              <a:lnSpc>
                <a:spcPct val="115000"/>
              </a:lnSpc>
              <a:spcAft>
                <a:spcPts val="600"/>
              </a:spcAft>
              <a:buNone/>
            </a:pPr>
            <a:r>
              <a:rPr lang="en-GB" sz="1600">
                <a:latin typeface="Metropolis" panose="00000500000000000000" pitchFamily="50" charset="0"/>
              </a:rPr>
              <a:t>To meet the timeframes for Wave 1, we propose a sole mandatory evaluation criteria – speed to deliver.</a:t>
            </a:r>
          </a:p>
          <a:p>
            <a:pPr marL="0" indent="0">
              <a:buNone/>
            </a:pPr>
            <a:endParaRPr lang="en-GB" sz="1600"/>
          </a:p>
          <a:p>
            <a:pPr marL="0" indent="0">
              <a:buNone/>
            </a:pPr>
            <a:endParaRPr lang="en-GB" sz="1600"/>
          </a:p>
          <a:p>
            <a:pPr marL="0" indent="0">
              <a:buNone/>
            </a:pPr>
            <a:endParaRPr lang="en-GB" sz="1600"/>
          </a:p>
          <a:p>
            <a:pPr marL="0" indent="0">
              <a:buNone/>
            </a:pPr>
            <a:endParaRPr lang="en-GB" sz="1600"/>
          </a:p>
          <a:p>
            <a:pPr marL="0" indent="0">
              <a:buNone/>
            </a:pPr>
            <a:endParaRPr lang="en-GB" sz="1600"/>
          </a:p>
          <a:p>
            <a:pPr marL="0" indent="0">
              <a:buNone/>
            </a:pPr>
            <a:endParaRPr lang="en-GB" sz="1600"/>
          </a:p>
          <a:p>
            <a:pPr marL="0" indent="0">
              <a:lnSpc>
                <a:spcPct val="115000"/>
              </a:lnSpc>
              <a:spcAft>
                <a:spcPts val="600"/>
              </a:spcAft>
              <a:buNone/>
            </a:pPr>
            <a:r>
              <a:rPr lang="en-GB" sz="1600">
                <a:latin typeface="Metropolis" panose="00000500000000000000" pitchFamily="50" charset="0"/>
              </a:rPr>
              <a:t>Note that we are also proposing mandatory business requirements based on </a:t>
            </a:r>
            <a:r>
              <a:rPr lang="en-GB" sz="1600" err="1">
                <a:latin typeface="Metropolis" panose="00000500000000000000" pitchFamily="50" charset="0"/>
              </a:rPr>
              <a:t>MoSCoW</a:t>
            </a:r>
            <a:r>
              <a:rPr lang="en-GB" sz="1600">
                <a:latin typeface="Metropolis" panose="00000500000000000000" pitchFamily="50" charset="0"/>
              </a:rPr>
              <a:t> feedback – see next slide. </a:t>
            </a:r>
          </a:p>
          <a:p>
            <a:pPr marL="0" indent="0">
              <a:buNone/>
            </a:pPr>
            <a:endParaRPr lang="en-GB" sz="1600"/>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89"/>
            <a:ext cx="1908048" cy="1957113"/>
          </a:xfrm>
        </p:spPr>
        <p:txBody>
          <a:bodyPr>
            <a:normAutofit/>
          </a:bodyPr>
          <a:lstStyle/>
          <a:p>
            <a:r>
              <a:rPr lang="en-GB"/>
              <a:t>Mandatory Evaluation Criteria</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7" name="Table 6">
            <a:extLst>
              <a:ext uri="{FF2B5EF4-FFF2-40B4-BE49-F238E27FC236}">
                <a16:creationId xmlns:a16="http://schemas.microsoft.com/office/drawing/2014/main" id="{1516F435-5BB5-B342-871B-9EBC88BF2165}"/>
              </a:ext>
            </a:extLst>
          </p:cNvPr>
          <p:cNvGraphicFramePr>
            <a:graphicFrameLocks noGrp="1"/>
          </p:cNvGraphicFramePr>
          <p:nvPr>
            <p:extLst>
              <p:ext uri="{D42A27DB-BD31-4B8C-83A1-F6EECF244321}">
                <p14:modId xmlns:p14="http://schemas.microsoft.com/office/powerpoint/2010/main" val="700229183"/>
              </p:ext>
            </p:extLst>
          </p:nvPr>
        </p:nvGraphicFramePr>
        <p:xfrm>
          <a:off x="2243328" y="2368247"/>
          <a:ext cx="9485999" cy="1615394"/>
        </p:xfrm>
        <a:graphic>
          <a:graphicData uri="http://schemas.openxmlformats.org/drawingml/2006/table">
            <a:tbl>
              <a:tblPr firstRow="1" firstCol="1" bandRow="1">
                <a:tableStyleId>{5C22544A-7EE6-4342-B048-85BDC9FD1C3A}</a:tableStyleId>
              </a:tblPr>
              <a:tblGrid>
                <a:gridCol w="2169815">
                  <a:extLst>
                    <a:ext uri="{9D8B030D-6E8A-4147-A177-3AD203B41FA5}">
                      <a16:colId xmlns:a16="http://schemas.microsoft.com/office/drawing/2014/main" val="3963018096"/>
                    </a:ext>
                  </a:extLst>
                </a:gridCol>
                <a:gridCol w="7316184">
                  <a:extLst>
                    <a:ext uri="{9D8B030D-6E8A-4147-A177-3AD203B41FA5}">
                      <a16:colId xmlns:a16="http://schemas.microsoft.com/office/drawing/2014/main" val="3126689509"/>
                    </a:ext>
                  </a:extLst>
                </a:gridCol>
              </a:tblGrid>
              <a:tr h="588458">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Criteria</a:t>
                      </a: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Mandatory </a:t>
                      </a:r>
                    </a:p>
                    <a:p>
                      <a:pPr>
                        <a:lnSpc>
                          <a:spcPts val="1200"/>
                        </a:lnSpc>
                        <a:spcAft>
                          <a:spcPts val="600"/>
                        </a:spcAft>
                      </a:pPr>
                      <a:r>
                        <a:rPr lang="en-GB" sz="1400">
                          <a:effectLst/>
                          <a:latin typeface="Metropolis" panose="00000500000000000000" pitchFamily="50" charset="0"/>
                        </a:rPr>
                        <a:t> </a:t>
                      </a:r>
                      <a:endParaRPr lang="en-GB" sz="1400">
                        <a:effectLst/>
                        <a:latin typeface="Metropolis" panose="00000500000000000000" pitchFamily="50" charset="0"/>
                        <a:cs typeface="Calibri" panose="020F0502020204030204" pitchFamily="34" charset="0"/>
                      </a:endParaRPr>
                    </a:p>
                  </a:txBody>
                  <a:tcPr marL="68580" marR="68580" marT="0" marB="0"/>
                </a:tc>
                <a:extLst>
                  <a:ext uri="{0D108BD9-81ED-4DB2-BD59-A6C34878D82A}">
                    <a16:rowId xmlns:a16="http://schemas.microsoft.com/office/drawing/2014/main" val="696802102"/>
                  </a:ext>
                </a:extLst>
              </a:tr>
              <a:tr h="997666">
                <a:tc>
                  <a:txBody>
                    <a:bodyPr/>
                    <a:lstStyle/>
                    <a:p>
                      <a:pPr>
                        <a:lnSpc>
                          <a:spcPts val="1200"/>
                        </a:lnSpc>
                        <a:spcAft>
                          <a:spcPts val="600"/>
                        </a:spcAft>
                      </a:pPr>
                      <a:endParaRPr lang="en-GB" sz="1400" kern="1200">
                        <a:effectLst/>
                        <a:latin typeface="Metropolis" panose="00000500000000000000" pitchFamily="50" charset="0"/>
                      </a:endParaRPr>
                    </a:p>
                    <a:p>
                      <a:pPr>
                        <a:lnSpc>
                          <a:spcPts val="1200"/>
                        </a:lnSpc>
                        <a:spcAft>
                          <a:spcPts val="600"/>
                        </a:spcAft>
                      </a:pPr>
                      <a:r>
                        <a:rPr lang="en-GB" sz="1400" kern="1200">
                          <a:effectLst/>
                          <a:latin typeface="Metropolis" panose="00000500000000000000" pitchFamily="50" charset="0"/>
                        </a:rPr>
                        <a:t>Speed to deliver</a:t>
                      </a: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marL="0" indent="0" algn="l" defTabSz="914400" rtl="0" eaLnBrk="1" latinLnBrk="0" hangingPunct="1">
                        <a:lnSpc>
                          <a:spcPct val="100000"/>
                        </a:lnSpc>
                        <a:spcBef>
                          <a:spcPts val="1000"/>
                        </a:spcBef>
                        <a:spcAft>
                          <a:spcPts val="600"/>
                        </a:spcAft>
                        <a:buFont typeface="Arial" panose="020B0604020202020204" pitchFamily="34" charset="0"/>
                        <a:buNone/>
                      </a:pPr>
                      <a:r>
                        <a:rPr lang="en-GB" sz="1400" b="0" i="0" kern="1200">
                          <a:solidFill>
                            <a:schemeClr val="tx1"/>
                          </a:solidFill>
                          <a:effectLst/>
                          <a:latin typeface="Metropolis" panose="00000500000000000000" pitchFamily="50" charset="0"/>
                          <a:cs typeface="Calibri" panose="020F0502020204030204" pitchFamily="34" charset="0"/>
                        </a:rPr>
                        <a:t>The proposed system can be developed, implemented and ready for transactions to flow within 6 months from the date the system is decided. </a:t>
                      </a:r>
                      <a:endParaRPr lang="en-GB" sz="1400" b="0" i="0" kern="1200">
                        <a:solidFill>
                          <a:schemeClr val="tx1"/>
                        </a:solidFill>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extLst>
                  <a:ext uri="{0D108BD9-81ED-4DB2-BD59-A6C34878D82A}">
                    <a16:rowId xmlns:a16="http://schemas.microsoft.com/office/drawing/2014/main" val="4270188410"/>
                  </a:ext>
                </a:extLst>
              </a:tr>
            </a:tbl>
          </a:graphicData>
        </a:graphic>
      </p:graphicFrame>
    </p:spTree>
    <p:extLst>
      <p:ext uri="{BB962C8B-B14F-4D97-AF65-F5344CB8AC3E}">
        <p14:creationId xmlns:p14="http://schemas.microsoft.com/office/powerpoint/2010/main" val="335543676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0" y="710065"/>
            <a:ext cx="4659479" cy="365125"/>
          </a:xfrm>
        </p:spPr>
        <p:txBody>
          <a:bodyPr/>
          <a:lstStyle/>
          <a:p>
            <a:r>
              <a:rPr lang="en-GB"/>
              <a:t>Mandatory Business Requirements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ct val="95000"/>
              </a:lnSpc>
              <a:spcAft>
                <a:spcPts val="600"/>
              </a:spcAft>
              <a:buNone/>
            </a:pPr>
            <a:endParaRPr lang="en-GB" sz="1500"/>
          </a:p>
          <a:p>
            <a:pPr>
              <a:lnSpc>
                <a:spcPct val="95000"/>
              </a:lnSpc>
              <a:spcAft>
                <a:spcPts val="600"/>
              </a:spcAft>
            </a:pPr>
            <a:endParaRPr lang="en-GB" sz="1500"/>
          </a:p>
        </p:txBody>
      </p:sp>
      <p:graphicFrame>
        <p:nvGraphicFramePr>
          <p:cNvPr id="2" name="Table 1">
            <a:extLst>
              <a:ext uri="{FF2B5EF4-FFF2-40B4-BE49-F238E27FC236}">
                <a16:creationId xmlns:a16="http://schemas.microsoft.com/office/drawing/2014/main" id="{0119C2B2-6FCA-9A2C-9263-1B36BB6DDD9A}"/>
              </a:ext>
            </a:extLst>
          </p:cNvPr>
          <p:cNvGraphicFramePr>
            <a:graphicFrameLocks noGrp="1"/>
          </p:cNvGraphicFramePr>
          <p:nvPr>
            <p:extLst>
              <p:ext uri="{D42A27DB-BD31-4B8C-83A1-F6EECF244321}">
                <p14:modId xmlns:p14="http://schemas.microsoft.com/office/powerpoint/2010/main" val="656976282"/>
              </p:ext>
            </p:extLst>
          </p:nvPr>
        </p:nvGraphicFramePr>
        <p:xfrm>
          <a:off x="0" y="1124504"/>
          <a:ext cx="12192000" cy="5727093"/>
        </p:xfrm>
        <a:graphic>
          <a:graphicData uri="http://schemas.openxmlformats.org/drawingml/2006/table">
            <a:tbl>
              <a:tblPr firstRow="1" firstCol="1" bandRow="1">
                <a:tableStyleId>{5C22544A-7EE6-4342-B048-85BDC9FD1C3A}</a:tableStyleId>
              </a:tblPr>
              <a:tblGrid>
                <a:gridCol w="537112">
                  <a:extLst>
                    <a:ext uri="{9D8B030D-6E8A-4147-A177-3AD203B41FA5}">
                      <a16:colId xmlns:a16="http://schemas.microsoft.com/office/drawing/2014/main" val="2590400987"/>
                    </a:ext>
                  </a:extLst>
                </a:gridCol>
                <a:gridCol w="7095168">
                  <a:extLst>
                    <a:ext uri="{9D8B030D-6E8A-4147-A177-3AD203B41FA5}">
                      <a16:colId xmlns:a16="http://schemas.microsoft.com/office/drawing/2014/main" val="2540859893"/>
                    </a:ext>
                  </a:extLst>
                </a:gridCol>
                <a:gridCol w="2064170">
                  <a:extLst>
                    <a:ext uri="{9D8B030D-6E8A-4147-A177-3AD203B41FA5}">
                      <a16:colId xmlns:a16="http://schemas.microsoft.com/office/drawing/2014/main" val="604871461"/>
                    </a:ext>
                  </a:extLst>
                </a:gridCol>
                <a:gridCol w="2495550">
                  <a:extLst>
                    <a:ext uri="{9D8B030D-6E8A-4147-A177-3AD203B41FA5}">
                      <a16:colId xmlns:a16="http://schemas.microsoft.com/office/drawing/2014/main" val="3257330549"/>
                    </a:ext>
                  </a:extLst>
                </a:gridCol>
              </a:tblGrid>
              <a:tr h="238898">
                <a:tc>
                  <a:txBody>
                    <a:bodyPr/>
                    <a:lstStyle/>
                    <a:p>
                      <a:pPr marL="358775" indent="-228600">
                        <a:lnSpc>
                          <a:spcPct val="97000"/>
                        </a:lnSpc>
                        <a:spcAft>
                          <a:spcPts val="600"/>
                        </a:spcAft>
                      </a:pPr>
                      <a:r>
                        <a:rPr lang="en-GB" sz="1100">
                          <a:solidFill>
                            <a:schemeClr val="bg1"/>
                          </a:solidFill>
                          <a:effectLst/>
                          <a:latin typeface="Metropolis" panose="00000500000000000000" pitchFamily="50" charset="0"/>
                          <a:ea typeface="Yu Gothic Light" panose="020B0300000000000000" pitchFamily="34" charset="-128"/>
                          <a:cs typeface="Times New Roman" panose="02020603050405020304" pitchFamily="18" charset="0"/>
                        </a:rPr>
                        <a:t>ID</a:t>
                      </a:r>
                    </a:p>
                  </a:txBody>
                  <a:tcPr marL="43066" marR="43066" marT="0" marB="0" anchor="ctr"/>
                </a:tc>
                <a:tc>
                  <a:txBody>
                    <a:bodyPr/>
                    <a:lstStyle/>
                    <a:p>
                      <a:pPr marL="0" indent="0" algn="ctr">
                        <a:lnSpc>
                          <a:spcPct val="97000"/>
                        </a:lnSpc>
                        <a:spcAft>
                          <a:spcPts val="600"/>
                        </a:spcAft>
                      </a:pPr>
                      <a:r>
                        <a:rPr lang="en-GB" sz="1100">
                          <a:solidFill>
                            <a:schemeClr val="bg1"/>
                          </a:solidFill>
                          <a:effectLst/>
                          <a:latin typeface="Metropolis" panose="00000500000000000000" pitchFamily="50" charset="0"/>
                          <a:ea typeface="Yu Gothic Light" panose="020B0300000000000000" pitchFamily="34" charset="-128"/>
                          <a:cs typeface="Times New Roman" panose="02020603050405020304" pitchFamily="18" charset="0"/>
                        </a:rPr>
                        <a:t>Description</a:t>
                      </a:r>
                    </a:p>
                  </a:txBody>
                  <a:tcPr marL="43066" marR="43066" marT="0" marB="0" anchor="ctr"/>
                </a:tc>
                <a:tc>
                  <a:txBody>
                    <a:bodyPr/>
                    <a:lstStyle/>
                    <a:p>
                      <a:pPr marL="0" indent="0" algn="ctr">
                        <a:lnSpc>
                          <a:spcPct val="97000"/>
                        </a:lnSpc>
                        <a:spcAft>
                          <a:spcPts val="600"/>
                        </a:spcAft>
                      </a:pPr>
                      <a:r>
                        <a:rPr lang="en-GB" sz="1100" err="1">
                          <a:effectLst/>
                          <a:latin typeface="Metropolis" panose="00000500000000000000" pitchFamily="50" charset="0"/>
                        </a:rPr>
                        <a:t>MoSCoW</a:t>
                      </a:r>
                      <a:r>
                        <a:rPr lang="en-GB" sz="1100">
                          <a:effectLst/>
                          <a:latin typeface="Metropolis" panose="00000500000000000000" pitchFamily="50" charset="0"/>
                        </a:rPr>
                        <a:t> Feedback</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0" indent="0" algn="ctr">
                        <a:lnSpc>
                          <a:spcPct val="97000"/>
                        </a:lnSpc>
                        <a:spcAft>
                          <a:spcPts val="600"/>
                        </a:spcAft>
                      </a:pPr>
                      <a:r>
                        <a:rPr lang="en-GB" sz="1100">
                          <a:effectLst/>
                          <a:latin typeface="Metropolis" panose="00000500000000000000" pitchFamily="50" charset="0"/>
                        </a:rPr>
                        <a:t>Scoring Criteria</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955619956"/>
                  </a:ext>
                </a:extLst>
              </a:tr>
              <a:tr h="598616">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1</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enable the complainant (case recipient) to file a case against another party (case respondent).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Must have (mandatory)</a:t>
                      </a:r>
                    </a:p>
                    <a:p>
                      <a:r>
                        <a:rPr lang="en-GB" sz="1100" kern="1200">
                          <a:solidFill>
                            <a:schemeClr val="dk1"/>
                          </a:solidFill>
                          <a:effectLst/>
                          <a:latin typeface="Metropolis" panose="00000500000000000000" pitchFamily="50" charset="0"/>
                          <a:ea typeface="+mn-ea"/>
                          <a:cs typeface="+mn-cs"/>
                        </a:rPr>
                        <a:t>100% Must </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977970102"/>
                  </a:ext>
                </a:extLst>
              </a:tr>
              <a:tr h="590124">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2</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enable the case recipient(s) and case respondent(s) to follow cases and attach evidence as required, supporting a range of formats to evidence (pdf, emails, etc)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Must have (mandatory)</a:t>
                      </a:r>
                    </a:p>
                    <a:p>
                      <a:r>
                        <a:rPr lang="en-GB" sz="1100" kern="1200">
                          <a:solidFill>
                            <a:schemeClr val="dk1"/>
                          </a:solidFill>
                          <a:effectLst/>
                          <a:latin typeface="Metropolis" panose="00000500000000000000" pitchFamily="50" charset="0"/>
                          <a:ea typeface="+mn-ea"/>
                          <a:cs typeface="+mn-cs"/>
                        </a:rPr>
                        <a:t>100% Must </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641682162"/>
                  </a:ext>
                </a:extLst>
              </a:tr>
              <a:tr h="590124">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3</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restrict the case information to only those individuals or groups to whom the case is assigned. </a:t>
                      </a:r>
                    </a:p>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Note: No other organisations should be given access including MLA operators.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Must have (mandatory)</a:t>
                      </a:r>
                    </a:p>
                    <a:p>
                      <a:pPr fontAlgn="base"/>
                      <a:r>
                        <a:rPr lang="en-GB" sz="1100" kern="1200">
                          <a:solidFill>
                            <a:schemeClr val="dk1"/>
                          </a:solidFill>
                          <a:effectLst/>
                          <a:latin typeface="Metropolis" panose="00000500000000000000" pitchFamily="50" charset="0"/>
                          <a:ea typeface="+mn-ea"/>
                          <a:cs typeface="+mn-cs"/>
                        </a:rPr>
                        <a:t> </a:t>
                      </a:r>
                    </a:p>
                    <a:p>
                      <a:r>
                        <a:rPr lang="en-GB" sz="1100" kern="1200">
                          <a:solidFill>
                            <a:schemeClr val="dk1"/>
                          </a:solidFill>
                          <a:effectLst/>
                          <a:latin typeface="Metropolis" panose="00000500000000000000" pitchFamily="50" charset="0"/>
                          <a:ea typeface="+mn-ea"/>
                          <a:cs typeface="+mn-cs"/>
                        </a:rPr>
                        <a:t>7/8 Must, 1/8 Should </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59789903"/>
                  </a:ext>
                </a:extLst>
              </a:tr>
              <a:tr h="581059">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4</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be able to handle several statuses to a case (statuses to be configurable and will be defined in detailed design)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Must have</a:t>
                      </a:r>
                    </a:p>
                    <a:p>
                      <a:pPr fontAlgn="base"/>
                      <a:r>
                        <a:rPr lang="en-GB" sz="1100" kern="1200">
                          <a:solidFill>
                            <a:schemeClr val="dk1"/>
                          </a:solidFill>
                          <a:effectLst/>
                          <a:latin typeface="Metropolis" panose="00000500000000000000" pitchFamily="50" charset="0"/>
                          <a:ea typeface="+mn-ea"/>
                          <a:cs typeface="+mn-cs"/>
                        </a:rPr>
                        <a:t> </a:t>
                      </a:r>
                    </a:p>
                    <a:p>
                      <a:r>
                        <a:rPr lang="en-GB" sz="1100" kern="1200">
                          <a:solidFill>
                            <a:schemeClr val="dk1"/>
                          </a:solidFill>
                          <a:effectLst/>
                          <a:latin typeface="Metropolis" panose="00000500000000000000" pitchFamily="50" charset="0"/>
                          <a:ea typeface="+mn-ea"/>
                          <a:cs typeface="+mn-cs"/>
                        </a:rPr>
                        <a:t>5/8 Must, 3/8 Could </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algn="ctr">
                        <a:lnSpc>
                          <a:spcPts val="12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4277291541"/>
                  </a:ext>
                </a:extLst>
              </a:tr>
              <a:tr h="590124">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5</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notify the case recipient(s) and case respondent(s) to respond within agreed SLAs.  And send reminders where appropriate / as per business rules definition. </a:t>
                      </a:r>
                    </a:p>
                  </a:txBody>
                  <a:tcPr marL="43066" marR="43066" marT="0" marB="0" anchor="ctr"/>
                </a:tc>
                <a:tc>
                  <a:txBody>
                    <a:bodyPr/>
                    <a:lstStyle/>
                    <a:p>
                      <a:pPr marL="0" indent="-228600" algn="l" defTabSz="914400" rtl="0" eaLnBrk="1"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Must have (mandatory)</a:t>
                      </a:r>
                    </a:p>
                    <a:p>
                      <a:pPr marL="0" indent="-228600" algn="l" defTabSz="914400" rtl="0" eaLnBrk="1"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6/8 Must, 1/8 Should, 1/8 Could </a:t>
                      </a:r>
                    </a:p>
                    <a:p>
                      <a:pPr marL="914400" indent="-228600">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2438251"/>
                  </a:ext>
                </a:extLst>
              </a:tr>
              <a:tr h="590124">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6</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be able to mark the final accepted resolution for the case by the case respondent(s) </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Must have (mandatory)</a:t>
                      </a:r>
                    </a:p>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 6/8 Must, 2/8 Could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1651043313"/>
                  </a:ext>
                </a:extLst>
              </a:tr>
              <a:tr h="581059">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7</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be compliant with applicable data protection legislation and ISO when dealing with data related to parties and PSUs and any other third parties involved in the dispute. </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Must have (mandatory)</a:t>
                      </a:r>
                    </a:p>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 100% Must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algn="ctr">
                        <a:lnSpc>
                          <a:spcPts val="12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3750662961"/>
                  </a:ext>
                </a:extLst>
              </a:tr>
              <a:tr h="590124">
                <a:tc>
                  <a:txBody>
                    <a:bodyPr/>
                    <a:lstStyle/>
                    <a:p>
                      <a:pPr algn="ctr" fontAlgn="base"/>
                      <a:r>
                        <a:rPr lang="en-GB" sz="1100" b="1" kern="1200">
                          <a:solidFill>
                            <a:schemeClr val="lt1"/>
                          </a:solidFill>
                          <a:effectLst/>
                          <a:latin typeface="Metropolis" panose="00000500000000000000" pitchFamily="50" charset="0"/>
                          <a:ea typeface="+mn-ea"/>
                          <a:cs typeface="+mn-cs"/>
                        </a:rPr>
                        <a:t>8</a:t>
                      </a:r>
                    </a:p>
                  </a:txBody>
                  <a:tcPr marL="43066" marR="43066" marT="0" marB="0" anchor="ctr"/>
                </a:tc>
                <a:tc>
                  <a:txBody>
                    <a:bodyPr/>
                    <a:lstStyle/>
                    <a:p>
                      <a:pPr fontAlgn="base"/>
                      <a:r>
                        <a:rPr lang="en-GB" sz="1100" b="0" kern="1200">
                          <a:solidFill>
                            <a:schemeClr val="tx1"/>
                          </a:solidFill>
                          <a:effectLst/>
                          <a:latin typeface="Metropolis" panose="00000500000000000000" pitchFamily="50" charset="0"/>
                          <a:ea typeface="+mn-ea"/>
                          <a:cs typeface="+mn-cs"/>
                        </a:rPr>
                        <a:t>The solution to ensure that sufficient security systems are in place to restrict case visibility including case history to the system operators (/e/ role-based access controls). </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Must have (mandatory)</a:t>
                      </a:r>
                    </a:p>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 6/8 Must, 2/8 Should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2706741792"/>
                  </a:ext>
                </a:extLst>
              </a:tr>
              <a:tr h="0">
                <a:tc>
                  <a:txBody>
                    <a:bodyPr/>
                    <a:lstStyle/>
                    <a:p>
                      <a:pPr marL="0" indent="-228600" algn="ctr" defTabSz="914400" rtl="0" eaLnBrk="1" fontAlgn="base" latinLnBrk="0" hangingPunct="1">
                        <a:lnSpc>
                          <a:spcPct val="97000"/>
                        </a:lnSpc>
                        <a:spcAft>
                          <a:spcPts val="600"/>
                        </a:spcAft>
                      </a:pPr>
                      <a:r>
                        <a:rPr lang="en-GB" sz="1100" b="1" kern="1200">
                          <a:solidFill>
                            <a:schemeClr val="lt1"/>
                          </a:solidFill>
                          <a:effectLst/>
                          <a:latin typeface="Metropolis" panose="00000500000000000000" pitchFamily="50" charset="0"/>
                          <a:ea typeface="+mn-ea"/>
                          <a:cs typeface="+mn-cs"/>
                        </a:rPr>
                        <a:t>9</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b="0" kern="1200">
                          <a:solidFill>
                            <a:schemeClr val="tx1"/>
                          </a:solidFill>
                          <a:effectLst/>
                          <a:latin typeface="Metropolis" panose="00000500000000000000" pitchFamily="50" charset="0"/>
                          <a:ea typeface="+mn-ea"/>
                          <a:cs typeface="+mn-cs"/>
                        </a:rPr>
                        <a:t>The solution to be able to capture all audit trail of all the changes that a case undergoes enabling the involved parties to identify what changed, when and by whom. </a:t>
                      </a:r>
                    </a:p>
                  </a:txBody>
                  <a:tcPr marL="43066" marR="43066" marT="0" marB="0" anchor="ctr"/>
                </a:tc>
                <a:tc>
                  <a:txBody>
                    <a:bodyPr/>
                    <a:lstStyle/>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Must have (mandatory)</a:t>
                      </a:r>
                    </a:p>
                    <a:p>
                      <a:pPr marL="0" indent="-228600" algn="l" defTabSz="914400" rtl="0" eaLnBrk="1" fontAlgn="base" latinLnBrk="0" hangingPunct="1">
                        <a:lnSpc>
                          <a:spcPct val="97000"/>
                        </a:lnSpc>
                        <a:spcAft>
                          <a:spcPts val="600"/>
                        </a:spcAft>
                      </a:pPr>
                      <a:r>
                        <a:rPr lang="en-GB" sz="1100" kern="1200">
                          <a:solidFill>
                            <a:schemeClr val="dk1"/>
                          </a:solidFill>
                          <a:effectLst/>
                          <a:latin typeface="Metropolis" panose="00000500000000000000" pitchFamily="50" charset="0"/>
                          <a:ea typeface="+mn-ea"/>
                          <a:cs typeface="+mn-cs"/>
                        </a:rPr>
                        <a:t> 6/8 Must, 1/8 Should, 1/8 Could </a:t>
                      </a:r>
                    </a:p>
                  </a:txBody>
                  <a:tcPr marL="43066" marR="43066" marT="0" marB="0" anchor="ctr"/>
                </a:tc>
                <a:tc>
                  <a:txBody>
                    <a:bodyPr/>
                    <a:lstStyle/>
                    <a:p>
                      <a:pPr fontAlgn="base"/>
                      <a:r>
                        <a:rPr lang="en-GB" sz="1100" kern="1200">
                          <a:solidFill>
                            <a:schemeClr val="dk1"/>
                          </a:solidFill>
                          <a:effectLst/>
                          <a:latin typeface="Metropolis" panose="00000500000000000000" pitchFamily="50" charset="0"/>
                          <a:ea typeface="+mn-ea"/>
                          <a:cs typeface="+mn-cs"/>
                        </a:rPr>
                        <a:t>0 – Does not meet the requirement</a:t>
                      </a:r>
                    </a:p>
                    <a:p>
                      <a:r>
                        <a:rPr lang="en-GB" sz="1100" kern="1200">
                          <a:solidFill>
                            <a:schemeClr val="dk1"/>
                          </a:solidFill>
                          <a:effectLst/>
                          <a:latin typeface="Metropolis" panose="00000500000000000000" pitchFamily="50" charset="0"/>
                          <a:ea typeface="+mn-ea"/>
                          <a:cs typeface="+mn-cs"/>
                        </a:rPr>
                        <a:t>1 – Meets the requirement</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p>
                      <a:pPr marL="914400" indent="-228600" algn="ctr">
                        <a:lnSpc>
                          <a:spcPct val="97000"/>
                        </a:lnSpc>
                        <a:spcAft>
                          <a:spcPts val="600"/>
                        </a:spcAft>
                      </a:pP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555126867"/>
                  </a:ext>
                </a:extLst>
              </a:tr>
            </a:tbl>
          </a:graphicData>
        </a:graphic>
      </p:graphicFrame>
    </p:spTree>
    <p:extLst>
      <p:ext uri="{BB962C8B-B14F-4D97-AF65-F5344CB8AC3E}">
        <p14:creationId xmlns:p14="http://schemas.microsoft.com/office/powerpoint/2010/main" val="321230974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342900" indent="-342900">
              <a:lnSpc>
                <a:spcPct val="115000"/>
              </a:lnSpc>
              <a:spcAft>
                <a:spcPts val="600"/>
              </a:spcAft>
              <a:buFont typeface="Symbol" panose="05050102010706020507" pitchFamily="18" charset="2"/>
              <a:buChar char=""/>
            </a:pPr>
            <a:r>
              <a:rPr lang="en-GB" sz="1600">
                <a:latin typeface="Metropolis" panose="00000500000000000000" pitchFamily="50" charset="0"/>
              </a:rPr>
              <a:t>If a system meets each of the mandatory evaluation criteria and business requirements, it will be assessed against the weighted criteria. </a:t>
            </a:r>
          </a:p>
          <a:p>
            <a:pPr marL="34290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We have developed weightings for the following criteria based on overall importance with significant input from the feedback received. Additional evaluation criteria from participants was considered. Our view in response to the proposed additions is captured in Appendix 1.  </a:t>
            </a:r>
          </a:p>
          <a:p>
            <a:pPr marL="34290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We have also provided detail on scoring criteria to guide the evaluation, in the paper. </a:t>
            </a:r>
          </a:p>
          <a:p>
            <a:pPr marL="342900" indent="-342900">
              <a:lnSpc>
                <a:spcPct val="115000"/>
              </a:lnSpc>
              <a:spcAft>
                <a:spcPts val="600"/>
              </a:spcAft>
              <a:buFont typeface="Symbol" panose="05050102010706020507" pitchFamily="18" charset="2"/>
              <a:buChar char=""/>
            </a:pPr>
            <a:r>
              <a:rPr lang="en-GB" sz="1600">
                <a:effectLst/>
                <a:latin typeface="Metropolis" panose="00000500000000000000" pitchFamily="50" charset="0"/>
                <a:ea typeface="Times New Roman" panose="02020603050405020304" pitchFamily="18" charset="0"/>
                <a:cs typeface="Calibri" panose="020F0502020204030204" pitchFamily="34" charset="0"/>
              </a:rPr>
              <a:t>We now plan to use these to evaluate each possible system. We plan to bring back the evaluation of each of the systems against the scoring criteria to the 22 August WG meeting.</a:t>
            </a:r>
          </a:p>
          <a:p>
            <a:pPr marL="342900" indent="-342900">
              <a:lnSpc>
                <a:spcPct val="115000"/>
              </a:lnSpc>
              <a:spcAft>
                <a:spcPts val="600"/>
              </a:spcAft>
              <a:buFont typeface="Symbol" panose="05050102010706020507" pitchFamily="18" charset="2"/>
              <a:buChar char=""/>
            </a:pPr>
            <a:r>
              <a:rPr lang="en-GB" sz="1600">
                <a:latin typeface="Metropolis" panose="00000500000000000000" pitchFamily="50" charset="0"/>
                <a:ea typeface="Times New Roman" panose="02020603050405020304" pitchFamily="18" charset="0"/>
                <a:cs typeface="Calibri" panose="020F0502020204030204" pitchFamily="34" charset="0"/>
              </a:rPr>
              <a:t>We propose that this could</a:t>
            </a:r>
            <a:r>
              <a:rPr lang="en-GB" sz="1600">
                <a:effectLst/>
                <a:latin typeface="Metropolis" panose="00000500000000000000" pitchFamily="50" charset="0"/>
                <a:ea typeface="Times New Roman" panose="02020603050405020304" pitchFamily="18" charset="0"/>
                <a:cs typeface="Calibri" panose="020F0502020204030204" pitchFamily="34" charset="0"/>
              </a:rPr>
              <a:t> be accompanied by deep dives into the potential systems prior to the WG meeting, potentially on 20 August.  </a:t>
            </a:r>
            <a:endParaRPr lang="en-GB" sz="1600">
              <a:effectLst/>
              <a:latin typeface="Metropolis" panose="00000500000000000000" pitchFamily="50" charset="0"/>
              <a:ea typeface="Times New Roman" panose="02020603050405020304" pitchFamily="18" charset="0"/>
              <a:cs typeface="Calibri"/>
            </a:endParaRPr>
          </a:p>
          <a:p>
            <a:endParaRPr lang="en-GB" sz="1600"/>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89"/>
            <a:ext cx="1908048" cy="1957113"/>
          </a:xfrm>
        </p:spPr>
        <p:txBody>
          <a:bodyPr>
            <a:normAutofit/>
          </a:bodyPr>
          <a:lstStyle/>
          <a:p>
            <a:r>
              <a:rPr lang="en-GB"/>
              <a:t>Non-mandatory Weighted Evaluation Criteria</a:t>
            </a:r>
          </a:p>
        </p:txBody>
      </p:sp>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4976746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287BCEE8-2301-2BBC-4E3D-17F51C723BDC}"/>
              </a:ext>
            </a:extLst>
          </p:cNvPr>
          <p:cNvSpPr>
            <a:spLocks noGrp="1"/>
          </p:cNvSpPr>
          <p:nvPr>
            <p:ph type="sldNum" sz="quarter" idx="12"/>
          </p:nvPr>
        </p:nvSpPr>
        <p:spPr/>
        <p:txBody>
          <a:bodyPr/>
          <a:lstStyle/>
          <a:p>
            <a:fld id="{F7DBEFEF-2EF4-7341-AFBF-5942378A7132}" type="slidenum">
              <a:rPr lang="en-US" smtClean="0"/>
              <a:t>2</a:t>
            </a:fld>
            <a:endParaRPr lang="en-US"/>
          </a:p>
        </p:txBody>
      </p:sp>
      <p:sp>
        <p:nvSpPr>
          <p:cNvPr id="4" name="Date Placeholder 3">
            <a:extLst>
              <a:ext uri="{FF2B5EF4-FFF2-40B4-BE49-F238E27FC236}">
                <a16:creationId xmlns:a16="http://schemas.microsoft.com/office/drawing/2014/main" id="{CC75B92A-714A-0F14-2253-7C64A0084E42}"/>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5" name="Title 4">
            <a:extLst>
              <a:ext uri="{FF2B5EF4-FFF2-40B4-BE49-F238E27FC236}">
                <a16:creationId xmlns:a16="http://schemas.microsoft.com/office/drawing/2014/main" id="{2FD17378-17E6-03B5-4062-D6CAC721B355}"/>
              </a:ext>
            </a:extLst>
          </p:cNvPr>
          <p:cNvSpPr>
            <a:spLocks noGrp="1"/>
          </p:cNvSpPr>
          <p:nvPr>
            <p:ph type="title"/>
          </p:nvPr>
        </p:nvSpPr>
        <p:spPr>
          <a:xfrm>
            <a:off x="335278" y="764323"/>
            <a:ext cx="4897121" cy="495922"/>
          </a:xfrm>
        </p:spPr>
        <p:txBody>
          <a:bodyPr>
            <a:normAutofit/>
          </a:bodyPr>
          <a:lstStyle/>
          <a:p>
            <a:r>
              <a:rPr lang="en-GB" sz="2000">
                <a:latin typeface="Metropolis Black"/>
              </a:rPr>
              <a:t>Agenda</a:t>
            </a:r>
          </a:p>
        </p:txBody>
      </p:sp>
      <p:sp>
        <p:nvSpPr>
          <p:cNvPr id="12" name="Footer Placeholder 1">
            <a:extLst>
              <a:ext uri="{FF2B5EF4-FFF2-40B4-BE49-F238E27FC236}">
                <a16:creationId xmlns:a16="http://schemas.microsoft.com/office/drawing/2014/main" id="{4A564EAF-B28B-6123-9D3E-8C83F25386F8}"/>
              </a:ext>
            </a:extLst>
          </p:cNvPr>
          <p:cNvSpPr>
            <a:spLocks noGrp="1"/>
          </p:cNvSpPr>
          <p:nvPr>
            <p:ph type="ftr" sz="quarter" idx="11"/>
          </p:nvPr>
        </p:nvSpPr>
        <p:spPr>
          <a:xfrm>
            <a:off x="4038600" y="6486472"/>
            <a:ext cx="4114800" cy="365125"/>
          </a:xfrm>
        </p:spPr>
        <p:txBody>
          <a:bodyPr/>
          <a:lstStyle/>
          <a:p>
            <a:r>
              <a:rPr lang="en-US"/>
              <a:t>Draft for discussion and workshop prep</a:t>
            </a:r>
          </a:p>
        </p:txBody>
      </p:sp>
      <p:pic>
        <p:nvPicPr>
          <p:cNvPr id="15" name="Picture 14">
            <a:extLst>
              <a:ext uri="{FF2B5EF4-FFF2-40B4-BE49-F238E27FC236}">
                <a16:creationId xmlns:a16="http://schemas.microsoft.com/office/drawing/2014/main" id="{010BE5C0-1D22-813E-0741-C65FF8A963E1}"/>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225924" y="117847"/>
            <a:ext cx="1276393" cy="407487"/>
          </a:xfrm>
          <a:prstGeom prst="rect">
            <a:avLst/>
          </a:prstGeom>
        </p:spPr>
      </p:pic>
      <p:graphicFrame>
        <p:nvGraphicFramePr>
          <p:cNvPr id="2" name="Table 1">
            <a:extLst>
              <a:ext uri="{FF2B5EF4-FFF2-40B4-BE49-F238E27FC236}">
                <a16:creationId xmlns:a16="http://schemas.microsoft.com/office/drawing/2014/main" id="{197CC402-EC91-70C5-7B49-1B7A7D59DB53}"/>
              </a:ext>
            </a:extLst>
          </p:cNvPr>
          <p:cNvGraphicFramePr>
            <a:graphicFrameLocks noGrp="1"/>
          </p:cNvGraphicFramePr>
          <p:nvPr>
            <p:extLst>
              <p:ext uri="{D42A27DB-BD31-4B8C-83A1-F6EECF244321}">
                <p14:modId xmlns:p14="http://schemas.microsoft.com/office/powerpoint/2010/main" val="3074063925"/>
              </p:ext>
            </p:extLst>
          </p:nvPr>
        </p:nvGraphicFramePr>
        <p:xfrm>
          <a:off x="2097925" y="2230164"/>
          <a:ext cx="8127999" cy="2865120"/>
        </p:xfrm>
        <a:graphic>
          <a:graphicData uri="http://schemas.openxmlformats.org/drawingml/2006/table">
            <a:tbl>
              <a:tblPr firstRow="1" bandRow="1">
                <a:tableStyleId>{5C22544A-7EE6-4342-B048-85BDC9FD1C3A}</a:tableStyleId>
              </a:tblPr>
              <a:tblGrid>
                <a:gridCol w="1373809">
                  <a:extLst>
                    <a:ext uri="{9D8B030D-6E8A-4147-A177-3AD203B41FA5}">
                      <a16:colId xmlns:a16="http://schemas.microsoft.com/office/drawing/2014/main" val="1847245967"/>
                    </a:ext>
                  </a:extLst>
                </a:gridCol>
                <a:gridCol w="4044857">
                  <a:extLst>
                    <a:ext uri="{9D8B030D-6E8A-4147-A177-3AD203B41FA5}">
                      <a16:colId xmlns:a16="http://schemas.microsoft.com/office/drawing/2014/main" val="2415312087"/>
                    </a:ext>
                  </a:extLst>
                </a:gridCol>
                <a:gridCol w="2709333">
                  <a:extLst>
                    <a:ext uri="{9D8B030D-6E8A-4147-A177-3AD203B41FA5}">
                      <a16:colId xmlns:a16="http://schemas.microsoft.com/office/drawing/2014/main" val="257777515"/>
                    </a:ext>
                  </a:extLst>
                </a:gridCol>
              </a:tblGrid>
              <a:tr h="370840">
                <a:tc>
                  <a:txBody>
                    <a:bodyPr/>
                    <a:lstStyle/>
                    <a:p>
                      <a:r>
                        <a:rPr lang="en-GB" dirty="0"/>
                        <a:t>Number</a:t>
                      </a:r>
                    </a:p>
                  </a:txBody>
                  <a:tcPr/>
                </a:tc>
                <a:tc>
                  <a:txBody>
                    <a:bodyPr/>
                    <a:lstStyle/>
                    <a:p>
                      <a:r>
                        <a:rPr lang="en-GB" dirty="0"/>
                        <a:t>Agenda item</a:t>
                      </a:r>
                    </a:p>
                  </a:txBody>
                  <a:tcPr/>
                </a:tc>
                <a:tc>
                  <a:txBody>
                    <a:bodyPr/>
                    <a:lstStyle/>
                    <a:p>
                      <a:r>
                        <a:rPr lang="en-GB" dirty="0"/>
                        <a:t>Time</a:t>
                      </a:r>
                    </a:p>
                  </a:txBody>
                  <a:tcPr/>
                </a:tc>
                <a:extLst>
                  <a:ext uri="{0D108BD9-81ED-4DB2-BD59-A6C34878D82A}">
                    <a16:rowId xmlns:a16="http://schemas.microsoft.com/office/drawing/2014/main" val="2758344690"/>
                  </a:ext>
                </a:extLst>
              </a:tr>
              <a:tr h="370840">
                <a:tc>
                  <a:txBody>
                    <a:bodyPr/>
                    <a:lstStyle/>
                    <a:p>
                      <a:r>
                        <a:rPr lang="en-GB" dirty="0"/>
                        <a:t>1.</a:t>
                      </a:r>
                    </a:p>
                  </a:txBody>
                  <a:tcPr/>
                </a:tc>
                <a:tc>
                  <a:txBody>
                    <a:bodyPr/>
                    <a:lstStyle/>
                    <a:p>
                      <a:r>
                        <a:rPr lang="en-GB" dirty="0"/>
                        <a:t>Introduction and Approval of Minutes</a:t>
                      </a:r>
                    </a:p>
                  </a:txBody>
                  <a:tcPr/>
                </a:tc>
                <a:tc>
                  <a:txBody>
                    <a:bodyPr/>
                    <a:lstStyle/>
                    <a:p>
                      <a:r>
                        <a:rPr lang="en-GB" dirty="0"/>
                        <a:t>10.00-10.10</a:t>
                      </a:r>
                    </a:p>
                  </a:txBody>
                  <a:tcPr/>
                </a:tc>
                <a:extLst>
                  <a:ext uri="{0D108BD9-81ED-4DB2-BD59-A6C34878D82A}">
                    <a16:rowId xmlns:a16="http://schemas.microsoft.com/office/drawing/2014/main" val="397454225"/>
                  </a:ext>
                </a:extLst>
              </a:tr>
              <a:tr h="370840">
                <a:tc>
                  <a:txBody>
                    <a:bodyPr/>
                    <a:lstStyle/>
                    <a:p>
                      <a:r>
                        <a:rPr lang="en-GB" dirty="0"/>
                        <a:t>2.</a:t>
                      </a:r>
                    </a:p>
                  </a:txBody>
                  <a:tcPr/>
                </a:tc>
                <a:tc>
                  <a:txBody>
                    <a:bodyPr/>
                    <a:lstStyle/>
                    <a:p>
                      <a:r>
                        <a:rPr lang="en-GB"/>
                        <a:t>ToRs</a:t>
                      </a:r>
                    </a:p>
                  </a:txBody>
                  <a:tcPr/>
                </a:tc>
                <a:tc>
                  <a:txBody>
                    <a:bodyPr/>
                    <a:lstStyle/>
                    <a:p>
                      <a:r>
                        <a:rPr lang="en-GB" dirty="0"/>
                        <a:t>10.10-10.20</a:t>
                      </a:r>
                    </a:p>
                  </a:txBody>
                  <a:tcPr/>
                </a:tc>
                <a:extLst>
                  <a:ext uri="{0D108BD9-81ED-4DB2-BD59-A6C34878D82A}">
                    <a16:rowId xmlns:a16="http://schemas.microsoft.com/office/drawing/2014/main" val="1427358549"/>
                  </a:ext>
                </a:extLst>
              </a:tr>
              <a:tr h="370840">
                <a:tc>
                  <a:txBody>
                    <a:bodyPr/>
                    <a:lstStyle/>
                    <a:p>
                      <a:r>
                        <a:rPr lang="en-GB" dirty="0"/>
                        <a:t>3.</a:t>
                      </a:r>
                    </a:p>
                  </a:txBody>
                  <a:tcPr/>
                </a:tc>
                <a:tc>
                  <a:txBody>
                    <a:bodyPr/>
                    <a:lstStyle/>
                    <a:p>
                      <a:r>
                        <a:rPr lang="en-GB" dirty="0"/>
                        <a:t>Wave 1 Sectors and Use Cases</a:t>
                      </a:r>
                    </a:p>
                  </a:txBody>
                  <a:tcPr/>
                </a:tc>
                <a:tc>
                  <a:txBody>
                    <a:bodyPr/>
                    <a:lstStyle/>
                    <a:p>
                      <a:r>
                        <a:rPr lang="en-GB" dirty="0"/>
                        <a:t>10.20-10.50</a:t>
                      </a:r>
                    </a:p>
                  </a:txBody>
                  <a:tcPr/>
                </a:tc>
                <a:extLst>
                  <a:ext uri="{0D108BD9-81ED-4DB2-BD59-A6C34878D82A}">
                    <a16:rowId xmlns:a16="http://schemas.microsoft.com/office/drawing/2014/main" val="1975491043"/>
                  </a:ext>
                </a:extLst>
              </a:tr>
              <a:tr h="370840">
                <a:tc>
                  <a:txBody>
                    <a:bodyPr/>
                    <a:lstStyle/>
                    <a:p>
                      <a:r>
                        <a:rPr lang="en-GB" dirty="0"/>
                        <a:t>4.</a:t>
                      </a:r>
                    </a:p>
                  </a:txBody>
                  <a:tcPr/>
                </a:tc>
                <a:tc>
                  <a:txBody>
                    <a:bodyPr/>
                    <a:lstStyle/>
                    <a:p>
                      <a:r>
                        <a:rPr lang="en-GB" dirty="0"/>
                        <a:t>Updated Dispute System Evaluation Criteria</a:t>
                      </a:r>
                    </a:p>
                  </a:txBody>
                  <a:tcPr/>
                </a:tc>
                <a:tc>
                  <a:txBody>
                    <a:bodyPr/>
                    <a:lstStyle/>
                    <a:p>
                      <a:r>
                        <a:rPr lang="en-GB" dirty="0"/>
                        <a:t>10.50-11.20</a:t>
                      </a:r>
                    </a:p>
                  </a:txBody>
                  <a:tcPr/>
                </a:tc>
                <a:extLst>
                  <a:ext uri="{0D108BD9-81ED-4DB2-BD59-A6C34878D82A}">
                    <a16:rowId xmlns:a16="http://schemas.microsoft.com/office/drawing/2014/main" val="1902590711"/>
                  </a:ext>
                </a:extLst>
              </a:tr>
              <a:tr h="370840">
                <a:tc>
                  <a:txBody>
                    <a:bodyPr/>
                    <a:lstStyle/>
                    <a:p>
                      <a:r>
                        <a:rPr lang="en-GB" dirty="0"/>
                        <a:t>5.</a:t>
                      </a:r>
                    </a:p>
                  </a:txBody>
                  <a:tcPr/>
                </a:tc>
                <a:tc>
                  <a:txBody>
                    <a:bodyPr/>
                    <a:lstStyle/>
                    <a:p>
                      <a:r>
                        <a:rPr lang="en-GB" dirty="0"/>
                        <a:t>MLA Proposition: Reducing Fraud</a:t>
                      </a:r>
                    </a:p>
                  </a:txBody>
                  <a:tcPr/>
                </a:tc>
                <a:tc>
                  <a:txBody>
                    <a:bodyPr/>
                    <a:lstStyle/>
                    <a:p>
                      <a:r>
                        <a:rPr lang="en-GB" dirty="0"/>
                        <a:t>11.20-11.30</a:t>
                      </a:r>
                    </a:p>
                  </a:txBody>
                  <a:tcPr/>
                </a:tc>
                <a:extLst>
                  <a:ext uri="{0D108BD9-81ED-4DB2-BD59-A6C34878D82A}">
                    <a16:rowId xmlns:a16="http://schemas.microsoft.com/office/drawing/2014/main" val="2667004682"/>
                  </a:ext>
                </a:extLst>
              </a:tr>
              <a:tr h="370840">
                <a:tc>
                  <a:txBody>
                    <a:bodyPr/>
                    <a:lstStyle/>
                    <a:p>
                      <a:r>
                        <a:rPr lang="en-GB" dirty="0"/>
                        <a:t>6.</a:t>
                      </a:r>
                    </a:p>
                  </a:txBody>
                  <a:tcPr/>
                </a:tc>
                <a:tc>
                  <a:txBody>
                    <a:bodyPr/>
                    <a:lstStyle/>
                    <a:p>
                      <a:r>
                        <a:rPr lang="en-GB" dirty="0"/>
                        <a:t>AOB</a:t>
                      </a:r>
                    </a:p>
                  </a:txBody>
                  <a:tcPr/>
                </a:tc>
                <a:tc>
                  <a:txBody>
                    <a:bodyPr/>
                    <a:lstStyle/>
                    <a:p>
                      <a:endParaRPr lang="en-GB" dirty="0"/>
                    </a:p>
                  </a:txBody>
                  <a:tcPr/>
                </a:tc>
                <a:extLst>
                  <a:ext uri="{0D108BD9-81ED-4DB2-BD59-A6C34878D82A}">
                    <a16:rowId xmlns:a16="http://schemas.microsoft.com/office/drawing/2014/main" val="2579162343"/>
                  </a:ext>
                </a:extLst>
              </a:tr>
            </a:tbl>
          </a:graphicData>
        </a:graphic>
      </p:graphicFrame>
    </p:spTree>
    <p:extLst>
      <p:ext uri="{BB962C8B-B14F-4D97-AF65-F5344CB8AC3E}">
        <p14:creationId xmlns:p14="http://schemas.microsoft.com/office/powerpoint/2010/main" val="10855796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59880" y="710063"/>
            <a:ext cx="6084570" cy="365126"/>
          </a:xfrm>
        </p:spPr>
        <p:txBody>
          <a:bodyPr>
            <a:normAutofit/>
          </a:bodyPr>
          <a:lstStyle/>
          <a:p>
            <a:r>
              <a:rPr lang="en-GB"/>
              <a:t>Non-mandatory Weighted Evaluation Criteria</a:t>
            </a:r>
          </a:p>
        </p:txBody>
      </p:sp>
      <p:pic>
        <p:nvPicPr>
          <p:cNvPr id="16" name="Graphic 15" descr="Compass outline">
            <a:extLst>
              <a:ext uri="{FF2B5EF4-FFF2-40B4-BE49-F238E27FC236}">
                <a16:creationId xmlns:a16="http://schemas.microsoft.com/office/drawing/2014/main" id="{F4D22D3C-DB33-5041-74FB-8D00712EA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62672" y="2661312"/>
            <a:ext cx="914400" cy="914400"/>
          </a:xfrm>
          <a:prstGeom prst="rect">
            <a:avLst/>
          </a:prstGeom>
        </p:spPr>
      </p:pic>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graphicFrame>
        <p:nvGraphicFramePr>
          <p:cNvPr id="7" name="Table 6">
            <a:extLst>
              <a:ext uri="{FF2B5EF4-FFF2-40B4-BE49-F238E27FC236}">
                <a16:creationId xmlns:a16="http://schemas.microsoft.com/office/drawing/2014/main" id="{1516F435-5BB5-B342-871B-9EBC88BF2165}"/>
              </a:ext>
            </a:extLst>
          </p:cNvPr>
          <p:cNvGraphicFramePr>
            <a:graphicFrameLocks noGrp="1"/>
          </p:cNvGraphicFramePr>
          <p:nvPr>
            <p:extLst>
              <p:ext uri="{D42A27DB-BD31-4B8C-83A1-F6EECF244321}">
                <p14:modId xmlns:p14="http://schemas.microsoft.com/office/powerpoint/2010/main" val="2110142379"/>
              </p:ext>
            </p:extLst>
          </p:nvPr>
        </p:nvGraphicFramePr>
        <p:xfrm>
          <a:off x="335281" y="1651054"/>
          <a:ext cx="11496841" cy="4682596"/>
        </p:xfrm>
        <a:graphic>
          <a:graphicData uri="http://schemas.openxmlformats.org/drawingml/2006/table">
            <a:tbl>
              <a:tblPr firstRow="1" firstCol="1" bandRow="1">
                <a:tableStyleId>{5C22544A-7EE6-4342-B048-85BDC9FD1C3A}</a:tableStyleId>
              </a:tblPr>
              <a:tblGrid>
                <a:gridCol w="4409714">
                  <a:extLst>
                    <a:ext uri="{9D8B030D-6E8A-4147-A177-3AD203B41FA5}">
                      <a16:colId xmlns:a16="http://schemas.microsoft.com/office/drawing/2014/main" val="3963018096"/>
                    </a:ext>
                  </a:extLst>
                </a:gridCol>
                <a:gridCol w="1465305">
                  <a:extLst>
                    <a:ext uri="{9D8B030D-6E8A-4147-A177-3AD203B41FA5}">
                      <a16:colId xmlns:a16="http://schemas.microsoft.com/office/drawing/2014/main" val="3126689509"/>
                    </a:ext>
                  </a:extLst>
                </a:gridCol>
                <a:gridCol w="5621822">
                  <a:extLst>
                    <a:ext uri="{9D8B030D-6E8A-4147-A177-3AD203B41FA5}">
                      <a16:colId xmlns:a16="http://schemas.microsoft.com/office/drawing/2014/main" val="2140521378"/>
                    </a:ext>
                  </a:extLst>
                </a:gridCol>
              </a:tblGrid>
              <a:tr h="623005">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Criteria</a:t>
                      </a: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Weighting </a:t>
                      </a:r>
                    </a:p>
                    <a:p>
                      <a:pPr>
                        <a:lnSpc>
                          <a:spcPts val="1200"/>
                        </a:lnSpc>
                        <a:spcAft>
                          <a:spcPts val="600"/>
                        </a:spcAft>
                      </a:pPr>
                      <a:r>
                        <a:rPr lang="en-GB" sz="1400">
                          <a:effectLst/>
                          <a:latin typeface="Metropolis" panose="00000500000000000000" pitchFamily="50" charset="0"/>
                        </a:rPr>
                        <a:t> </a:t>
                      </a:r>
                      <a:endParaRPr lang="en-GB" sz="1400">
                        <a:effectLst/>
                        <a:latin typeface="Metropolis" panose="00000500000000000000" pitchFamily="50" charset="0"/>
                        <a:cs typeface="Calibri" panose="020F0502020204030204" pitchFamily="34" charset="0"/>
                      </a:endParaRPr>
                    </a:p>
                  </a:txBody>
                  <a:tcPr marL="68580" marR="68580" marT="0" marB="0"/>
                </a:tc>
                <a:tc>
                  <a:txBody>
                    <a:bodyPr/>
                    <a:lstStyle/>
                    <a:p>
                      <a:pPr>
                        <a:lnSpc>
                          <a:spcPts val="1200"/>
                        </a:lnSpc>
                        <a:spcAft>
                          <a:spcPts val="600"/>
                        </a:spcAft>
                      </a:pPr>
                      <a:endParaRPr lang="en-GB" sz="1400">
                        <a:effectLst/>
                        <a:latin typeface="Metropolis" panose="00000500000000000000" pitchFamily="50" charset="0"/>
                        <a:cs typeface="Calibri" panose="020F0502020204030204" pitchFamily="34" charset="0"/>
                      </a:endParaRPr>
                    </a:p>
                    <a:p>
                      <a:pPr>
                        <a:lnSpc>
                          <a:spcPts val="1200"/>
                        </a:lnSpc>
                        <a:spcAft>
                          <a:spcPts val="600"/>
                        </a:spcAft>
                      </a:pPr>
                      <a:r>
                        <a:rPr lang="en-GB" sz="1400">
                          <a:effectLst/>
                          <a:latin typeface="Metropolis" panose="00000500000000000000" pitchFamily="50" charset="0"/>
                          <a:cs typeface="Calibri" panose="020F0502020204030204" pitchFamily="34" charset="0"/>
                        </a:rPr>
                        <a:t>Scoring Criteria</a:t>
                      </a:r>
                    </a:p>
                  </a:txBody>
                  <a:tcPr marL="68580" marR="68580" marT="0" marB="0"/>
                </a:tc>
                <a:extLst>
                  <a:ext uri="{0D108BD9-81ED-4DB2-BD59-A6C34878D82A}">
                    <a16:rowId xmlns:a16="http://schemas.microsoft.com/office/drawing/2014/main" val="696802102"/>
                  </a:ext>
                </a:extLst>
              </a:tr>
              <a:tr h="408782">
                <a:tc>
                  <a:txBody>
                    <a:bodyPr/>
                    <a:lstStyle/>
                    <a:p>
                      <a:pPr>
                        <a:lnSpc>
                          <a:spcPts val="1200"/>
                        </a:lnSpc>
                        <a:spcAft>
                          <a:spcPts val="600"/>
                        </a:spcAft>
                      </a:pPr>
                      <a:endParaRPr lang="en-GB" sz="1800" b="1" kern="1200">
                        <a:solidFill>
                          <a:schemeClr val="lt1"/>
                        </a:solidFill>
                        <a:effectLst/>
                        <a:latin typeface="+mn-lt"/>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Cost to deliver or adapt</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400">
                          <a:effectLst/>
                          <a:latin typeface="Metropolis" panose="00000500000000000000" pitchFamily="50" charset="0"/>
                          <a:ea typeface="Times New Roman" panose="02020603050405020304" pitchFamily="18" charset="0"/>
                          <a:cs typeface="Calibri" panose="020F0502020204030204" pitchFamily="34" charset="0"/>
                        </a:rPr>
                        <a:t>6-point scale (0-5). Detail in paper. </a:t>
                      </a:r>
                    </a:p>
                  </a:txBody>
                  <a:tcPr marL="68580" marR="68580" marT="0" marB="0"/>
                </a:tc>
                <a:extLst>
                  <a:ext uri="{0D108BD9-81ED-4DB2-BD59-A6C34878D82A}">
                    <a16:rowId xmlns:a16="http://schemas.microsoft.com/office/drawing/2014/main" val="4270188410"/>
                  </a:ext>
                </a:extLst>
              </a:tr>
              <a:tr h="408782">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Cost to run</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6-point scale (0-5). Detail in paper. </a:t>
                      </a:r>
                    </a:p>
                  </a:txBody>
                  <a:tcPr marL="68580" marR="68580" marT="0" marB="0"/>
                </a:tc>
                <a:extLst>
                  <a:ext uri="{0D108BD9-81ED-4DB2-BD59-A6C34878D82A}">
                    <a16:rowId xmlns:a16="http://schemas.microsoft.com/office/drawing/2014/main" val="477207075"/>
                  </a:ext>
                </a:extLst>
              </a:tr>
              <a:tr h="408782">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Barriers to onboarding for participants </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400">
                          <a:effectLst/>
                          <a:latin typeface="Metropolis" panose="00000500000000000000" pitchFamily="50" charset="0"/>
                          <a:ea typeface="Times New Roman" panose="02020603050405020304" pitchFamily="18" charset="0"/>
                          <a:cs typeface="Calibri" panose="020F0502020204030204" pitchFamily="34" charset="0"/>
                        </a:rPr>
                        <a:t>4-point scale (0-3), Detail in paper. </a:t>
                      </a:r>
                    </a:p>
                  </a:txBody>
                  <a:tcPr marL="68580" marR="68580" marT="0" marB="0"/>
                </a:tc>
                <a:extLst>
                  <a:ext uri="{0D108BD9-81ED-4DB2-BD59-A6C34878D82A}">
                    <a16:rowId xmlns:a16="http://schemas.microsoft.com/office/drawing/2014/main" val="1286680442"/>
                  </a:ext>
                </a:extLst>
              </a:tr>
              <a:tr h="543657">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Efficiency for participants to manage a dispute case</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4-point scale (0-3), Detail in paper. </a:t>
                      </a:r>
                    </a:p>
                  </a:txBody>
                  <a:tcPr marL="68580" marR="68580" marT="0" marB="0"/>
                </a:tc>
                <a:extLst>
                  <a:ext uri="{0D108BD9-81ED-4DB2-BD59-A6C34878D82A}">
                    <a16:rowId xmlns:a16="http://schemas.microsoft.com/office/drawing/2014/main" val="459035274"/>
                  </a:ext>
                </a:extLst>
              </a:tr>
              <a:tr h="544113">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Impacts on end users – e.g. consumers and merchants</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5%</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4-point scale (0-3), Detail in paper. </a:t>
                      </a:r>
                    </a:p>
                  </a:txBody>
                  <a:tcPr marL="68580" marR="68580" marT="0" marB="0"/>
                </a:tc>
                <a:extLst>
                  <a:ext uri="{0D108BD9-81ED-4DB2-BD59-A6C34878D82A}">
                    <a16:rowId xmlns:a16="http://schemas.microsoft.com/office/drawing/2014/main" val="2034056472"/>
                  </a:ext>
                </a:extLst>
              </a:tr>
              <a:tr h="408782">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Extensibility to Wave 2+</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4-point scale (0-3), Detail in paper. </a:t>
                      </a:r>
                    </a:p>
                  </a:txBody>
                  <a:tcPr marL="68580" marR="68580" marT="0" marB="0"/>
                </a:tc>
                <a:extLst>
                  <a:ext uri="{0D108BD9-81ED-4DB2-BD59-A6C34878D82A}">
                    <a16:rowId xmlns:a16="http://schemas.microsoft.com/office/drawing/2014/main" val="2291921037"/>
                  </a:ext>
                </a:extLst>
              </a:tr>
              <a:tr h="408782">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Ability to track / monitor disputes centrally / MI</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15%</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4-point scale (0-3), Detail in paper. </a:t>
                      </a:r>
                    </a:p>
                  </a:txBody>
                  <a:tcPr marL="68580" marR="68580" marT="0" marB="0"/>
                </a:tc>
                <a:extLst>
                  <a:ext uri="{0D108BD9-81ED-4DB2-BD59-A6C34878D82A}">
                    <a16:rowId xmlns:a16="http://schemas.microsoft.com/office/drawing/2014/main" val="1229590506"/>
                  </a:ext>
                </a:extLst>
              </a:tr>
              <a:tr h="927911">
                <a:tc>
                  <a:txBody>
                    <a:bodyPr/>
                    <a:lstStyle/>
                    <a:p>
                      <a:pPr marL="0" algn="l" defTabSz="914400" rtl="0" eaLnBrk="1" latinLnBrk="0" hangingPunct="1">
                        <a:lnSpc>
                          <a:spcPts val="1200"/>
                        </a:lnSpc>
                        <a:spcAft>
                          <a:spcPts val="600"/>
                        </a:spcAft>
                      </a:pPr>
                      <a:endParaRPr lang="en-GB" sz="1400" b="1" kern="1200">
                        <a:solidFill>
                          <a:schemeClr val="lt1"/>
                        </a:solidFill>
                        <a:effectLst/>
                        <a:latin typeface="Metropolis" panose="00000500000000000000" pitchFamily="50" charset="0"/>
                        <a:ea typeface="+mn-ea"/>
                        <a:cs typeface="+mn-cs"/>
                      </a:endParaRPr>
                    </a:p>
                    <a:p>
                      <a:pPr marL="0" algn="l" defTabSz="914400" rtl="0" eaLnBrk="1" latinLnBrk="0" hangingPunct="1">
                        <a:lnSpc>
                          <a:spcPts val="1200"/>
                        </a:lnSpc>
                        <a:spcAft>
                          <a:spcPts val="600"/>
                        </a:spcAft>
                      </a:pPr>
                      <a:r>
                        <a:rPr lang="en-GB" sz="1400" b="1" kern="1200">
                          <a:solidFill>
                            <a:schemeClr val="lt1"/>
                          </a:solidFill>
                          <a:effectLst/>
                          <a:latin typeface="Metropolis" panose="00000500000000000000" pitchFamily="50" charset="0"/>
                          <a:ea typeface="+mn-ea"/>
                          <a:cs typeface="+mn-cs"/>
                        </a:rPr>
                        <a:t>Fit to non-mandatory business requirements for Wave 1</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ndParaRPr>
                    </a:p>
                    <a:p>
                      <a:pPr>
                        <a:lnSpc>
                          <a:spcPts val="1200"/>
                        </a:lnSpc>
                        <a:spcAft>
                          <a:spcPts val="600"/>
                        </a:spcAft>
                      </a:pPr>
                      <a:r>
                        <a:rPr lang="en-GB" sz="1400">
                          <a:effectLst/>
                          <a:latin typeface="Metropolis" panose="00000500000000000000" pitchFamily="50" charset="0"/>
                        </a:rPr>
                        <a:t>30%</a:t>
                      </a:r>
                    </a:p>
                  </a:txBody>
                  <a:tcPr marL="68580" marR="68580" marT="0" marB="0"/>
                </a:tc>
                <a:tc>
                  <a:txBody>
                    <a:bodyPr/>
                    <a:lstStyle/>
                    <a:p>
                      <a:pPr>
                        <a:lnSpc>
                          <a:spcPts val="1200"/>
                        </a:lnSpc>
                        <a:spcAft>
                          <a:spcPts val="600"/>
                        </a:spcAft>
                      </a:pPr>
                      <a:endParaRPr lang="en-GB" sz="1400">
                        <a:effectLst/>
                        <a:latin typeface="Metropolis" panose="00000500000000000000" pitchFamily="50" charset="0"/>
                        <a:ea typeface="Times New Roman" panose="02020603050405020304" pitchFamily="18" charset="0"/>
                        <a:cs typeface="Calibri" panose="020F0502020204030204" pitchFamily="34" charset="0"/>
                      </a:endParaRP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See table on next slide. The weighting is allocated to the remaining non-mandatory ‘should have’ requirements – each worth 4% (totalling 28%).</a:t>
                      </a:r>
                    </a:p>
                    <a:p>
                      <a:pPr marL="0" marR="0" lvl="0" indent="0" algn="l" defTabSz="914400" rtl="0" eaLnBrk="1" fontAlgn="auto" latinLnBrk="0" hangingPunct="1">
                        <a:lnSpc>
                          <a:spcPts val="1200"/>
                        </a:lnSpc>
                        <a:spcBef>
                          <a:spcPts val="0"/>
                        </a:spcBef>
                        <a:spcAft>
                          <a:spcPts val="600"/>
                        </a:spcAft>
                        <a:buClrTx/>
                        <a:buSzTx/>
                        <a:buFontTx/>
                        <a:buNone/>
                        <a:tabLst/>
                        <a:defRPr/>
                      </a:pPr>
                      <a:r>
                        <a:rPr lang="en-GB" sz="1400">
                          <a:effectLst/>
                          <a:latin typeface="Metropolis" panose="00000500000000000000" pitchFamily="50" charset="0"/>
                          <a:ea typeface="Times New Roman" panose="02020603050405020304" pitchFamily="18" charset="0"/>
                          <a:cs typeface="Calibri" panose="020F0502020204030204" pitchFamily="34" charset="0"/>
                        </a:rPr>
                        <a:t>The sole ‘could have’ requirement carries a 2% weighting.</a:t>
                      </a:r>
                    </a:p>
                  </a:txBody>
                  <a:tcPr marL="68580" marR="68580" marT="0" marB="0"/>
                </a:tc>
                <a:extLst>
                  <a:ext uri="{0D108BD9-81ED-4DB2-BD59-A6C34878D82A}">
                    <a16:rowId xmlns:a16="http://schemas.microsoft.com/office/drawing/2014/main" val="3879370384"/>
                  </a:ext>
                </a:extLst>
              </a:tr>
            </a:tbl>
          </a:graphicData>
        </a:graphic>
      </p:graphicFrame>
      <p:sp>
        <p:nvSpPr>
          <p:cNvPr id="2" name="Title 5">
            <a:extLst>
              <a:ext uri="{FF2B5EF4-FFF2-40B4-BE49-F238E27FC236}">
                <a16:creationId xmlns:a16="http://schemas.microsoft.com/office/drawing/2014/main" id="{F29EEA92-EA76-63C9-677D-22B926FF3E77}"/>
              </a:ext>
            </a:extLst>
          </p:cNvPr>
          <p:cNvSpPr txBox="1">
            <a:spLocks/>
          </p:cNvSpPr>
          <p:nvPr/>
        </p:nvSpPr>
        <p:spPr>
          <a:xfrm>
            <a:off x="359880" y="1209225"/>
            <a:ext cx="11472242" cy="365126"/>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1600" b="1" i="0" kern="1200">
                <a:solidFill>
                  <a:srgbClr val="101289"/>
                </a:solidFill>
                <a:latin typeface="Metropolis Black" pitchFamily="2" charset="77"/>
                <a:ea typeface="+mj-ea"/>
                <a:cs typeface="Arial Black" panose="020B0604020202020204" pitchFamily="34" charset="0"/>
              </a:defRPr>
            </a:lvl1pPr>
          </a:lstStyle>
          <a:p>
            <a:r>
              <a:rPr lang="en-GB" sz="1400" b="0">
                <a:solidFill>
                  <a:schemeClr val="tx1"/>
                </a:solidFill>
                <a:latin typeface="Metropolis" panose="00000500000000000000" pitchFamily="50" charset="0"/>
              </a:rPr>
              <a:t>More detail on the scoring criteria is provided in the paper. Please provide any feedback on the scoring criteria in your response. </a:t>
            </a:r>
          </a:p>
        </p:txBody>
      </p:sp>
    </p:spTree>
    <p:extLst>
      <p:ext uri="{BB962C8B-B14F-4D97-AF65-F5344CB8AC3E}">
        <p14:creationId xmlns:p14="http://schemas.microsoft.com/office/powerpoint/2010/main" val="290975602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FFFFFF"/>
                </a:solidFill>
                <a:effectLst/>
                <a:uLnTx/>
                <a:uFillTx/>
                <a:latin typeface="Arial" panose="020B0604020202020204"/>
                <a:ea typeface="+mn-ea"/>
                <a:cs typeface="+mn-cs"/>
              </a:rPr>
              <a:t>Open Banking &amp; Pay.UK – For VRP WG circulation only</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srgbClr val="FFFFFF"/>
              </a:solidFill>
              <a:effectLst/>
              <a:uLnTx/>
              <a:uFillTx/>
              <a:latin typeface="Arial" panose="020B0604020202020204"/>
              <a:ea typeface="+mn-ea"/>
              <a:cs typeface="+mn-cs"/>
            </a:endParaRPr>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7DBEFEF-2EF4-7341-AFBF-5942378A7132}" type="slidenum">
              <a:rPr kumimoji="0" lang="en-US"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r" defTabSz="9144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60DF04DB-A341-2C41-8277-687C4E7BDA6A}" type="datetime1">
              <a:rPr kumimoji="0" lang="en-GB" sz="1200" b="0" i="0" u="none" strike="noStrike" kern="1200" cap="none" spc="0" normalizeH="0" baseline="0" noProof="0" smtClean="0">
                <a:ln>
                  <a:noFill/>
                </a:ln>
                <a:solidFill>
                  <a:srgbClr val="FFFFFF"/>
                </a:solidFill>
                <a:effectLst/>
                <a:uLnTx/>
                <a:uFillTx/>
                <a:latin typeface="Arial" panose="020B0604020202020204" pitchFamily="34" charset="0"/>
                <a:ea typeface="+mn-ea"/>
                <a:cs typeface="Arial" panose="020B0604020202020204" pitchFamily="34" charset="0"/>
              </a:rPr>
              <a:pPr marL="0" marR="0" lvl="0" indent="0" algn="l" defTabSz="914400" rtl="0" eaLnBrk="1" fontAlgn="auto" latinLnBrk="0" hangingPunct="1">
                <a:lnSpc>
                  <a:spcPct val="100000"/>
                </a:lnSpc>
                <a:spcBef>
                  <a:spcPts val="0"/>
                </a:spcBef>
                <a:spcAft>
                  <a:spcPts val="0"/>
                </a:spcAft>
                <a:buClrTx/>
                <a:buSzTx/>
                <a:buFontTx/>
                <a:buNone/>
                <a:tabLst/>
                <a:defRPr/>
              </a:pPr>
              <a:t>07/08/2024</a:t>
            </a:fld>
            <a:endParaRPr kumimoji="0" lang="en-US" sz="1200" b="0" i="0" u="none" strike="noStrike" kern="1200" cap="none" spc="0" normalizeH="0" baseline="0" noProof="0">
              <a:ln>
                <a:noFill/>
              </a:ln>
              <a:solidFill>
                <a:srgbClr val="FFFFFF"/>
              </a:solidFill>
              <a:effectLst/>
              <a:uLnTx/>
              <a:uFillTx/>
              <a:latin typeface="Arial" panose="020B0604020202020204" pitchFamily="34" charset="0"/>
              <a:ea typeface="+mn-ea"/>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148281" y="761217"/>
            <a:ext cx="4659479" cy="365125"/>
          </a:xfrm>
        </p:spPr>
        <p:txBody>
          <a:bodyPr>
            <a:normAutofit fontScale="90000"/>
          </a:bodyPr>
          <a:lstStyle/>
          <a:p>
            <a:r>
              <a:rPr lang="en-GB"/>
              <a:t>Non-mandatory Weighted Business Requirements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srgbClr val="000000"/>
              </a:solidFill>
              <a:effectLst/>
              <a:uLnTx/>
              <a:uFillTx/>
              <a:latin typeface="Arial" panose="020B0604020202020204"/>
              <a:ea typeface="+mn-ea"/>
              <a:cs typeface="+mn-cs"/>
            </a:endParaRPr>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ct val="95000"/>
              </a:lnSpc>
              <a:spcAft>
                <a:spcPts val="600"/>
              </a:spcAft>
              <a:buNone/>
            </a:pPr>
            <a:endParaRPr lang="en-GB" sz="1500"/>
          </a:p>
          <a:p>
            <a:pPr>
              <a:lnSpc>
                <a:spcPct val="95000"/>
              </a:lnSpc>
              <a:spcAft>
                <a:spcPts val="600"/>
              </a:spcAft>
            </a:pPr>
            <a:endParaRPr lang="en-GB" sz="1500"/>
          </a:p>
        </p:txBody>
      </p:sp>
      <p:graphicFrame>
        <p:nvGraphicFramePr>
          <p:cNvPr id="2" name="Table 1">
            <a:extLst>
              <a:ext uri="{FF2B5EF4-FFF2-40B4-BE49-F238E27FC236}">
                <a16:creationId xmlns:a16="http://schemas.microsoft.com/office/drawing/2014/main" id="{0119C2B2-6FCA-9A2C-9263-1B36BB6DDD9A}"/>
              </a:ext>
            </a:extLst>
          </p:cNvPr>
          <p:cNvGraphicFramePr>
            <a:graphicFrameLocks noGrp="1"/>
          </p:cNvGraphicFramePr>
          <p:nvPr>
            <p:extLst>
              <p:ext uri="{D42A27DB-BD31-4B8C-83A1-F6EECF244321}">
                <p14:modId xmlns:p14="http://schemas.microsoft.com/office/powerpoint/2010/main" val="1654509535"/>
              </p:ext>
            </p:extLst>
          </p:nvPr>
        </p:nvGraphicFramePr>
        <p:xfrm>
          <a:off x="0" y="1768991"/>
          <a:ext cx="12192000" cy="5089009"/>
        </p:xfrm>
        <a:graphic>
          <a:graphicData uri="http://schemas.openxmlformats.org/drawingml/2006/table">
            <a:tbl>
              <a:tblPr firstRow="1" firstCol="1" bandRow="1">
                <a:tableStyleId>{5C22544A-7EE6-4342-B048-85BDC9FD1C3A}</a:tableStyleId>
              </a:tblPr>
              <a:tblGrid>
                <a:gridCol w="537112">
                  <a:extLst>
                    <a:ext uri="{9D8B030D-6E8A-4147-A177-3AD203B41FA5}">
                      <a16:colId xmlns:a16="http://schemas.microsoft.com/office/drawing/2014/main" val="2590400987"/>
                    </a:ext>
                  </a:extLst>
                </a:gridCol>
                <a:gridCol w="6701888">
                  <a:extLst>
                    <a:ext uri="{9D8B030D-6E8A-4147-A177-3AD203B41FA5}">
                      <a16:colId xmlns:a16="http://schemas.microsoft.com/office/drawing/2014/main" val="2540859893"/>
                    </a:ext>
                  </a:extLst>
                </a:gridCol>
                <a:gridCol w="2609850">
                  <a:extLst>
                    <a:ext uri="{9D8B030D-6E8A-4147-A177-3AD203B41FA5}">
                      <a16:colId xmlns:a16="http://schemas.microsoft.com/office/drawing/2014/main" val="604871461"/>
                    </a:ext>
                  </a:extLst>
                </a:gridCol>
                <a:gridCol w="2343150">
                  <a:extLst>
                    <a:ext uri="{9D8B030D-6E8A-4147-A177-3AD203B41FA5}">
                      <a16:colId xmlns:a16="http://schemas.microsoft.com/office/drawing/2014/main" val="3257330549"/>
                    </a:ext>
                  </a:extLst>
                </a:gridCol>
              </a:tblGrid>
              <a:tr h="212209">
                <a:tc>
                  <a:txBody>
                    <a:bodyPr/>
                    <a:lstStyle/>
                    <a:p>
                      <a:pPr marL="358775" indent="-228600">
                        <a:lnSpc>
                          <a:spcPct val="97000"/>
                        </a:lnSpc>
                        <a:spcAft>
                          <a:spcPts val="600"/>
                        </a:spcAft>
                      </a:pPr>
                      <a:r>
                        <a:rPr lang="en-GB" sz="1100">
                          <a:solidFill>
                            <a:schemeClr val="bg1"/>
                          </a:solidFill>
                          <a:effectLst/>
                          <a:latin typeface="Metropolis" panose="00000500000000000000" pitchFamily="50" charset="0"/>
                          <a:ea typeface="Yu Gothic Light" panose="020B0300000000000000" pitchFamily="34" charset="-128"/>
                          <a:cs typeface="Times New Roman" panose="02020603050405020304" pitchFamily="18" charset="0"/>
                        </a:rPr>
                        <a:t>ID</a:t>
                      </a:r>
                    </a:p>
                  </a:txBody>
                  <a:tcPr marL="43066" marR="43066" marT="0" marB="0" anchor="ctr"/>
                </a:tc>
                <a:tc>
                  <a:txBody>
                    <a:bodyPr/>
                    <a:lstStyle/>
                    <a:p>
                      <a:pPr marL="0" indent="0" algn="ctr">
                        <a:lnSpc>
                          <a:spcPct val="97000"/>
                        </a:lnSpc>
                        <a:spcAft>
                          <a:spcPts val="600"/>
                        </a:spcAft>
                      </a:pPr>
                      <a:r>
                        <a:rPr lang="en-GB" sz="1100">
                          <a:solidFill>
                            <a:schemeClr val="bg1"/>
                          </a:solidFill>
                          <a:effectLst/>
                          <a:latin typeface="Metropolis" panose="00000500000000000000" pitchFamily="50" charset="0"/>
                          <a:ea typeface="Yu Gothic Light" panose="020B0300000000000000" pitchFamily="34" charset="-128"/>
                          <a:cs typeface="Times New Roman" panose="02020603050405020304" pitchFamily="18" charset="0"/>
                        </a:rPr>
                        <a:t>Description</a:t>
                      </a:r>
                    </a:p>
                  </a:txBody>
                  <a:tcPr marL="43066" marR="43066" marT="0" marB="0" anchor="ctr"/>
                </a:tc>
                <a:tc>
                  <a:txBody>
                    <a:bodyPr/>
                    <a:lstStyle/>
                    <a:p>
                      <a:pPr marL="0" indent="0" algn="ctr">
                        <a:lnSpc>
                          <a:spcPct val="97000"/>
                        </a:lnSpc>
                        <a:spcAft>
                          <a:spcPts val="600"/>
                        </a:spcAft>
                      </a:pPr>
                      <a:r>
                        <a:rPr lang="en-GB" sz="1100" err="1">
                          <a:effectLst/>
                          <a:latin typeface="Metropolis" panose="00000500000000000000" pitchFamily="50" charset="0"/>
                        </a:rPr>
                        <a:t>MoSCoW</a:t>
                      </a:r>
                      <a:r>
                        <a:rPr lang="en-GB" sz="1100">
                          <a:effectLst/>
                          <a:latin typeface="Metropolis" panose="00000500000000000000" pitchFamily="50" charset="0"/>
                        </a:rPr>
                        <a:t> Feedback</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tc>
                  <a:txBody>
                    <a:bodyPr/>
                    <a:lstStyle/>
                    <a:p>
                      <a:pPr marL="0" indent="0" algn="ctr">
                        <a:lnSpc>
                          <a:spcPct val="97000"/>
                        </a:lnSpc>
                        <a:spcAft>
                          <a:spcPts val="600"/>
                        </a:spcAft>
                      </a:pPr>
                      <a:r>
                        <a:rPr lang="en-GB" sz="1100">
                          <a:effectLst/>
                          <a:latin typeface="Metropolis" panose="00000500000000000000" pitchFamily="50" charset="0"/>
                        </a:rPr>
                        <a:t>Scoring Criteria</a:t>
                      </a:r>
                      <a:endParaRPr lang="en-GB" sz="1100">
                        <a:solidFill>
                          <a:srgbClr val="283583"/>
                        </a:solidFill>
                        <a:effectLst/>
                        <a:latin typeface="Metropolis" panose="00000500000000000000" pitchFamily="50" charset="0"/>
                        <a:ea typeface="Yu Gothic Light" panose="020B0300000000000000" pitchFamily="34" charset="-128"/>
                        <a:cs typeface="Times New Roman" panose="02020603050405020304" pitchFamily="18" charset="0"/>
                      </a:endParaRPr>
                    </a:p>
                  </a:txBody>
                  <a:tcPr marL="43066" marR="43066" marT="0" marB="0" anchor="ctr"/>
                </a:tc>
                <a:extLst>
                  <a:ext uri="{0D108BD9-81ED-4DB2-BD59-A6C34878D82A}">
                    <a16:rowId xmlns:a16="http://schemas.microsoft.com/office/drawing/2014/main" val="955619956"/>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10</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The solution to enable the case recipient to provide core information in a structured format (</a:t>
                      </a:r>
                      <a:r>
                        <a:rPr lang="en-GB" sz="1100" err="1">
                          <a:effectLst/>
                          <a:latin typeface="Metropolis" panose="00000500000000000000" pitchFamily="50" charset="0"/>
                          <a:ea typeface="Times New Roman" panose="02020603050405020304" pitchFamily="18" charset="0"/>
                          <a:cs typeface="Calibri" panose="020F0502020204030204" pitchFamily="34" charset="0"/>
                        </a:rPr>
                        <a:t>ie</a:t>
                      </a:r>
                      <a:r>
                        <a:rPr lang="en-GB" sz="1100">
                          <a:effectLst/>
                          <a:latin typeface="Metropolis" panose="00000500000000000000" pitchFamily="50" charset="0"/>
                          <a:ea typeface="Times New Roman" panose="02020603050405020304" pitchFamily="18" charset="0"/>
                          <a:cs typeface="Calibri" panose="020F0502020204030204" pitchFamily="34" charset="0"/>
                        </a:rPr>
                        <a:t> with mandatory / optional information that needs to be provided) alongside free text. </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Should have (4%)</a:t>
                      </a: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 3/8 Must, 3/8 Should, 2/8 Could</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1977970102"/>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11</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The solution to enable case recipients and case respondents to nominate either individual(s) or a group id to be able to receive and respond to cases. Organisations to be able to control and edit access rights. </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Should have (4%)</a:t>
                      </a: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 4/8 Must, 2/8 Should, 1/8 Could</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1641682162"/>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12</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enable the case recipient to select the type of dispute category and sub-category (categories and sub-categories to be defined in detailed design)</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Should have (4%)</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3/8 Must, 2/8 Should,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r>
                        <a:rPr lang="en-GB" sz="1100">
                          <a:effectLst/>
                          <a:latin typeface="Metropolis" panose="00000500000000000000" pitchFamily="50" charset="0"/>
                          <a:ea typeface="Times New Roman" panose="02020603050405020304" pitchFamily="18" charset="0"/>
                          <a:cs typeface="Segoe UI" panose="020B0502040204020203" pitchFamily="34" charset="0"/>
                        </a:rPr>
                        <a:t> 3/8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2759789903"/>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13</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be able to send notifications to parties involved in any of the below instances:</a:t>
                      </a:r>
                      <a:r>
                        <a:rPr lang="en-GB" sz="1100">
                          <a:effectLst/>
                          <a:latin typeface="Calibri" panose="020F0502020204030204" pitchFamily="34" charset="0"/>
                          <a:ea typeface="Times New Roman" panose="02020603050405020304" pitchFamily="18" charset="0"/>
                          <a:cs typeface="Calibri" panose="020F0502020204030204" pitchFamily="34" charset="0"/>
                        </a:rPr>
                        <a:t> </a:t>
                      </a:r>
                      <a:r>
                        <a:rPr lang="en-GB" sz="1100">
                          <a:effectLst/>
                          <a:latin typeface="Metropolis" panose="00000500000000000000" pitchFamily="50" charset="0"/>
                          <a:ea typeface="Times New Roman" panose="02020603050405020304" pitchFamily="18" charset="0"/>
                          <a:cs typeface="Segoe UI" panose="020B0502040204020203" pitchFamily="34" charset="0"/>
                        </a:rPr>
                        <a:t>status change, evidence added</a:t>
                      </a:r>
                      <a:r>
                        <a:rPr lang="en-GB" sz="1100">
                          <a:effectLst/>
                          <a:latin typeface="Calibri" panose="020F0502020204030204" pitchFamily="34" charset="0"/>
                          <a:ea typeface="Times New Roman" panose="02020603050405020304" pitchFamily="18" charset="0"/>
                          <a:cs typeface="Calibri" panose="020F0502020204030204" pitchFamily="34" charset="0"/>
                        </a:rPr>
                        <a:t>, e</a:t>
                      </a:r>
                      <a:r>
                        <a:rPr lang="en-GB" sz="1100">
                          <a:effectLst/>
                          <a:latin typeface="Metropolis" panose="00000500000000000000" pitchFamily="50" charset="0"/>
                          <a:ea typeface="Arial" panose="020B0604020202020204" pitchFamily="34" charset="0"/>
                          <a:cs typeface="Segoe UI" panose="020B0502040204020203" pitchFamily="34" charset="0"/>
                        </a:rPr>
                        <a:t>vidence amended/changed</a:t>
                      </a:r>
                      <a:r>
                        <a:rPr lang="en-GB" sz="1100">
                          <a:effectLst/>
                          <a:latin typeface="Calibri" panose="020F0502020204030204" pitchFamily="34" charset="0"/>
                          <a:ea typeface="Arial" panose="020B0604020202020204" pitchFamily="34" charset="0"/>
                          <a:cs typeface="Arial" panose="020B0604020202020204" pitchFamily="34" charset="0"/>
                        </a:rPr>
                        <a:t> </a:t>
                      </a:r>
                      <a:endParaRPr lang="en-GB" sz="1100">
                        <a:effectLst/>
                        <a:latin typeface="Metropolis" panose="00000500000000000000" pitchFamily="50" charset="0"/>
                        <a:ea typeface="Arial" panose="020B0604020202020204" pitchFamily="34" charset="0"/>
                        <a:cs typeface="Arial" panose="020B060402020202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Should have (4%)</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2/8 Must, 3/8 Should, 3/8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4277291541"/>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Calibri" panose="020F0502020204030204" pitchFamily="34" charset="0"/>
                        </a:rPr>
                        <a:t>14</a:t>
                      </a: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enable the case recipient(s) or case respondent(s) to request for arbitration in case of disagreement within the SLA timeline</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Should have (4%)</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4/8 Must, 1/8 Should, 3/8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272438251"/>
                  </a:ext>
                </a:extLst>
              </a:tr>
              <a:tr h="607833">
                <a:tc>
                  <a:txBody>
                    <a:bodyPr/>
                    <a:lstStyle/>
                    <a:p>
                      <a:pPr algn="ctr" fontAlgn="base">
                        <a:lnSpc>
                          <a:spcPts val="1200"/>
                        </a:lnSpc>
                        <a:spcAft>
                          <a:spcPts val="600"/>
                        </a:spcAft>
                      </a:pPr>
                      <a:endParaRPr lang="en-GB" sz="1100">
                        <a:effectLst/>
                        <a:latin typeface="Metropolis" panose="00000500000000000000" pitchFamily="50" charset="0"/>
                        <a:ea typeface="Times New Roman" panose="02020603050405020304" pitchFamily="18" charset="0"/>
                        <a:cs typeface="Segoe UI" panose="020B0502040204020203" pitchFamily="34" charset="0"/>
                      </a:endParaRPr>
                    </a:p>
                    <a:p>
                      <a:pPr algn="ct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15</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be able to define a list of resolutions with status 'Resolved' or 'Unresolved' or ‘Passed to Arbitration’</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Should have (4%)</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4/8 Must, 2/8 Should, 2/8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1651043313"/>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Segoe UI" panose="020B0502040204020203"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16</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be able to integrate into existing customer service systems/operations</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Should have (4%)</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2/8 Must, 3/8 Should, 3/8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3750662961"/>
                  </a:ext>
                </a:extLst>
              </a:tr>
              <a:tr h="607833">
                <a:tc>
                  <a:txBody>
                    <a:bodyPr/>
                    <a:lstStyle/>
                    <a:p>
                      <a:pPr algn="ctr">
                        <a:lnSpc>
                          <a:spcPts val="1200"/>
                        </a:lnSpc>
                        <a:spcAft>
                          <a:spcPts val="600"/>
                        </a:spcAft>
                      </a:pPr>
                      <a:endParaRPr lang="en-GB" sz="1100">
                        <a:effectLst/>
                        <a:latin typeface="Metropolis" panose="00000500000000000000" pitchFamily="50" charset="0"/>
                        <a:ea typeface="Times New Roman" panose="02020603050405020304" pitchFamily="18" charset="0"/>
                        <a:cs typeface="Segoe UI" panose="020B0502040204020203" pitchFamily="34" charset="0"/>
                      </a:endParaRPr>
                    </a:p>
                    <a:p>
                      <a:pPr algn="ctr">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17</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The solution to be able to automatically transfer the case to arbitrator(s), based on pre-defined business rules, who could be an individual or group within an organisation.</a:t>
                      </a:r>
                      <a:r>
                        <a:rPr lang="en-GB" sz="1100">
                          <a:effectLst/>
                          <a:latin typeface="Calibri" panose="020F0502020204030204" pitchFamily="34" charset="0"/>
                          <a:ea typeface="Times New Roman" panose="02020603050405020304" pitchFamily="18" charset="0"/>
                          <a:cs typeface="Calibri" panose="020F0502020204030204" pitchFamily="34" charset="0"/>
                        </a:rPr>
                        <a:t> </a:t>
                      </a:r>
                      <a:r>
                        <a:rPr lang="en-GB" sz="1100">
                          <a:effectLst/>
                          <a:latin typeface="Metropolis" panose="00000500000000000000" pitchFamily="50" charset="0"/>
                          <a:ea typeface="Times New Roman" panose="02020603050405020304" pitchFamily="18" charset="0"/>
                          <a:cs typeface="Segoe UI" panose="020B0502040204020203" pitchFamily="34" charset="0"/>
                        </a:rPr>
                        <a:t> Case contributors should also be able to escalate a case to arbitrator(s) at relevant stages of the case workflow.</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Could have (2%)</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 2/8 Must, 6/8 Could</a:t>
                      </a:r>
                      <a:r>
                        <a:rPr lang="en-GB" sz="1100">
                          <a:effectLst/>
                          <a:latin typeface="Calibri" panose="020F0502020204030204" pitchFamily="34" charset="0"/>
                          <a:ea typeface="Times New Roman" panose="02020603050405020304" pitchFamily="18" charset="0"/>
                          <a:cs typeface="Calibri" panose="020F0502020204030204" pitchFamily="34" charset="0"/>
                        </a:rPr>
                        <a: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tc>
                  <a:txBody>
                    <a:bodyPr/>
                    <a:lstStyle/>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0 – Not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1 – Partially Met </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p>
                      <a:pPr fontAlgn="base">
                        <a:lnSpc>
                          <a:spcPts val="1200"/>
                        </a:lnSpc>
                        <a:spcAft>
                          <a:spcPts val="600"/>
                        </a:spcAft>
                      </a:pPr>
                      <a:r>
                        <a:rPr lang="en-GB" sz="1100">
                          <a:effectLst/>
                          <a:latin typeface="Metropolis" panose="00000500000000000000" pitchFamily="50" charset="0"/>
                          <a:ea typeface="Times New Roman" panose="02020603050405020304" pitchFamily="18" charset="0"/>
                          <a:cs typeface="Segoe UI" panose="020B0502040204020203" pitchFamily="34" charset="0"/>
                        </a:rPr>
                        <a:t>2 – Fully Met</a:t>
                      </a:r>
                      <a:endParaRPr lang="en-GB" sz="1100">
                        <a:effectLst/>
                        <a:latin typeface="Metropolis" panose="00000500000000000000" pitchFamily="50" charset="0"/>
                        <a:ea typeface="Times New Roman" panose="02020603050405020304" pitchFamily="18" charset="0"/>
                        <a:cs typeface="Calibri" panose="020F0502020204030204" pitchFamily="34" charset="0"/>
                      </a:endParaRPr>
                    </a:p>
                  </a:txBody>
                  <a:tcPr marL="0" marR="0" marT="0" marB="0"/>
                </a:tc>
                <a:extLst>
                  <a:ext uri="{0D108BD9-81ED-4DB2-BD59-A6C34878D82A}">
                    <a16:rowId xmlns:a16="http://schemas.microsoft.com/office/drawing/2014/main" val="2706741792"/>
                  </a:ext>
                </a:extLst>
              </a:tr>
            </a:tbl>
          </a:graphicData>
        </a:graphic>
      </p:graphicFrame>
      <p:sp>
        <p:nvSpPr>
          <p:cNvPr id="10" name="TextBox 9">
            <a:extLst>
              <a:ext uri="{FF2B5EF4-FFF2-40B4-BE49-F238E27FC236}">
                <a16:creationId xmlns:a16="http://schemas.microsoft.com/office/drawing/2014/main" id="{4CF1633F-0F5E-7AAB-1062-7808F735D39D}"/>
              </a:ext>
            </a:extLst>
          </p:cNvPr>
          <p:cNvSpPr txBox="1"/>
          <p:nvPr/>
        </p:nvSpPr>
        <p:spPr>
          <a:xfrm>
            <a:off x="148281" y="1135258"/>
            <a:ext cx="11948984" cy="523220"/>
          </a:xfrm>
          <a:prstGeom prst="rect">
            <a:avLst/>
          </a:prstGeom>
          <a:noFill/>
        </p:spPr>
        <p:txBody>
          <a:bodyPr wrap="square">
            <a:spAutoFit/>
          </a:bodyPr>
          <a:lstStyle/>
          <a:p>
            <a:r>
              <a:rPr lang="en-GB" sz="1400">
                <a:effectLst/>
                <a:latin typeface="Metropolis" panose="00000500000000000000" pitchFamily="50" charset="0"/>
                <a:ea typeface="Times New Roman" panose="02020603050405020304" pitchFamily="18" charset="0"/>
                <a:cs typeface="Calibri" panose="020F0502020204030204" pitchFamily="34" charset="0"/>
              </a:rPr>
              <a:t>The weighting criteria is allocated evenly to the ‘should have’ requirements – each worth 4% (totalling 28%). The sole ‘could have’ requirement carries a 2% weighting. Propose scoring systems against the not met, partially met, or fully met criteria.</a:t>
            </a:r>
            <a:endParaRPr lang="en-GB" sz="1600">
              <a:effectLst/>
              <a:latin typeface="Times New Roman" panose="02020603050405020304" pitchFamily="18" charset="0"/>
              <a:ea typeface="Times New Roman" panose="02020603050405020304" pitchFamily="18" charset="0"/>
            </a:endParaRPr>
          </a:p>
        </p:txBody>
      </p:sp>
    </p:spTree>
    <p:extLst>
      <p:ext uri="{BB962C8B-B14F-4D97-AF65-F5344CB8AC3E}">
        <p14:creationId xmlns:p14="http://schemas.microsoft.com/office/powerpoint/2010/main" val="379604954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A8BDBE-3C2B-9594-CAEC-82685EAC2597}"/>
              </a:ext>
            </a:extLst>
          </p:cNvPr>
          <p:cNvSpPr>
            <a:spLocks noGrp="1"/>
          </p:cNvSpPr>
          <p:nvPr>
            <p:ph idx="1"/>
          </p:nvPr>
        </p:nvSpPr>
        <p:spPr/>
        <p:txBody>
          <a:bodyPr vert="horz" lIns="91440" tIns="45720" rIns="91440" bIns="45720" rtlCol="0" anchor="t">
            <a:normAutofit/>
          </a:bodyPr>
          <a:lstStyle/>
          <a:p>
            <a:pPr marL="342900" lvl="0" indent="-342900" rtl="0">
              <a:lnSpc>
                <a:spcPct val="115000"/>
              </a:lnSpc>
              <a:spcAft>
                <a:spcPts val="600"/>
              </a:spcAft>
              <a:buFont typeface="Symbol" panose="05050102010706020507" pitchFamily="18" charset="2"/>
              <a:buChar char=""/>
            </a:pPr>
            <a:r>
              <a:rPr lang="en-GB" sz="1600" dirty="0">
                <a:effectLst/>
                <a:latin typeface="Metropolis"/>
                <a:ea typeface="Arial" panose="020B0604020202020204" pitchFamily="34" charset="0"/>
                <a:cs typeface="Arial"/>
              </a:rPr>
              <a:t>Working Group members to provide any written feedback by </a:t>
            </a:r>
            <a:r>
              <a:rPr lang="en-GB" sz="1600" b="1" u="sng" dirty="0">
                <a:latin typeface="Metropolis"/>
                <a:ea typeface="Arial" panose="020B0604020202020204" pitchFamily="34" charset="0"/>
                <a:cs typeface="Arial"/>
              </a:rPr>
              <a:t>14</a:t>
            </a:r>
            <a:r>
              <a:rPr lang="en-GB" sz="1600" b="1" u="sng" dirty="0">
                <a:effectLst/>
                <a:latin typeface="Metropolis"/>
                <a:ea typeface="Arial" panose="020B0604020202020204" pitchFamily="34" charset="0"/>
                <a:cs typeface="Arial"/>
              </a:rPr>
              <a:t> August 2024</a:t>
            </a:r>
            <a:r>
              <a:rPr lang="en-GB" sz="1600" dirty="0">
                <a:effectLst/>
                <a:latin typeface="Metropolis"/>
                <a:ea typeface="Arial" panose="020B0604020202020204" pitchFamily="34" charset="0"/>
                <a:cs typeface="Arial"/>
              </a:rPr>
              <a:t>. </a:t>
            </a:r>
          </a:p>
          <a:p>
            <a:pPr marL="342900" lvl="0" indent="-342900" rtl="0">
              <a:lnSpc>
                <a:spcPct val="115000"/>
              </a:lnSpc>
              <a:spcAft>
                <a:spcPts val="600"/>
              </a:spcAft>
              <a:buFont typeface="Symbol" panose="05050102010706020507" pitchFamily="18" charset="2"/>
              <a:buChar char=""/>
            </a:pPr>
            <a:r>
              <a:rPr lang="en-GB" sz="1600" dirty="0">
                <a:effectLst/>
                <a:latin typeface="Metropolis" panose="00000500000000000000" pitchFamily="50" charset="0"/>
                <a:ea typeface="Arial" panose="020B0604020202020204" pitchFamily="34" charset="0"/>
                <a:cs typeface="Arial" panose="020B0604020202020204" pitchFamily="34" charset="0"/>
              </a:rPr>
              <a:t>OBL and Pay.UK are proposing to facilitate a deep dive session for WG participants on the dispute systems that meet the mandatory evaluation criteria and business requirements, likely on 20 August. Would this be helpful?</a:t>
            </a:r>
          </a:p>
          <a:p>
            <a:pPr marL="342900" lvl="0" indent="-342900">
              <a:lnSpc>
                <a:spcPct val="115000"/>
              </a:lnSpc>
              <a:spcAft>
                <a:spcPts val="600"/>
              </a:spcAft>
              <a:buFont typeface="Symbol" panose="05050102010706020507" pitchFamily="18" charset="2"/>
              <a:buChar char=""/>
            </a:pPr>
            <a:r>
              <a:rPr lang="en-GB" sz="1600" dirty="0">
                <a:effectLst/>
                <a:latin typeface="Metropolis" panose="00000500000000000000" pitchFamily="50" charset="0"/>
                <a:ea typeface="Arial" panose="020B0604020202020204" pitchFamily="34" charset="0"/>
                <a:cs typeface="Arial" panose="020B0604020202020204" pitchFamily="34" charset="0"/>
              </a:rPr>
              <a:t>OBL and Pay.UK to undertake evaluation of the dispute systems against criteria and business requirements. </a:t>
            </a:r>
          </a:p>
          <a:p>
            <a:pPr marL="342900" lvl="0" indent="-342900">
              <a:lnSpc>
                <a:spcPct val="115000"/>
              </a:lnSpc>
              <a:spcAft>
                <a:spcPts val="600"/>
              </a:spcAft>
              <a:buFont typeface="Symbol" panose="05050102010706020507" pitchFamily="18" charset="2"/>
              <a:buChar char=""/>
            </a:pPr>
            <a:r>
              <a:rPr lang="en-GB" sz="1600" dirty="0">
                <a:effectLst/>
                <a:latin typeface="Metropolis" panose="00000500000000000000" pitchFamily="50" charset="0"/>
                <a:ea typeface="Arial" panose="020B0604020202020204" pitchFamily="34" charset="0"/>
                <a:cs typeface="Arial" panose="020B0604020202020204" pitchFamily="34" charset="0"/>
              </a:rPr>
              <a:t>OBL and Pay.UK to share a recommendation with the VRP Working Group on 22 August.</a:t>
            </a:r>
          </a:p>
          <a:p>
            <a:pPr marL="342900" lvl="0" indent="-342900">
              <a:lnSpc>
                <a:spcPct val="115000"/>
              </a:lnSpc>
              <a:spcAft>
                <a:spcPts val="600"/>
              </a:spcAft>
              <a:buFont typeface="Symbol" panose="05050102010706020507" pitchFamily="18" charset="2"/>
              <a:buChar char=""/>
            </a:pPr>
            <a:r>
              <a:rPr lang="en-GB" sz="1600" dirty="0">
                <a:effectLst/>
                <a:latin typeface="Metropolis" panose="00000500000000000000" pitchFamily="50" charset="0"/>
                <a:ea typeface="Arial" panose="020B0604020202020204" pitchFamily="34" charset="0"/>
                <a:cs typeface="Arial" panose="020B0604020202020204" pitchFamily="34" charset="0"/>
              </a:rPr>
              <a:t>OBL and Pay.UK to provide a recommendation to the VRP Implementation Group and JROC Board in September 2024.  </a:t>
            </a:r>
          </a:p>
          <a:p>
            <a:pPr marL="0" indent="0">
              <a:buNone/>
            </a:pPr>
            <a:endParaRPr lang="en-GB" dirty="0"/>
          </a:p>
        </p:txBody>
      </p:sp>
      <p:sp>
        <p:nvSpPr>
          <p:cNvPr id="3" name="Footer Placeholder 2">
            <a:extLst>
              <a:ext uri="{FF2B5EF4-FFF2-40B4-BE49-F238E27FC236}">
                <a16:creationId xmlns:a16="http://schemas.microsoft.com/office/drawing/2014/main" id="{F8D4E4A0-9FBF-F59C-F1BA-EB4BB55AB790}"/>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8BA379C-712C-191A-8650-BAE1D60E8DE6}"/>
              </a:ext>
            </a:extLst>
          </p:cNvPr>
          <p:cNvSpPr>
            <a:spLocks noGrp="1"/>
          </p:cNvSpPr>
          <p:nvPr>
            <p:ph type="sldNum" sz="quarter" idx="12"/>
          </p:nvPr>
        </p:nvSpPr>
        <p:spPr/>
        <p:txBody>
          <a:bodyPr/>
          <a:lstStyle/>
          <a:p>
            <a:fld id="{F7DBEFEF-2EF4-7341-AFBF-5942378A7132}" type="slidenum">
              <a:rPr lang="en-US" smtClean="0"/>
              <a:t>22</a:t>
            </a:fld>
            <a:endParaRPr lang="en-US"/>
          </a:p>
        </p:txBody>
      </p:sp>
      <p:sp>
        <p:nvSpPr>
          <p:cNvPr id="5" name="Date Placeholder 4">
            <a:extLst>
              <a:ext uri="{FF2B5EF4-FFF2-40B4-BE49-F238E27FC236}">
                <a16:creationId xmlns:a16="http://schemas.microsoft.com/office/drawing/2014/main" id="{87CFA279-638E-EE2E-144D-6452B7639C2E}"/>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A36D96CC-24A6-E512-51D9-452D526AF331}"/>
              </a:ext>
            </a:extLst>
          </p:cNvPr>
          <p:cNvSpPr>
            <a:spLocks noGrp="1"/>
          </p:cNvSpPr>
          <p:nvPr>
            <p:ph type="title"/>
          </p:nvPr>
        </p:nvSpPr>
        <p:spPr/>
        <p:txBody>
          <a:bodyPr>
            <a:normAutofit/>
          </a:bodyPr>
          <a:lstStyle/>
          <a:p>
            <a:r>
              <a:rPr lang="en-GB"/>
              <a:t>Next Steps	</a:t>
            </a:r>
          </a:p>
        </p:txBody>
      </p:sp>
      <p:pic>
        <p:nvPicPr>
          <p:cNvPr id="9" name="Graphic 8" descr="Dance steps outline">
            <a:extLst>
              <a:ext uri="{FF2B5EF4-FFF2-40B4-BE49-F238E27FC236}">
                <a16:creationId xmlns:a16="http://schemas.microsoft.com/office/drawing/2014/main" id="{A8DCE51B-F673-125F-7A08-219173D0D53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8923" y="2082052"/>
            <a:ext cx="856124" cy="856124"/>
          </a:xfrm>
          <a:prstGeom prst="rect">
            <a:avLst/>
          </a:prstGeom>
        </p:spPr>
      </p:pic>
      <p:pic>
        <p:nvPicPr>
          <p:cNvPr id="10" name="Picture 9">
            <a:extLst>
              <a:ext uri="{FF2B5EF4-FFF2-40B4-BE49-F238E27FC236}">
                <a16:creationId xmlns:a16="http://schemas.microsoft.com/office/drawing/2014/main" id="{9CC95E61-2229-A3F2-B866-92611277B4CE}"/>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5732495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23</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07/08/2024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85000" lnSpcReduction="10000"/>
          </a:bodyPr>
          <a:lstStyle/>
          <a:p>
            <a:r>
              <a:rPr lang="en-GB" sz="1900" dirty="0"/>
              <a:t>Taking the VRP Blueprint as the starting point and guiding principles</a:t>
            </a:r>
            <a:r>
              <a:rPr lang="en-GB" sz="1900" dirty="0">
                <a:latin typeface="Metropolis" panose="00000500000000000000" pitchFamily="50" charset="0"/>
                <a:cs typeface="Calibri" panose="020F0502020204030204" pitchFamily="34" charset="0"/>
              </a:rPr>
              <a:t>:</a:t>
            </a:r>
          </a:p>
          <a:p>
            <a:r>
              <a:rPr lang="en-GB" sz="1900" dirty="0">
                <a:effectLst/>
                <a:latin typeface="Metropolis" panose="00000500000000000000" pitchFamily="50" charset="0"/>
                <a:ea typeface="Arial" panose="020B0604020202020204" pitchFamily="34" charset="0"/>
                <a:cs typeface="Calibri" panose="020F0502020204030204" pitchFamily="34" charset="0"/>
              </a:rPr>
              <a:t>The theme we are covering is reducing fraud which covers two elements of VRP blueprint associated with:</a:t>
            </a:r>
          </a:p>
          <a:p>
            <a:pPr marL="342900" indent="-342900">
              <a:buFont typeface="Arial" panose="020B0604020202020204" pitchFamily="34" charset="0"/>
              <a:buChar char="•"/>
            </a:pPr>
            <a:r>
              <a:rPr lang="en-GB" sz="1900" dirty="0">
                <a:latin typeface="Metropolis" panose="00000500000000000000" pitchFamily="50" charset="0"/>
                <a:ea typeface="Arial" panose="020B0604020202020204" pitchFamily="34" charset="0"/>
                <a:cs typeface="Calibri" panose="020F0502020204030204" pitchFamily="34" charset="0"/>
              </a:rPr>
              <a:t>Mandating TRIs</a:t>
            </a:r>
          </a:p>
          <a:p>
            <a:pPr marL="342900" indent="-342900">
              <a:buFont typeface="Arial" panose="020B0604020202020204" pitchFamily="34" charset="0"/>
              <a:buChar char="•"/>
            </a:pPr>
            <a:r>
              <a:rPr lang="en-GB" sz="1900" dirty="0">
                <a:latin typeface="Metropolis" panose="00000500000000000000" pitchFamily="50" charset="0"/>
                <a:ea typeface="Arial" panose="020B0604020202020204" pitchFamily="34" charset="0"/>
                <a:cs typeface="Calibri" panose="020F0502020204030204" pitchFamily="34" charset="0"/>
              </a:rPr>
              <a:t>Error messages and status updates</a:t>
            </a:r>
          </a:p>
          <a:p>
            <a:pPr marL="0" indent="0"/>
            <a:r>
              <a:rPr lang="en-GB" sz="1900" dirty="0">
                <a:latin typeface="Metropolis" panose="00000500000000000000" pitchFamily="50" charset="0"/>
                <a:ea typeface="Arial" panose="020B0604020202020204" pitchFamily="34" charset="0"/>
                <a:cs typeface="Calibri" panose="020F0502020204030204" pitchFamily="34" charset="0"/>
              </a:rPr>
              <a:t>In addition, from further work we also have:</a:t>
            </a:r>
          </a:p>
          <a:p>
            <a:pPr marL="342900" indent="-342900">
              <a:buFont typeface="Arial" panose="020B0604020202020204" pitchFamily="34" charset="0"/>
              <a:buChar char="•"/>
            </a:pPr>
            <a:r>
              <a:rPr lang="en-GB" sz="1900" dirty="0">
                <a:latin typeface="Metropolis" panose="00000500000000000000" pitchFamily="50" charset="0"/>
                <a:ea typeface="Arial" panose="020B0604020202020204" pitchFamily="34" charset="0"/>
                <a:cs typeface="Calibri" panose="020F0502020204030204" pitchFamily="34" charset="0"/>
              </a:rPr>
              <a:t>Ultimate beneficiary information to be included</a:t>
            </a:r>
          </a:p>
          <a:p>
            <a:pPr marL="342900" indent="-342900">
              <a:buFont typeface="Arial" panose="020B0604020202020204" pitchFamily="34" charset="0"/>
              <a:buChar char="•"/>
            </a:pPr>
            <a:r>
              <a:rPr lang="en-GB" sz="1900" dirty="0">
                <a:latin typeface="Metropolis" panose="00000500000000000000" pitchFamily="50" charset="0"/>
                <a:ea typeface="Arial" panose="020B0604020202020204" pitchFamily="34" charset="0"/>
                <a:cs typeface="Calibri" panose="020F0502020204030204" pitchFamily="34" charset="0"/>
              </a:rPr>
              <a:t>A question on whether there needs to be inclusion of requirements to access fraud data providers  </a:t>
            </a:r>
          </a:p>
          <a:p>
            <a:pPr marL="0" indent="0"/>
            <a:r>
              <a:rPr lang="en-GB" sz="1900" dirty="0">
                <a:effectLst/>
                <a:latin typeface="Metropolis" panose="00000500000000000000" pitchFamily="50" charset="0"/>
                <a:ea typeface="Arial" panose="020B0604020202020204" pitchFamily="34" charset="0"/>
                <a:cs typeface="Calibri" panose="020F0502020204030204" pitchFamily="34" charset="0"/>
              </a:rPr>
              <a:t> </a:t>
            </a:r>
            <a:endParaRPr lang="en-GB" sz="1900" dirty="0">
              <a:effectLst/>
              <a:latin typeface="Metropolis" panose="00000500000000000000" pitchFamily="50" charset="0"/>
              <a:ea typeface="Arial" panose="020B0604020202020204" pitchFamily="34" charset="0"/>
              <a:cs typeface="Arial" panose="020B0604020202020204" pitchFamily="34" charset="0"/>
            </a:endParaRPr>
          </a:p>
          <a:p>
            <a:r>
              <a:rPr lang="en-GB" dirty="0"/>
              <a:t> </a:t>
            </a:r>
            <a:endParaRPr lang="en-GB" dirty="0">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noRot="1" noMove="1" noResize="1" noEditPoints="1" noAdjustHandles="1" noChangeArrowheads="1" noChangeShapeType="1"/>
          </p:cNvSpPr>
          <p:nvPr>
            <p:ph type="ctrTitle"/>
          </p:nvPr>
        </p:nvSpPr>
        <p:spPr/>
        <p:txBody>
          <a:bodyPr/>
          <a:lstStyle/>
          <a:p>
            <a:r>
              <a:rPr lang="en-GB" dirty="0"/>
              <a:t>MLA Propositions:  Fraud reduction</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96952943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vert="horz" lIns="91440" tIns="45720" rIns="91440" bIns="45720" rtlCol="0" anchor="t">
            <a:normAutofit/>
          </a:bodyPr>
          <a:lstStyle/>
          <a:p>
            <a:pPr marL="0" indent="0">
              <a:lnSpc>
                <a:spcPts val="1200"/>
              </a:lnSpc>
              <a:spcAft>
                <a:spcPts val="600"/>
              </a:spcAft>
              <a:buNone/>
            </a:pPr>
            <a:r>
              <a:rPr lang="en-GB" sz="1400" b="1" dirty="0">
                <a:effectLst/>
                <a:latin typeface="Metropolis"/>
                <a:ea typeface="Times New Roman" panose="02020603050405020304" pitchFamily="18" charset="0"/>
                <a:cs typeface="Calibri"/>
              </a:rPr>
              <a:t>In developing the VRP MLA, we have adopted the following core principles:</a:t>
            </a:r>
          </a:p>
          <a:p>
            <a:pPr marL="457200" indent="-228600">
              <a:lnSpc>
                <a:spcPct val="115000"/>
              </a:lnSpc>
              <a:spcAft>
                <a:spcPts val="600"/>
              </a:spcAft>
            </a:pPr>
            <a:r>
              <a:rPr lang="en-GB" sz="1200" dirty="0">
                <a:effectLst/>
                <a:latin typeface="Metropolis"/>
                <a:ea typeface="Arial" panose="020B0604020202020204" pitchFamily="34" charset="0"/>
                <a:cs typeface="Arial"/>
              </a:rPr>
              <a:t>1.	The VRP Blueprint provides the high-level template for what we are seeking to deliver in terms of a VRP proposition.</a:t>
            </a:r>
          </a:p>
          <a:p>
            <a:pPr marL="457200">
              <a:lnSpc>
                <a:spcPct val="115000"/>
              </a:lnSpc>
              <a:spcAft>
                <a:spcPts val="600"/>
              </a:spcAft>
            </a:pPr>
            <a:r>
              <a:rPr lang="en-GB" sz="1200" dirty="0">
                <a:effectLst/>
                <a:latin typeface="Metropolis"/>
                <a:ea typeface="Arial" panose="020B0604020202020204" pitchFamily="34" charset="0"/>
                <a:cs typeface="Arial"/>
              </a:rPr>
              <a:t>2. 	In terms of propositional requirements, the Model Clauses work forms the foundation clauses, except where there are specific gaps or issues identified.</a:t>
            </a:r>
            <a:r>
              <a:rPr lang="en-GB" sz="1200" dirty="0">
                <a:latin typeface="Metropolis"/>
                <a:ea typeface="Arial" panose="020B0604020202020204" pitchFamily="34" charset="0"/>
                <a:cs typeface="Arial"/>
              </a:rPr>
              <a:t>  </a:t>
            </a:r>
            <a:endParaRPr lang="en-GB" sz="1200" dirty="0">
              <a:effectLst/>
              <a:latin typeface="Metropolis" panose="00000500000000000000" pitchFamily="50" charset="0"/>
              <a:ea typeface="Arial" panose="020B0604020202020204" pitchFamily="34" charset="0"/>
              <a:cs typeface="Arial" panose="020B0604020202020204" pitchFamily="34" charset="0"/>
            </a:endParaRPr>
          </a:p>
          <a:p>
            <a:pPr marL="457200">
              <a:lnSpc>
                <a:spcPct val="115000"/>
              </a:lnSpc>
              <a:spcAft>
                <a:spcPts val="600"/>
              </a:spcAft>
            </a:pPr>
            <a:r>
              <a:rPr lang="en-GB" sz="1200" dirty="0">
                <a:effectLst/>
                <a:latin typeface="Metropolis"/>
                <a:ea typeface="Arial" panose="020B0604020202020204" pitchFamily="34" charset="0"/>
                <a:cs typeface="Arial"/>
              </a:rPr>
              <a:t>3. 	Where there are gaps or different positions between Blueprint and </a:t>
            </a:r>
            <a:r>
              <a:rPr lang="en-GB" sz="1200">
                <a:latin typeface="Metropolis"/>
                <a:ea typeface="Arial" panose="020B0604020202020204" pitchFamily="34" charset="0"/>
                <a:cs typeface="Arial"/>
              </a:rPr>
              <a:t>Model</a:t>
            </a:r>
            <a:r>
              <a:rPr lang="en-GB" sz="1200">
                <a:effectLst/>
                <a:latin typeface="Metropolis"/>
                <a:ea typeface="Arial" panose="020B0604020202020204" pitchFamily="34" charset="0"/>
                <a:cs typeface="Arial"/>
              </a:rPr>
              <a:t> </a:t>
            </a:r>
            <a:r>
              <a:rPr lang="en-GB" sz="1200">
                <a:latin typeface="Metropolis"/>
                <a:ea typeface="Arial" panose="020B0604020202020204" pitchFamily="34" charset="0"/>
                <a:cs typeface="Arial"/>
              </a:rPr>
              <a:t>Clauses</a:t>
            </a:r>
            <a:r>
              <a:rPr lang="en-GB" sz="1200" dirty="0">
                <a:effectLst/>
                <a:latin typeface="Metropolis"/>
                <a:ea typeface="Arial" panose="020B0604020202020204" pitchFamily="34" charset="0"/>
                <a:cs typeface="Arial"/>
              </a:rPr>
              <a:t>, proposed solutions will be guided by:</a:t>
            </a:r>
            <a:r>
              <a:rPr lang="en-GB" sz="1200" dirty="0">
                <a:latin typeface="Metropolis"/>
                <a:ea typeface="Arial" panose="020B0604020202020204" pitchFamily="34" charset="0"/>
                <a:cs typeface="Arial"/>
              </a:rPr>
              <a:t> </a:t>
            </a:r>
            <a:endParaRPr lang="en-GB" sz="1200" dirty="0">
              <a:effectLst/>
              <a:latin typeface="Metropolis" panose="00000500000000000000" pitchFamily="50" charset="0"/>
              <a:ea typeface="Arial" panose="020B0604020202020204" pitchFamily="34" charset="0"/>
              <a:cs typeface="Arial" panose="020B0604020202020204" pitchFamily="34" charset="0"/>
            </a:endParaRPr>
          </a:p>
          <a:p>
            <a:pPr marL="1143000" lvl="2" indent="-228600">
              <a:lnSpc>
                <a:spcPct val="115000"/>
              </a:lnSpc>
              <a:spcAft>
                <a:spcPts val="600"/>
              </a:spcAft>
              <a:buFont typeface="+mj-lt"/>
              <a:buAutoNum type="romanLcParenR"/>
            </a:pPr>
            <a:r>
              <a:rPr lang="en-GB" sz="1200" dirty="0">
                <a:effectLst/>
                <a:latin typeface="Metropolis"/>
                <a:ea typeface="Arial" panose="020B0604020202020204" pitchFamily="34" charset="0"/>
                <a:cs typeface="Arial"/>
              </a:rPr>
              <a:t>The importance for consumers to have confidence in this proposition.</a:t>
            </a:r>
          </a:p>
          <a:p>
            <a:pPr marL="1143000" lvl="2" indent="-228600">
              <a:lnSpc>
                <a:spcPct val="115000"/>
              </a:lnSpc>
              <a:spcAft>
                <a:spcPts val="600"/>
              </a:spcAft>
              <a:buFont typeface="+mj-lt"/>
              <a:buAutoNum type="romanLcParenR"/>
            </a:pPr>
            <a:r>
              <a:rPr lang="en-GB" sz="1200" dirty="0">
                <a:effectLst/>
                <a:latin typeface="Metropolis"/>
                <a:ea typeface="Arial" panose="020B0604020202020204" pitchFamily="34" charset="0"/>
                <a:cs typeface="Arial"/>
              </a:rPr>
              <a:t>The need to ensure the long-term, healthy development of the VRP proposition.</a:t>
            </a:r>
          </a:p>
          <a:p>
            <a:pPr marL="1143000" lvl="2" indent="-228600">
              <a:lnSpc>
                <a:spcPct val="115000"/>
              </a:lnSpc>
              <a:spcAft>
                <a:spcPts val="600"/>
              </a:spcAft>
              <a:buFont typeface="+mj-lt"/>
              <a:buAutoNum type="romanLcParenR"/>
            </a:pPr>
            <a:r>
              <a:rPr lang="en-GB" sz="1200" dirty="0">
                <a:effectLst/>
                <a:latin typeface="Metropolis"/>
                <a:ea typeface="Arial" panose="020B0604020202020204" pitchFamily="34" charset="0"/>
                <a:cs typeface="Arial"/>
              </a:rPr>
              <a:t>The importance of ensuring we do not create barriers to entry for participants.</a:t>
            </a:r>
          </a:p>
          <a:p>
            <a:pPr lvl="2">
              <a:lnSpc>
                <a:spcPct val="115000"/>
              </a:lnSpc>
              <a:spcAft>
                <a:spcPts val="600"/>
              </a:spcAft>
              <a:buFont typeface="+mj-lt"/>
              <a:buAutoNum type="romanLcParenR"/>
            </a:pPr>
            <a:r>
              <a:rPr lang="en-GB" sz="1200" dirty="0">
                <a:effectLst/>
                <a:latin typeface="Metropolis"/>
                <a:ea typeface="Arial" panose="020B0604020202020204" pitchFamily="34" charset="0"/>
                <a:cs typeface="Arial"/>
              </a:rPr>
              <a:t>The need to move quickly, without sacrificing other priorities.</a:t>
            </a:r>
            <a:r>
              <a:rPr lang="en-GB" sz="1200" dirty="0">
                <a:latin typeface="Metropolis"/>
                <a:ea typeface="Arial" panose="020B0604020202020204" pitchFamily="34" charset="0"/>
                <a:cs typeface="Arial"/>
              </a:rPr>
              <a:t> </a:t>
            </a:r>
            <a:endParaRPr lang="en-GB" sz="1200" dirty="0">
              <a:effectLst/>
              <a:latin typeface="Metropolis" panose="00000500000000000000" pitchFamily="50" charset="0"/>
              <a:ea typeface="Arial" panose="020B0604020202020204" pitchFamily="34" charset="0"/>
              <a:cs typeface="Arial" panose="020B0604020202020204" pitchFamily="34" charset="0"/>
            </a:endParaRPr>
          </a:p>
          <a:p>
            <a:pPr marL="0" indent="0">
              <a:lnSpc>
                <a:spcPts val="1200"/>
              </a:lnSpc>
              <a:spcAft>
                <a:spcPts val="600"/>
              </a:spcAft>
              <a:buNone/>
            </a:pPr>
            <a:endParaRPr lang="en-GB" sz="1200" dirty="0">
              <a:effectLst/>
              <a:latin typeface="Metropolis" panose="00000500000000000000" pitchFamily="50" charset="0"/>
              <a:ea typeface="Times New Roman" panose="02020603050405020304" pitchFamily="18" charset="0"/>
              <a:cs typeface="Calibri" panose="020F0502020204030204" pitchFamily="34" charset="0"/>
            </a:endParaRPr>
          </a:p>
          <a:p>
            <a:endParaRPr lang="en-GB" dirty="0"/>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24</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a:t>Guiding Principles</a:t>
            </a:r>
          </a:p>
        </p:txBody>
      </p:sp>
      <p:pic>
        <p:nvPicPr>
          <p:cNvPr id="16" name="Graphic 15" descr="Compass outline">
            <a:extLst>
              <a:ext uri="{FF2B5EF4-FFF2-40B4-BE49-F238E27FC236}">
                <a16:creationId xmlns:a16="http://schemas.microsoft.com/office/drawing/2014/main" id="{F4D22D3C-DB33-5041-74FB-8D00712EA4C0}"/>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441521" y="2117903"/>
            <a:ext cx="914400" cy="914400"/>
          </a:xfrm>
          <a:prstGeom prst="rect">
            <a:avLst/>
          </a:prstGeom>
        </p:spPr>
      </p:pic>
      <p:pic>
        <p:nvPicPr>
          <p:cNvPr id="17" name="Picture 16">
            <a:extLst>
              <a:ext uri="{FF2B5EF4-FFF2-40B4-BE49-F238E27FC236}">
                <a16:creationId xmlns:a16="http://schemas.microsoft.com/office/drawing/2014/main" id="{46737936-A5A7-02E0-1769-DC6862152480}"/>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0583998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B0CB6F53-3767-A9F5-BDBA-DB98E336DFA6}"/>
              </a:ext>
            </a:extLst>
          </p:cNvPr>
          <p:cNvSpPr>
            <a:spLocks noGrp="1"/>
          </p:cNvSpPr>
          <p:nvPr>
            <p:ph idx="1"/>
          </p:nvPr>
        </p:nvSpPr>
        <p:spPr/>
        <p:txBody>
          <a:bodyPr vert="horz" lIns="91440" tIns="45720" rIns="91440" bIns="45720" rtlCol="0" anchor="t">
            <a:normAutofit/>
          </a:bodyPr>
          <a:lstStyle/>
          <a:p>
            <a:r>
              <a:rPr lang="en-GB" b="1" dirty="0">
                <a:latin typeface="Metropolis"/>
                <a:cs typeface="Arial"/>
              </a:rPr>
              <a:t>TRIs:</a:t>
            </a:r>
            <a:r>
              <a:rPr lang="en-GB" dirty="0">
                <a:latin typeface="Metropolis"/>
                <a:cs typeface="Arial"/>
              </a:rPr>
              <a:t> Wait until Phase 2 of TRI pilot is concluded, with the working assumption TRIs will be mandated for PISPs under the MLA – with associated data quality requirements.</a:t>
            </a:r>
          </a:p>
          <a:p>
            <a:r>
              <a:rPr lang="en-GB" b="1" dirty="0">
                <a:latin typeface="Metropolis"/>
                <a:cs typeface="Arial"/>
              </a:rPr>
              <a:t>Error Messages:</a:t>
            </a:r>
            <a:r>
              <a:rPr lang="en-GB" dirty="0">
                <a:latin typeface="Metropolis"/>
                <a:cs typeface="Arial"/>
              </a:rPr>
              <a:t> Mandate error messages and payment status standards under the MLA. </a:t>
            </a:r>
          </a:p>
          <a:p>
            <a:r>
              <a:rPr lang="en-GB" b="1" dirty="0">
                <a:latin typeface="Metropolis"/>
                <a:cs typeface="Arial"/>
              </a:rPr>
              <a:t>Ultimate Beneficiary:</a:t>
            </a:r>
            <a:r>
              <a:rPr lang="en-GB" dirty="0">
                <a:latin typeface="Metropolis"/>
                <a:cs typeface="Arial"/>
              </a:rPr>
              <a:t> Mandate the standards surrounding including ultimate beneficiary in the MLA.</a:t>
            </a:r>
          </a:p>
          <a:p>
            <a:r>
              <a:rPr lang="en-GB" b="1" dirty="0">
                <a:latin typeface="Metropolis"/>
                <a:cs typeface="Arial"/>
              </a:rPr>
              <a:t>National Fraud Databases:</a:t>
            </a:r>
            <a:r>
              <a:rPr lang="en-GB" dirty="0">
                <a:latin typeface="Metropolis"/>
                <a:cs typeface="Arial"/>
              </a:rPr>
              <a:t>  Consider participation in National Fraud Databases for Wave 1 but given lower risk use cases may indicate mandating for Wave 2 onwards. </a:t>
            </a:r>
          </a:p>
          <a:p>
            <a:endParaRPr lang="en-GB" dirty="0">
              <a:latin typeface="Metropolis"/>
              <a:cs typeface="Arial"/>
            </a:endParaRPr>
          </a:p>
          <a:p>
            <a:r>
              <a:rPr lang="en-GB" dirty="0">
                <a:latin typeface="Metropolis"/>
                <a:cs typeface="Arial"/>
              </a:rPr>
              <a:t>Consideration is needed on how long these will take to deliver.</a:t>
            </a:r>
          </a:p>
        </p:txBody>
      </p:sp>
      <p:sp>
        <p:nvSpPr>
          <p:cNvPr id="3" name="Footer Placeholder 2">
            <a:extLst>
              <a:ext uri="{FF2B5EF4-FFF2-40B4-BE49-F238E27FC236}">
                <a16:creationId xmlns:a16="http://schemas.microsoft.com/office/drawing/2014/main" id="{C7F2E501-BBE9-1106-DE9C-55AAB1830D00}"/>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D45D038-6A3D-B3F5-B592-8933AD9024F6}"/>
              </a:ext>
            </a:extLst>
          </p:cNvPr>
          <p:cNvSpPr>
            <a:spLocks noGrp="1"/>
          </p:cNvSpPr>
          <p:nvPr>
            <p:ph type="sldNum" sz="quarter" idx="12"/>
          </p:nvPr>
        </p:nvSpPr>
        <p:spPr/>
        <p:txBody>
          <a:bodyPr/>
          <a:lstStyle/>
          <a:p>
            <a:fld id="{F7DBEFEF-2EF4-7341-AFBF-5942378A7132}" type="slidenum">
              <a:rPr lang="en-US" smtClean="0"/>
              <a:t>25</a:t>
            </a:fld>
            <a:endParaRPr lang="en-US"/>
          </a:p>
        </p:txBody>
      </p:sp>
      <p:sp>
        <p:nvSpPr>
          <p:cNvPr id="5" name="Date Placeholder 4">
            <a:extLst>
              <a:ext uri="{FF2B5EF4-FFF2-40B4-BE49-F238E27FC236}">
                <a16:creationId xmlns:a16="http://schemas.microsoft.com/office/drawing/2014/main" id="{F6BCEE76-CC42-6188-F6A9-84C2B76D449F}"/>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66C8B1D9-86CA-745C-2334-8198F13BD044}"/>
              </a:ext>
            </a:extLst>
          </p:cNvPr>
          <p:cNvSpPr>
            <a:spLocks noGrp="1"/>
          </p:cNvSpPr>
          <p:nvPr>
            <p:ph type="title"/>
          </p:nvPr>
        </p:nvSpPr>
        <p:spPr/>
        <p:txBody>
          <a:bodyPr/>
          <a:lstStyle/>
          <a:p>
            <a:r>
              <a:rPr lang="en-GB" dirty="0"/>
              <a:t>Proposals</a:t>
            </a:r>
          </a:p>
        </p:txBody>
      </p:sp>
      <p:pic>
        <p:nvPicPr>
          <p:cNvPr id="8" name="Graphic 7" descr="Robber with solid fill">
            <a:extLst>
              <a:ext uri="{FF2B5EF4-FFF2-40B4-BE49-F238E27FC236}">
                <a16:creationId xmlns:a16="http://schemas.microsoft.com/office/drawing/2014/main" id="{3A135752-F16B-DE1A-1650-74516D942FDD}"/>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41855" y="1761064"/>
            <a:ext cx="829728" cy="829728"/>
          </a:xfrm>
          <a:prstGeom prst="rect">
            <a:avLst/>
          </a:prstGeom>
        </p:spPr>
      </p:pic>
    </p:spTree>
    <p:extLst>
      <p:ext uri="{BB962C8B-B14F-4D97-AF65-F5344CB8AC3E}">
        <p14:creationId xmlns:p14="http://schemas.microsoft.com/office/powerpoint/2010/main" val="1418705955"/>
      </p:ext>
    </p:extLst>
  </p:cSld>
  <p:clrMapOvr>
    <a:masterClrMapping/>
  </p:clrMapOvr>
  <p:extLst>
    <p:ext uri="{6950BFC3-D8DA-4A85-94F7-54DA5524770B}">
      <p188:commentRel xmlns:p188="http://schemas.microsoft.com/office/powerpoint/2018/8/main" r:id="rId2"/>
    </p:ext>
  </p:extLs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2A8BDBE-3C2B-9594-CAEC-82685EAC2597}"/>
              </a:ext>
            </a:extLst>
          </p:cNvPr>
          <p:cNvSpPr>
            <a:spLocks noGrp="1"/>
          </p:cNvSpPr>
          <p:nvPr>
            <p:ph idx="1"/>
          </p:nvPr>
        </p:nvSpPr>
        <p:spPr/>
        <p:txBody>
          <a:bodyPr vert="horz" lIns="91440" tIns="45720" rIns="91440" bIns="45720" rtlCol="0" anchor="t">
            <a:normAutofit/>
          </a:bodyPr>
          <a:lstStyle/>
          <a:p>
            <a:pPr marL="342900" lvl="0" indent="-342900" rtl="0">
              <a:lnSpc>
                <a:spcPct val="115000"/>
              </a:lnSpc>
              <a:spcAft>
                <a:spcPts val="600"/>
              </a:spcAft>
              <a:buFont typeface="Symbol" panose="05050102010706020507" pitchFamily="18" charset="2"/>
              <a:buChar char=""/>
            </a:pPr>
            <a:r>
              <a:rPr lang="en-GB" sz="1400">
                <a:effectLst/>
                <a:latin typeface="Metropolis"/>
                <a:ea typeface="Arial" panose="020B0604020202020204" pitchFamily="34" charset="0"/>
                <a:cs typeface="Arial"/>
              </a:rPr>
              <a:t>Working Group members to provide any written feedback by </a:t>
            </a:r>
            <a:r>
              <a:rPr lang="en-GB" sz="1400" b="1" u="sng">
                <a:effectLst/>
                <a:latin typeface="Metropolis"/>
                <a:ea typeface="Arial" panose="020B0604020202020204" pitchFamily="34" charset="0"/>
                <a:cs typeface="Arial"/>
              </a:rPr>
              <a:t>22 August 2024</a:t>
            </a:r>
            <a:r>
              <a:rPr lang="en-GB" sz="1400">
                <a:effectLst/>
                <a:latin typeface="Metropolis"/>
                <a:ea typeface="Arial" panose="020B0604020202020204" pitchFamily="34" charset="0"/>
                <a:cs typeface="Arial"/>
              </a:rPr>
              <a:t>. </a:t>
            </a:r>
          </a:p>
          <a:p>
            <a:pPr marL="342900" lvl="0" indent="-342900" rtl="0">
              <a:lnSpc>
                <a:spcPct val="115000"/>
              </a:lnSpc>
              <a:spcAft>
                <a:spcPts val="600"/>
              </a:spcAft>
              <a:buFont typeface="Symbol" panose="05050102010706020507" pitchFamily="18" charset="2"/>
              <a:buChar char=""/>
            </a:pPr>
            <a:endParaRPr lang="en-GB" sz="1400" dirty="0">
              <a:latin typeface="Metropolis" panose="00000500000000000000" pitchFamily="50" charset="0"/>
              <a:ea typeface="Arial" panose="020B0604020202020204" pitchFamily="34" charset="0"/>
            </a:endParaRPr>
          </a:p>
          <a:p>
            <a:pPr marL="342900" lvl="0" indent="-342900" rtl="0">
              <a:lnSpc>
                <a:spcPct val="115000"/>
              </a:lnSpc>
              <a:spcAft>
                <a:spcPts val="600"/>
              </a:spcAft>
              <a:buFont typeface="Symbol" panose="05050102010706020507" pitchFamily="18" charset="2"/>
              <a:buChar char=""/>
            </a:pPr>
            <a:r>
              <a:rPr lang="en-GB" sz="1400">
                <a:effectLst/>
                <a:latin typeface="Metropolis"/>
                <a:ea typeface="Arial" panose="020B0604020202020204" pitchFamily="34" charset="0"/>
                <a:cs typeface="Arial"/>
              </a:rPr>
              <a:t>Writing up business requirement ahead of legal resources coming on board. </a:t>
            </a:r>
          </a:p>
          <a:p>
            <a:pPr marL="0" lvl="0" indent="0" rtl="0">
              <a:lnSpc>
                <a:spcPct val="115000"/>
              </a:lnSpc>
              <a:spcAft>
                <a:spcPts val="600"/>
              </a:spcAft>
              <a:buNone/>
            </a:pPr>
            <a:endParaRPr lang="en-GB" sz="1400" dirty="0">
              <a:effectLst/>
              <a:latin typeface="Metropolis" panose="00000500000000000000" pitchFamily="50" charset="0"/>
              <a:ea typeface="Arial" panose="020B0604020202020204" pitchFamily="34" charset="0"/>
              <a:cs typeface="Arial" panose="020B0604020202020204" pitchFamily="34" charset="0"/>
            </a:endParaRPr>
          </a:p>
          <a:p>
            <a:pPr marL="0" indent="0">
              <a:buNone/>
            </a:pPr>
            <a:endParaRPr lang="en-GB" dirty="0"/>
          </a:p>
        </p:txBody>
      </p:sp>
      <p:sp>
        <p:nvSpPr>
          <p:cNvPr id="3" name="Footer Placeholder 2">
            <a:extLst>
              <a:ext uri="{FF2B5EF4-FFF2-40B4-BE49-F238E27FC236}">
                <a16:creationId xmlns:a16="http://schemas.microsoft.com/office/drawing/2014/main" id="{F8D4E4A0-9FBF-F59C-F1BA-EB4BB55AB790}"/>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8BA379C-712C-191A-8650-BAE1D60E8DE6}"/>
              </a:ext>
            </a:extLst>
          </p:cNvPr>
          <p:cNvSpPr>
            <a:spLocks noGrp="1"/>
          </p:cNvSpPr>
          <p:nvPr>
            <p:ph type="sldNum" sz="quarter" idx="12"/>
          </p:nvPr>
        </p:nvSpPr>
        <p:spPr/>
        <p:txBody>
          <a:bodyPr/>
          <a:lstStyle/>
          <a:p>
            <a:fld id="{F7DBEFEF-2EF4-7341-AFBF-5942378A7132}" type="slidenum">
              <a:rPr lang="en-US" smtClean="0"/>
              <a:t>26</a:t>
            </a:fld>
            <a:endParaRPr lang="en-US"/>
          </a:p>
        </p:txBody>
      </p:sp>
      <p:sp>
        <p:nvSpPr>
          <p:cNvPr id="5" name="Date Placeholder 4">
            <a:extLst>
              <a:ext uri="{FF2B5EF4-FFF2-40B4-BE49-F238E27FC236}">
                <a16:creationId xmlns:a16="http://schemas.microsoft.com/office/drawing/2014/main" id="{87CFA279-638E-EE2E-144D-6452B7639C2E}"/>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A36D96CC-24A6-E512-51D9-452D526AF331}"/>
              </a:ext>
            </a:extLst>
          </p:cNvPr>
          <p:cNvSpPr>
            <a:spLocks noGrp="1"/>
          </p:cNvSpPr>
          <p:nvPr>
            <p:ph type="title"/>
          </p:nvPr>
        </p:nvSpPr>
        <p:spPr/>
        <p:txBody>
          <a:bodyPr>
            <a:normAutofit/>
          </a:bodyPr>
          <a:lstStyle/>
          <a:p>
            <a:r>
              <a:rPr lang="en-GB"/>
              <a:t>Next Steps	</a:t>
            </a:r>
          </a:p>
        </p:txBody>
      </p:sp>
      <p:pic>
        <p:nvPicPr>
          <p:cNvPr id="9" name="Graphic 8" descr="Dance steps outline">
            <a:extLst>
              <a:ext uri="{FF2B5EF4-FFF2-40B4-BE49-F238E27FC236}">
                <a16:creationId xmlns:a16="http://schemas.microsoft.com/office/drawing/2014/main" id="{A8DCE51B-F673-125F-7A08-219173D0D534}"/>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528923" y="2082052"/>
            <a:ext cx="856124" cy="856124"/>
          </a:xfrm>
          <a:prstGeom prst="rect">
            <a:avLst/>
          </a:prstGeom>
        </p:spPr>
      </p:pic>
      <p:pic>
        <p:nvPicPr>
          <p:cNvPr id="10" name="Picture 9">
            <a:extLst>
              <a:ext uri="{FF2B5EF4-FFF2-40B4-BE49-F238E27FC236}">
                <a16:creationId xmlns:a16="http://schemas.microsoft.com/office/drawing/2014/main" id="{9CC95E61-2229-A3F2-B866-92611277B4CE}"/>
              </a:ext>
            </a:extLst>
          </p:cNvPr>
          <p:cNvPicPr>
            <a:picLocks noChangeAspect="1"/>
          </p:cNvPicPr>
          <p:nvPr/>
        </p:nvPicPr>
        <p:blipFill>
          <a:blip r:embed="rId4">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257499873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245889-355C-53AF-0465-B317AC107ADA}"/>
              </a:ext>
            </a:extLst>
          </p:cNvPr>
          <p:cNvSpPr>
            <a:spLocks noGrp="1"/>
          </p:cNvSpPr>
          <p:nvPr>
            <p:ph type="title"/>
          </p:nvPr>
        </p:nvSpPr>
        <p:spPr/>
        <p:txBody>
          <a:bodyPr/>
          <a:lstStyle/>
          <a:p>
            <a:r>
              <a:rPr lang="en-GB"/>
              <a:t>End of Slides</a:t>
            </a:r>
          </a:p>
        </p:txBody>
      </p:sp>
      <p:sp>
        <p:nvSpPr>
          <p:cNvPr id="4" name="Footer Placeholder 3">
            <a:extLst>
              <a:ext uri="{FF2B5EF4-FFF2-40B4-BE49-F238E27FC236}">
                <a16:creationId xmlns:a16="http://schemas.microsoft.com/office/drawing/2014/main" id="{CD751069-C450-1AF8-D7BA-09DDD2A21CA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2D75FF7-BAB0-02C1-D336-FFD5E61C2C05}"/>
              </a:ext>
            </a:extLst>
          </p:cNvPr>
          <p:cNvSpPr>
            <a:spLocks noGrp="1"/>
          </p:cNvSpPr>
          <p:nvPr>
            <p:ph type="sldNum" sz="quarter" idx="12"/>
          </p:nvPr>
        </p:nvSpPr>
        <p:spPr/>
        <p:txBody>
          <a:bodyPr/>
          <a:lstStyle/>
          <a:p>
            <a:fld id="{F7DBEFEF-2EF4-7341-AFBF-5942378A7132}" type="slidenum">
              <a:rPr lang="en-US" smtClean="0"/>
              <a:t>27</a:t>
            </a:fld>
            <a:endParaRPr lang="en-US"/>
          </a:p>
        </p:txBody>
      </p:sp>
      <p:sp>
        <p:nvSpPr>
          <p:cNvPr id="6" name="Date Placeholder 5">
            <a:extLst>
              <a:ext uri="{FF2B5EF4-FFF2-40B4-BE49-F238E27FC236}">
                <a16:creationId xmlns:a16="http://schemas.microsoft.com/office/drawing/2014/main" id="{DCB9065E-5545-5A39-2124-63907A51B3FA}"/>
              </a:ext>
            </a:extLst>
          </p:cNvPr>
          <p:cNvSpPr>
            <a:spLocks noGrp="1"/>
          </p:cNvSpPr>
          <p:nvPr>
            <p:ph type="dt" sz="half" idx="2"/>
          </p:nvPr>
        </p:nvSpPr>
        <p:spPr/>
        <p:txBody>
          <a:bodyPr/>
          <a:lstStyle/>
          <a:p>
            <a:fld id="{AA5A0BD0-3E03-1241-9F3E-700967695CEA}" type="datetime1">
              <a:rPr lang="en-GB" smtClean="0"/>
              <a:t>07/08/2024</a:t>
            </a:fld>
            <a:endParaRPr lang="en-US">
              <a:latin typeface="Arial" panose="020B0604020202020204" pitchFamily="34" charset="0"/>
              <a:cs typeface="Arial" panose="020B0604020202020204" pitchFamily="34" charset="0"/>
            </a:endParaRPr>
          </a:p>
        </p:txBody>
      </p:sp>
      <p:pic>
        <p:nvPicPr>
          <p:cNvPr id="7" name="Picture 6">
            <a:extLst>
              <a:ext uri="{FF2B5EF4-FFF2-40B4-BE49-F238E27FC236}">
                <a16:creationId xmlns:a16="http://schemas.microsoft.com/office/drawing/2014/main" id="{9E1ECB28-893F-1D33-0A06-C36ABD2F77BA}"/>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620569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1BB4B6-9D6B-4D74-B234-8C45D378CEB7}"/>
              </a:ext>
            </a:extLst>
          </p:cNvPr>
          <p:cNvSpPr>
            <a:spLocks noGrp="1"/>
          </p:cNvSpPr>
          <p:nvPr>
            <p:ph type="title"/>
          </p:nvPr>
        </p:nvSpPr>
        <p:spPr>
          <a:xfrm>
            <a:off x="344687" y="887042"/>
            <a:ext cx="3705841" cy="505531"/>
          </a:xfrm>
        </p:spPr>
        <p:txBody>
          <a:bodyPr>
            <a:normAutofit/>
          </a:bodyPr>
          <a:lstStyle/>
          <a:p>
            <a:r>
              <a:rPr lang="en-GB" sz="2000">
                <a:latin typeface="Metropolis Black"/>
              </a:rPr>
              <a:t>Housekeeping Items</a:t>
            </a:r>
          </a:p>
        </p:txBody>
      </p:sp>
      <p:sp>
        <p:nvSpPr>
          <p:cNvPr id="8" name="Slide Number Placeholder 7">
            <a:extLst>
              <a:ext uri="{FF2B5EF4-FFF2-40B4-BE49-F238E27FC236}">
                <a16:creationId xmlns:a16="http://schemas.microsoft.com/office/drawing/2014/main" id="{06F86BB9-A8CA-479C-8E29-FC6045BF18FB}"/>
              </a:ext>
            </a:extLst>
          </p:cNvPr>
          <p:cNvSpPr>
            <a:spLocks noGrp="1"/>
          </p:cNvSpPr>
          <p:nvPr>
            <p:ph type="sldNum" sz="quarter" idx="12"/>
          </p:nvPr>
        </p:nvSpPr>
        <p:spPr/>
        <p:txBody>
          <a:bodyPr/>
          <a:lstStyle/>
          <a:p>
            <a:fld id="{962566D9-27CF-406E-9225-F92FEB7BFB37}" type="slidenum">
              <a:rPr lang="en-GB" smtClean="0"/>
              <a:t>3</a:t>
            </a:fld>
            <a:endParaRPr lang="en-GB"/>
          </a:p>
        </p:txBody>
      </p:sp>
      <p:sp>
        <p:nvSpPr>
          <p:cNvPr id="5" name="Content Placeholder 4">
            <a:extLst>
              <a:ext uri="{FF2B5EF4-FFF2-40B4-BE49-F238E27FC236}">
                <a16:creationId xmlns:a16="http://schemas.microsoft.com/office/drawing/2014/main" id="{26DBB06F-5DC4-44C2-B0D1-DE5688758863}"/>
              </a:ext>
            </a:extLst>
          </p:cNvPr>
          <p:cNvSpPr>
            <a:spLocks noGrp="1"/>
          </p:cNvSpPr>
          <p:nvPr>
            <p:ph idx="1"/>
          </p:nvPr>
        </p:nvSpPr>
        <p:spPr>
          <a:xfrm>
            <a:off x="687417" y="1392358"/>
            <a:ext cx="9944100" cy="3794125"/>
          </a:xfrm>
        </p:spPr>
        <p:txBody>
          <a:bodyPr vert="horz" lIns="91440" tIns="45720" rIns="91440" bIns="45720" rtlCol="0" anchor="t">
            <a:noAutofit/>
          </a:bodyPr>
          <a:lstStyle/>
          <a:p>
            <a:pPr marL="0" indent="0">
              <a:lnSpc>
                <a:spcPct val="100000"/>
              </a:lnSpc>
              <a:spcBef>
                <a:spcPts val="600"/>
              </a:spcBef>
              <a:buNone/>
            </a:pPr>
            <a:r>
              <a:rPr lang="en-GB" sz="1800" b="1" u="sng" dirty="0">
                <a:latin typeface="Metropolis"/>
                <a:ea typeface="Calibri"/>
                <a:cs typeface="Calibri"/>
              </a:rPr>
              <a:t>Virtual Meeting Etiquette</a:t>
            </a:r>
            <a:r>
              <a:rPr lang="en-GB" sz="1800" dirty="0">
                <a:latin typeface="Metropolis"/>
                <a:ea typeface="Calibri"/>
                <a:cs typeface="Calibri"/>
              </a:rPr>
              <a:t>: please turn on your camera if possible and please turn off your mic when you are not speaking. Please kindly raise your 'virtual hand' if you would like to speak, and state your affiliation first, or you can type your questions in Chat. </a:t>
            </a:r>
            <a:endParaRPr lang="en-GB" dirty="0">
              <a:latin typeface="Metropolis"/>
            </a:endParaRPr>
          </a:p>
          <a:p>
            <a:pPr marL="0" indent="0">
              <a:lnSpc>
                <a:spcPct val="100000"/>
              </a:lnSpc>
              <a:spcBef>
                <a:spcPts val="600"/>
              </a:spcBef>
              <a:buNone/>
            </a:pPr>
            <a:r>
              <a:rPr lang="en-GB" sz="1800" b="1" u="sng" dirty="0">
                <a:latin typeface="Metropolis"/>
                <a:cs typeface="Arial"/>
              </a:rPr>
              <a:t>Competition Law: </a:t>
            </a:r>
            <a:endParaRPr lang="en-GB" dirty="0">
              <a:latin typeface="Metropolis"/>
              <a:ea typeface="Calibri"/>
              <a:cs typeface="Arial"/>
            </a:endParaRPr>
          </a:p>
          <a:p>
            <a:pPr marL="285750" indent="-285750">
              <a:lnSpc>
                <a:spcPct val="100000"/>
              </a:lnSpc>
              <a:spcBef>
                <a:spcPts val="600"/>
              </a:spcBef>
            </a:pPr>
            <a:r>
              <a:rPr lang="en-GB" sz="1800" dirty="0">
                <a:latin typeface="Metropolis"/>
                <a:cs typeface="Arial"/>
              </a:rPr>
              <a:t>Many of you are from competitor organisations. As you will be aware it is critical that we all comply with competition law. If you are in any doubt about competition law compliance you should consult your compliance team. </a:t>
            </a:r>
          </a:p>
          <a:p>
            <a:pPr marL="285750" indent="-285750">
              <a:lnSpc>
                <a:spcPct val="100000"/>
              </a:lnSpc>
              <a:spcBef>
                <a:spcPts val="600"/>
              </a:spcBef>
              <a:buFont typeface="Arial" panose="020B0604020202020204" pitchFamily="34" charset="0"/>
              <a:buChar char="•"/>
            </a:pPr>
            <a:r>
              <a:rPr lang="en-GB" sz="1800" dirty="0">
                <a:latin typeface="Metropolis"/>
                <a:cs typeface="Arial"/>
              </a:rPr>
              <a:t>The discussions between the attendees should be limited to discussing issues of general concern and you must not share or discuss any information that is commercially sensitive and not in the public domain – that includes: current or future prices, strategies, matters about customers or suppliers. </a:t>
            </a:r>
            <a:endParaRPr lang="en-GB" sz="1800" dirty="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800" dirty="0">
                <a:latin typeface="Metropolis"/>
                <a:cs typeface="Arial"/>
              </a:rPr>
              <a:t>You can and should share your expertise about the matters that are specific to today’s agenda and can talk about matters that are public.</a:t>
            </a:r>
            <a:endParaRPr lang="en-GB" sz="1800" dirty="0">
              <a:latin typeface="Metropolis"/>
              <a:ea typeface="Calibri"/>
              <a:cs typeface="Arial"/>
            </a:endParaRPr>
          </a:p>
          <a:p>
            <a:pPr marL="285750" indent="-285750">
              <a:lnSpc>
                <a:spcPct val="100000"/>
              </a:lnSpc>
              <a:spcBef>
                <a:spcPts val="600"/>
              </a:spcBef>
              <a:buFont typeface="Arial" panose="020B0604020202020204" pitchFamily="34" charset="0"/>
              <a:buChar char="•"/>
            </a:pPr>
            <a:r>
              <a:rPr lang="en-GB" sz="1800" dirty="0">
                <a:latin typeface="Metropolis"/>
                <a:cs typeface="Arial"/>
              </a:rPr>
              <a:t>If any topic is raised which you feel uncomfortable discussing, please make this known and we will immediately adjourn discussions on that point.</a:t>
            </a:r>
            <a:endParaRPr lang="en-GB" sz="1800" dirty="0">
              <a:latin typeface="Metropolis"/>
              <a:ea typeface="Calibri"/>
              <a:cs typeface="Arial"/>
            </a:endParaRPr>
          </a:p>
        </p:txBody>
      </p:sp>
      <p:pic>
        <p:nvPicPr>
          <p:cNvPr id="4" name="Picture 3">
            <a:extLst>
              <a:ext uri="{FF2B5EF4-FFF2-40B4-BE49-F238E27FC236}">
                <a16:creationId xmlns:a16="http://schemas.microsoft.com/office/drawing/2014/main" id="{8DF9C675-7D62-1EBD-4AA0-5D8DCD3ADA18}"/>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3099970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Content Placeholder 6">
            <a:extLst>
              <a:ext uri="{FF2B5EF4-FFF2-40B4-BE49-F238E27FC236}">
                <a16:creationId xmlns:a16="http://schemas.microsoft.com/office/drawing/2014/main" id="{78686261-E52B-13E5-E4F2-8742C05D7541}"/>
              </a:ext>
            </a:extLst>
          </p:cNvPr>
          <p:cNvGraphicFramePr>
            <a:graphicFrameLocks noGrp="1"/>
          </p:cNvGraphicFramePr>
          <p:nvPr>
            <p:ph idx="1"/>
            <p:extLst>
              <p:ext uri="{D42A27DB-BD31-4B8C-83A1-F6EECF244321}">
                <p14:modId xmlns:p14="http://schemas.microsoft.com/office/powerpoint/2010/main" val="40627398"/>
              </p:ext>
            </p:extLst>
          </p:nvPr>
        </p:nvGraphicFramePr>
        <p:xfrm>
          <a:off x="1773935" y="1073278"/>
          <a:ext cx="9848222" cy="5124449"/>
        </p:xfrm>
        <a:graphic>
          <a:graphicData uri="http://schemas.openxmlformats.org/drawingml/2006/table">
            <a:tbl>
              <a:tblPr firstRow="1" firstCol="1" bandRow="1">
                <a:tableStyleId>{5C22544A-7EE6-4342-B048-85BDC9FD1C3A}</a:tableStyleId>
              </a:tblPr>
              <a:tblGrid>
                <a:gridCol w="4360933">
                  <a:extLst>
                    <a:ext uri="{9D8B030D-6E8A-4147-A177-3AD203B41FA5}">
                      <a16:colId xmlns:a16="http://schemas.microsoft.com/office/drawing/2014/main" val="2970397707"/>
                    </a:ext>
                  </a:extLst>
                </a:gridCol>
                <a:gridCol w="1289002">
                  <a:extLst>
                    <a:ext uri="{9D8B030D-6E8A-4147-A177-3AD203B41FA5}">
                      <a16:colId xmlns:a16="http://schemas.microsoft.com/office/drawing/2014/main" val="879124283"/>
                    </a:ext>
                  </a:extLst>
                </a:gridCol>
                <a:gridCol w="1212574">
                  <a:extLst>
                    <a:ext uri="{9D8B030D-6E8A-4147-A177-3AD203B41FA5}">
                      <a16:colId xmlns:a16="http://schemas.microsoft.com/office/drawing/2014/main" val="2414048567"/>
                    </a:ext>
                  </a:extLst>
                </a:gridCol>
                <a:gridCol w="295920">
                  <a:extLst>
                    <a:ext uri="{9D8B030D-6E8A-4147-A177-3AD203B41FA5}">
                      <a16:colId xmlns:a16="http://schemas.microsoft.com/office/drawing/2014/main" val="405830590"/>
                    </a:ext>
                  </a:extLst>
                </a:gridCol>
                <a:gridCol w="1131583">
                  <a:extLst>
                    <a:ext uri="{9D8B030D-6E8A-4147-A177-3AD203B41FA5}">
                      <a16:colId xmlns:a16="http://schemas.microsoft.com/office/drawing/2014/main" val="2260223019"/>
                    </a:ext>
                  </a:extLst>
                </a:gridCol>
                <a:gridCol w="1558210">
                  <a:extLst>
                    <a:ext uri="{9D8B030D-6E8A-4147-A177-3AD203B41FA5}">
                      <a16:colId xmlns:a16="http://schemas.microsoft.com/office/drawing/2014/main" val="2554260465"/>
                    </a:ext>
                  </a:extLst>
                </a:gridCol>
              </a:tblGrid>
              <a:tr h="186837">
                <a:tc>
                  <a:txBody>
                    <a:bodyPr/>
                    <a:lstStyle/>
                    <a:p>
                      <a:pPr>
                        <a:lnSpc>
                          <a:spcPct val="107000"/>
                        </a:lnSpc>
                        <a:spcAft>
                          <a:spcPts val="800"/>
                        </a:spcAft>
                      </a:pPr>
                      <a:r>
                        <a:rPr lang="en-GB" sz="1200">
                          <a:effectLst/>
                        </a:rPr>
                        <a:t>Action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Owner</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Origin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Due Date</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a:effectLst/>
                        </a:rPr>
                        <a:t>Status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35026613"/>
                  </a:ext>
                </a:extLst>
              </a:tr>
              <a:tr h="773624">
                <a:tc>
                  <a:txBody>
                    <a:bodyPr/>
                    <a:lstStyle/>
                    <a:p>
                      <a:pPr>
                        <a:lnSpc>
                          <a:spcPct val="107000"/>
                        </a:lnSpc>
                        <a:spcAft>
                          <a:spcPts val="800"/>
                        </a:spcAft>
                      </a:pPr>
                      <a:r>
                        <a:rPr lang="en-GB" sz="1200">
                          <a:effectLst/>
                        </a:rPr>
                        <a:t>002: Participants to provide feedback regarding the proposed approach to disputes using the template or via email</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Email of 10 July &amp; 12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a:effectLst/>
                        </a:rPr>
                        <a:t>26 July</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b="1" dirty="0">
                          <a:effectLst/>
                          <a:latin typeface="Calibri" panose="020F0502020204030204" pitchFamily="34" charset="0"/>
                          <a:ea typeface="Calibri" panose="020F0502020204030204" pitchFamily="34" charset="0"/>
                          <a:cs typeface="Arial" panose="020B0604020202020204" pitchFamily="34" charset="0"/>
                        </a:rPr>
                        <a:t>Complete</a:t>
                      </a:r>
                      <a:endParaRPr lang="en-GB" sz="1100" b="1"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900254331"/>
                  </a:ext>
                </a:extLst>
              </a:tr>
              <a:tr h="1070762">
                <a:tc>
                  <a:txBody>
                    <a:bodyPr/>
                    <a:lstStyle/>
                    <a:p>
                      <a:pPr>
                        <a:lnSpc>
                          <a:spcPct val="107000"/>
                        </a:lnSpc>
                        <a:spcAft>
                          <a:spcPts val="800"/>
                        </a:spcAft>
                      </a:pPr>
                      <a:r>
                        <a:rPr lang="en-GB" sz="1200">
                          <a:effectLst/>
                        </a:rPr>
                        <a:t>004: Secretariat to re-issue previously shared organisational charts for the Programme Implementation Group</a:t>
                      </a:r>
                      <a:endParaRPr lang="en-GB" sz="1100">
                        <a:effectLst/>
                      </a:endParaRPr>
                    </a:p>
                    <a:p>
                      <a:pPr>
                        <a:lnSpc>
                          <a:spcPct val="107000"/>
                        </a:lnSpc>
                        <a:spcAft>
                          <a:spcPts val="800"/>
                        </a:spcAft>
                      </a:pPr>
                      <a:r>
                        <a:rPr lang="en-GB" sz="1200">
                          <a:effectLst/>
                        </a:rPr>
                        <a:t>VRP WG ToR – re-issue next version in time for next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PWG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 8 Aug WG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dirty="0">
                          <a:effectLst/>
                        </a:rPr>
                        <a:t>Complete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782733285"/>
                  </a:ext>
                </a:extLst>
              </a:tr>
              <a:tr h="679571">
                <a:tc>
                  <a:txBody>
                    <a:bodyPr/>
                    <a:lstStyle/>
                    <a:p>
                      <a:pPr>
                        <a:lnSpc>
                          <a:spcPct val="107000"/>
                        </a:lnSpc>
                        <a:spcAft>
                          <a:spcPts val="800"/>
                        </a:spcAft>
                      </a:pPr>
                      <a:r>
                        <a:rPr lang="en-GB" sz="1200">
                          <a:effectLst/>
                        </a:rPr>
                        <a:t>005: Secretariat to consider the inclusion of Trade Associations at VRP working group</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 8 Aug WG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dirty="0">
                          <a:effectLst/>
                        </a:rPr>
                        <a:t>In progress</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3474116371"/>
                  </a:ext>
                </a:extLst>
              </a:tr>
              <a:tr h="578028">
                <a:tc>
                  <a:txBody>
                    <a:bodyPr/>
                    <a:lstStyle/>
                    <a:p>
                      <a:pPr>
                        <a:lnSpc>
                          <a:spcPct val="107000"/>
                        </a:lnSpc>
                        <a:spcAft>
                          <a:spcPts val="800"/>
                        </a:spcAft>
                      </a:pPr>
                      <a:r>
                        <a:rPr lang="en-GB" sz="1200">
                          <a:effectLst/>
                        </a:rPr>
                        <a:t>006: Secretariat to consider level of engagement with UK Finance during analysis of Model Clauses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8 Aug WG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562252804"/>
                  </a:ext>
                </a:extLst>
              </a:tr>
              <a:tr h="679571">
                <a:tc>
                  <a:txBody>
                    <a:bodyPr/>
                    <a:lstStyle/>
                    <a:p>
                      <a:pPr>
                        <a:lnSpc>
                          <a:spcPct val="107000"/>
                        </a:lnSpc>
                        <a:spcAft>
                          <a:spcPts val="800"/>
                        </a:spcAft>
                      </a:pPr>
                      <a:r>
                        <a:rPr lang="en-GB" sz="1200">
                          <a:effectLst/>
                        </a:rPr>
                        <a:t>007: Secretariat to seek clarification from PSR re timelines for announcements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 8 Aug WG</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3144134888"/>
                  </a:ext>
                </a:extLst>
              </a:tr>
              <a:tr h="578028">
                <a:tc>
                  <a:txBody>
                    <a:bodyPr/>
                    <a:lstStyle/>
                    <a:p>
                      <a:pPr>
                        <a:lnSpc>
                          <a:spcPct val="107000"/>
                        </a:lnSpc>
                        <a:spcAft>
                          <a:spcPts val="800"/>
                        </a:spcAft>
                      </a:pPr>
                      <a:r>
                        <a:rPr lang="en-GB" sz="1200">
                          <a:effectLst/>
                        </a:rPr>
                        <a:t>008: Secretariat to review the API standards to assess their suitability for MI provision for ASPSPs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Secretariat</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 22 August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In progress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3412183574"/>
                  </a:ext>
                </a:extLst>
              </a:tr>
              <a:tr h="578028">
                <a:tc>
                  <a:txBody>
                    <a:bodyPr/>
                    <a:lstStyle/>
                    <a:p>
                      <a:pPr>
                        <a:lnSpc>
                          <a:spcPct val="107000"/>
                        </a:lnSpc>
                        <a:spcAft>
                          <a:spcPts val="800"/>
                        </a:spcAft>
                      </a:pPr>
                      <a:r>
                        <a:rPr lang="en-GB" sz="1200">
                          <a:effectLst/>
                        </a:rPr>
                        <a:t>009: Participants to provide feedback regarding the questions raised in the MLA presentation</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a:effectLst/>
                        </a:rPr>
                        <a:t>Participants</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gridSpan="2">
                  <a:txBody>
                    <a:bodyPr/>
                    <a:lstStyle/>
                    <a:p>
                      <a:pPr>
                        <a:lnSpc>
                          <a:spcPct val="107000"/>
                        </a:lnSpc>
                        <a:spcAft>
                          <a:spcPts val="800"/>
                        </a:spcAft>
                      </a:pPr>
                      <a:r>
                        <a:rPr lang="en-GB" sz="1200">
                          <a:effectLst/>
                        </a:rPr>
                        <a:t>25 July WG</a:t>
                      </a:r>
                      <a:endParaRPr lang="en-GB" sz="110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hMerge="1">
                  <a:txBody>
                    <a:bodyPr/>
                    <a:lstStyle/>
                    <a:p>
                      <a:endParaRPr lang="en-GB"/>
                    </a:p>
                  </a:txBody>
                  <a:tcPr/>
                </a:tc>
                <a:tc>
                  <a:txBody>
                    <a:bodyPr/>
                    <a:lstStyle/>
                    <a:p>
                      <a:pPr>
                        <a:lnSpc>
                          <a:spcPct val="107000"/>
                        </a:lnSpc>
                        <a:spcAft>
                          <a:spcPts val="800"/>
                        </a:spcAft>
                      </a:pPr>
                      <a:r>
                        <a:rPr lang="en-GB" sz="1200" dirty="0">
                          <a:effectLst/>
                        </a:rPr>
                        <a:t>8 August</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tc>
                  <a:txBody>
                    <a:bodyPr/>
                    <a:lstStyle/>
                    <a:p>
                      <a:pPr>
                        <a:lnSpc>
                          <a:spcPct val="107000"/>
                        </a:lnSpc>
                        <a:spcAft>
                          <a:spcPts val="800"/>
                        </a:spcAft>
                      </a:pPr>
                      <a:r>
                        <a:rPr lang="en-GB" sz="1200" dirty="0">
                          <a:effectLst/>
                          <a:latin typeface="Calibri" panose="020F0502020204030204" pitchFamily="34" charset="0"/>
                          <a:ea typeface="Calibri" panose="020F0502020204030204" pitchFamily="34" charset="0"/>
                          <a:cs typeface="Arial" panose="020B0604020202020204" pitchFamily="34" charset="0"/>
                        </a:rPr>
                        <a:t>Complete</a:t>
                      </a:r>
                      <a:endParaRPr lang="en-GB" sz="1100" dirty="0">
                        <a:effectLst/>
                        <a:latin typeface="Calibri" panose="020F0502020204030204" pitchFamily="34" charset="0"/>
                        <a:ea typeface="Calibri" panose="020F0502020204030204" pitchFamily="34" charset="0"/>
                        <a:cs typeface="Arial" panose="020B0604020202020204" pitchFamily="34" charset="0"/>
                      </a:endParaRPr>
                    </a:p>
                  </a:txBody>
                  <a:tcPr marL="68541" marR="68541" marT="0" marB="0"/>
                </a:tc>
                <a:extLst>
                  <a:ext uri="{0D108BD9-81ED-4DB2-BD59-A6C34878D82A}">
                    <a16:rowId xmlns:a16="http://schemas.microsoft.com/office/drawing/2014/main" val="578064434"/>
                  </a:ext>
                </a:extLst>
              </a:tr>
            </a:tbl>
          </a:graphicData>
        </a:graphic>
      </p:graphicFrame>
      <p:sp>
        <p:nvSpPr>
          <p:cNvPr id="3" name="Footer Placeholder 2">
            <a:extLst>
              <a:ext uri="{FF2B5EF4-FFF2-40B4-BE49-F238E27FC236}">
                <a16:creationId xmlns:a16="http://schemas.microsoft.com/office/drawing/2014/main" id="{1D603A41-09F3-02A9-0E45-B282FBBC5E2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063405A-31F1-02F8-E273-198882FE77CE}"/>
              </a:ext>
            </a:extLst>
          </p:cNvPr>
          <p:cNvSpPr>
            <a:spLocks noGrp="1"/>
          </p:cNvSpPr>
          <p:nvPr>
            <p:ph type="sldNum" sz="quarter" idx="12"/>
          </p:nvPr>
        </p:nvSpPr>
        <p:spPr/>
        <p:txBody>
          <a:bodyPr/>
          <a:lstStyle/>
          <a:p>
            <a:fld id="{F7DBEFEF-2EF4-7341-AFBF-5942378A7132}" type="slidenum">
              <a:rPr lang="en-US" smtClean="0"/>
              <a:t>4</a:t>
            </a:fld>
            <a:endParaRPr lang="en-US"/>
          </a:p>
        </p:txBody>
      </p:sp>
      <p:sp>
        <p:nvSpPr>
          <p:cNvPr id="5" name="Date Placeholder 4">
            <a:extLst>
              <a:ext uri="{FF2B5EF4-FFF2-40B4-BE49-F238E27FC236}">
                <a16:creationId xmlns:a16="http://schemas.microsoft.com/office/drawing/2014/main" id="{D9E06AA9-B88B-1AC0-46F3-0CBE90CB9E16}"/>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3CC8E33A-AC79-C97C-6ACB-FCDF682B7EF0}"/>
              </a:ext>
            </a:extLst>
          </p:cNvPr>
          <p:cNvSpPr>
            <a:spLocks noGrp="1"/>
          </p:cNvSpPr>
          <p:nvPr>
            <p:ph type="title"/>
          </p:nvPr>
        </p:nvSpPr>
        <p:spPr/>
        <p:txBody>
          <a:bodyPr/>
          <a:lstStyle/>
          <a:p>
            <a:r>
              <a:rPr lang="en-GB" dirty="0"/>
              <a:t>Action Tracker</a:t>
            </a:r>
          </a:p>
        </p:txBody>
      </p:sp>
      <p:sp>
        <p:nvSpPr>
          <p:cNvPr id="8" name="Rectangle 1">
            <a:extLst>
              <a:ext uri="{FF2B5EF4-FFF2-40B4-BE49-F238E27FC236}">
                <a16:creationId xmlns:a16="http://schemas.microsoft.com/office/drawing/2014/main" id="{89ED21CF-173B-F2B0-7D25-F94E790B27DE}"/>
              </a:ext>
            </a:extLst>
          </p:cNvPr>
          <p:cNvSpPr>
            <a:spLocks noChangeArrowheads="1"/>
          </p:cNvSpPr>
          <p:nvPr/>
        </p:nvSpPr>
        <p:spPr bwMode="auto">
          <a:xfrm>
            <a:off x="-5503113" y="0"/>
            <a:ext cx="21914109"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en-GB"/>
          </a:p>
        </p:txBody>
      </p:sp>
      <p:pic>
        <p:nvPicPr>
          <p:cNvPr id="10" name="Graphic 9" descr="Train Tracks with solid fill">
            <a:extLst>
              <a:ext uri="{FF2B5EF4-FFF2-40B4-BE49-F238E27FC236}">
                <a16:creationId xmlns:a16="http://schemas.microsoft.com/office/drawing/2014/main" id="{B650814F-07D2-A400-C9C1-B437E24B5513}"/>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364428" y="1785730"/>
            <a:ext cx="914400" cy="914400"/>
          </a:xfrm>
          <a:prstGeom prst="rect">
            <a:avLst/>
          </a:prstGeom>
        </p:spPr>
      </p:pic>
    </p:spTree>
    <p:extLst>
      <p:ext uri="{BB962C8B-B14F-4D97-AF65-F5344CB8AC3E}">
        <p14:creationId xmlns:p14="http://schemas.microsoft.com/office/powerpoint/2010/main" val="161603250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639E945E-832A-4537-E205-1791E59BF5CF}"/>
              </a:ext>
            </a:extLst>
          </p:cNvPr>
          <p:cNvSpPr>
            <a:spLocks noGrp="1"/>
          </p:cNvSpPr>
          <p:nvPr>
            <p:ph type="ftr" sz="quarter" idx="11"/>
          </p:nvPr>
        </p:nvSpPr>
        <p:spPr/>
        <p:txBody>
          <a:bodyPr/>
          <a:lstStyle/>
          <a:p>
            <a:r>
              <a:rPr lang="en-US"/>
              <a:t>Open Banking &amp; Pay.UK – For VRP WG circulation only</a:t>
            </a:r>
          </a:p>
        </p:txBody>
      </p:sp>
      <p:sp>
        <p:nvSpPr>
          <p:cNvPr id="3" name="Slide Number Placeholder 2">
            <a:extLst>
              <a:ext uri="{FF2B5EF4-FFF2-40B4-BE49-F238E27FC236}">
                <a16:creationId xmlns:a16="http://schemas.microsoft.com/office/drawing/2014/main" id="{D49D7DB9-6C87-4C35-4C58-0F2736069536}"/>
              </a:ext>
            </a:extLst>
          </p:cNvPr>
          <p:cNvSpPr>
            <a:spLocks noGrp="1"/>
          </p:cNvSpPr>
          <p:nvPr>
            <p:ph type="sldNum" sz="quarter" idx="12"/>
          </p:nvPr>
        </p:nvSpPr>
        <p:spPr/>
        <p:txBody>
          <a:bodyPr/>
          <a:lstStyle/>
          <a:p>
            <a:fld id="{F7DBEFEF-2EF4-7341-AFBF-5942378A7132}" type="slidenum">
              <a:rPr lang="en-US" smtClean="0"/>
              <a:t>5</a:t>
            </a:fld>
            <a:endParaRPr lang="en-US"/>
          </a:p>
        </p:txBody>
      </p:sp>
      <p:sp>
        <p:nvSpPr>
          <p:cNvPr id="4" name="Date Placeholder 3">
            <a:extLst>
              <a:ext uri="{FF2B5EF4-FFF2-40B4-BE49-F238E27FC236}">
                <a16:creationId xmlns:a16="http://schemas.microsoft.com/office/drawing/2014/main" id="{5362FF5C-27DB-0BE5-4831-1EC494267683}"/>
              </a:ext>
            </a:extLst>
          </p:cNvPr>
          <p:cNvSpPr>
            <a:spLocks noGrp="1"/>
          </p:cNvSpPr>
          <p:nvPr>
            <p:ph type="dt" sz="half" idx="2"/>
          </p:nvPr>
        </p:nvSpPr>
        <p:spPr/>
        <p:txBody>
          <a:bodyPr/>
          <a:lstStyle/>
          <a:p>
            <a:fld id="{8847B666-15D2-B946-9531-77A749B5F469}" type="datetime1">
              <a:rPr lang="en-GB" smtClean="0"/>
              <a:t>07/08/2024</a:t>
            </a:fld>
            <a:endParaRPr lang="en-US">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33173697-C500-3DB2-92DC-9781F085FB0A}"/>
              </a:ext>
            </a:extLst>
          </p:cNvPr>
          <p:cNvSpPr>
            <a:spLocks noGrp="1"/>
          </p:cNvSpPr>
          <p:nvPr>
            <p:ph idx="1"/>
          </p:nvPr>
        </p:nvSpPr>
        <p:spPr/>
        <p:txBody>
          <a:bodyPr vert="horz" lIns="91440" tIns="45720" rIns="91440" bIns="45720" rtlCol="0" anchor="t">
            <a:normAutofit fontScale="62500" lnSpcReduction="20000"/>
          </a:bodyPr>
          <a:lstStyle/>
          <a:p>
            <a:r>
              <a:rPr lang="en-GB" sz="1900">
                <a:latin typeface="Metropolis"/>
                <a:cs typeface="Arial"/>
              </a:rPr>
              <a:t>Taking the VRP Blueprint as the starting point and acknowledging the proposal for 3 Core and 1 stretch sectors / use case for Wave 1</a:t>
            </a:r>
          </a:p>
          <a:p>
            <a:pPr>
              <a:lnSpc>
                <a:spcPts val="1200"/>
              </a:lnSpc>
              <a:spcAft>
                <a:spcPts val="600"/>
              </a:spcAft>
            </a:pPr>
            <a:r>
              <a:rPr lang="en-GB" sz="1900" b="1">
                <a:effectLst/>
                <a:latin typeface="Metropolis"/>
                <a:ea typeface="Times New Roman" panose="02020603050405020304" pitchFamily="18" charset="0"/>
                <a:cs typeface="Calibri"/>
              </a:rPr>
              <a:t>Core use cases: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utility companies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regulated financial firms, and</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to central and local government </a:t>
            </a:r>
          </a:p>
          <a:p>
            <a:pPr>
              <a:lnSpc>
                <a:spcPts val="1200"/>
              </a:lnSpc>
              <a:spcAft>
                <a:spcPts val="600"/>
              </a:spcAft>
            </a:pPr>
            <a:endParaRPr lang="en-GB" sz="1900" dirty="0">
              <a:effectLst/>
              <a:latin typeface="Metropolis" panose="00000500000000000000" pitchFamily="50" charset="0"/>
              <a:ea typeface="Times New Roman" panose="02020603050405020304" pitchFamily="18" charset="0"/>
              <a:cs typeface="Calibri" panose="020F0502020204030204" pitchFamily="34" charset="0"/>
            </a:endParaRPr>
          </a:p>
          <a:p>
            <a:pPr>
              <a:lnSpc>
                <a:spcPts val="1200"/>
              </a:lnSpc>
              <a:spcAft>
                <a:spcPts val="600"/>
              </a:spcAft>
            </a:pPr>
            <a:r>
              <a:rPr lang="en-GB" sz="1900" b="1">
                <a:effectLst/>
                <a:latin typeface="Metropolis"/>
                <a:ea typeface="Times New Roman" panose="02020603050405020304" pitchFamily="18" charset="0"/>
                <a:cs typeface="Calibri"/>
              </a:rPr>
              <a:t>Stretch use cases:</a:t>
            </a:r>
          </a:p>
          <a:p>
            <a:pPr marL="342900" lvl="0" indent="-342900">
              <a:lnSpc>
                <a:spcPct val="115000"/>
              </a:lnSpc>
              <a:spcAft>
                <a:spcPts val="600"/>
              </a:spcAft>
              <a:buFont typeface="+mj-lt"/>
              <a:buAutoNum type="arabicPeriod"/>
            </a:pPr>
            <a:r>
              <a:rPr lang="en-GB" sz="1900">
                <a:effectLst/>
                <a:latin typeface="Metropolis"/>
                <a:ea typeface="Arial" panose="020B0604020202020204" pitchFamily="34" charset="0"/>
                <a:cs typeface="Arial"/>
              </a:rPr>
              <a:t>Payments for e-commerce.</a:t>
            </a:r>
          </a:p>
          <a:p>
            <a:r>
              <a:rPr lang="en-GB">
                <a:latin typeface="Metropolis"/>
                <a:cs typeface="Arial"/>
              </a:rPr>
              <a:t> </a:t>
            </a:r>
            <a:endParaRPr lang="en-GB" dirty="0">
              <a:latin typeface="Metropolis"/>
              <a:cs typeface="Arial"/>
            </a:endParaRPr>
          </a:p>
        </p:txBody>
      </p:sp>
      <p:sp>
        <p:nvSpPr>
          <p:cNvPr id="6" name="Title 5">
            <a:extLst>
              <a:ext uri="{FF2B5EF4-FFF2-40B4-BE49-F238E27FC236}">
                <a16:creationId xmlns:a16="http://schemas.microsoft.com/office/drawing/2014/main" id="{B7508BA2-4D1C-5AA5-9300-DE9D97B9C060}"/>
              </a:ext>
            </a:extLst>
          </p:cNvPr>
          <p:cNvSpPr>
            <a:spLocks noGrp="1"/>
          </p:cNvSpPr>
          <p:nvPr>
            <p:ph type="ctrTitle"/>
          </p:nvPr>
        </p:nvSpPr>
        <p:spPr/>
        <p:txBody>
          <a:bodyPr/>
          <a:lstStyle/>
          <a:p>
            <a:r>
              <a:rPr lang="en-GB" dirty="0"/>
              <a:t>Wave 1 Sectors and use cases</a:t>
            </a:r>
          </a:p>
        </p:txBody>
      </p:sp>
      <p:pic>
        <p:nvPicPr>
          <p:cNvPr id="7" name="Picture 6">
            <a:extLst>
              <a:ext uri="{FF2B5EF4-FFF2-40B4-BE49-F238E27FC236}">
                <a16:creationId xmlns:a16="http://schemas.microsoft.com/office/drawing/2014/main" id="{120F106B-8ED4-F6CF-6B2E-A93C554B81E0}"/>
              </a:ext>
            </a:extLst>
          </p:cNvPr>
          <p:cNvPicPr>
            <a:picLocks noChangeAspect="1"/>
          </p:cNvPicPr>
          <p:nvPr/>
        </p:nvPicPr>
        <p:blipFill>
          <a:blip r:embed="rId3">
            <a:clrChange>
              <a:clrFrom>
                <a:srgbClr val="000000"/>
              </a:clrFrom>
              <a:clrTo>
                <a:srgbClr val="000000">
                  <a:alpha val="0"/>
                </a:srgbClr>
              </a:clrTo>
            </a:clrChange>
          </a:blip>
          <a:stretch>
            <a:fillRect/>
          </a:stretch>
        </p:blipFill>
        <p:spPr>
          <a:xfrm>
            <a:off x="10026326" y="78180"/>
            <a:ext cx="1283335" cy="394970"/>
          </a:xfrm>
          <a:prstGeom prst="rect">
            <a:avLst/>
          </a:prstGeom>
        </p:spPr>
      </p:pic>
    </p:spTree>
    <p:extLst>
      <p:ext uri="{BB962C8B-B14F-4D97-AF65-F5344CB8AC3E}">
        <p14:creationId xmlns:p14="http://schemas.microsoft.com/office/powerpoint/2010/main" val="32716308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A6B5297E-47CE-D8D9-32C9-2705C4060339}"/>
              </a:ext>
            </a:extLst>
          </p:cNvPr>
          <p:cNvSpPr>
            <a:spLocks noGrp="1"/>
          </p:cNvSpPr>
          <p:nvPr>
            <p:ph idx="1"/>
          </p:nvPr>
        </p:nvSpPr>
        <p:spPr/>
        <p:txBody>
          <a:bodyPr>
            <a:normAutofit fontScale="85000" lnSpcReduction="20000"/>
          </a:bodyPr>
          <a:lstStyle/>
          <a:p>
            <a:pPr marL="342900" lvl="0" indent="-342900" rtl="0">
              <a:lnSpc>
                <a:spcPct val="115000"/>
              </a:lnSpc>
              <a:spcAft>
                <a:spcPts val="600"/>
              </a:spcAft>
              <a:buFont typeface="+mj-lt"/>
              <a:buAutoNum type="arabicPeriod"/>
            </a:pPr>
            <a:r>
              <a:rPr lang="en-GB" sz="1800" dirty="0" err="1">
                <a:effectLst/>
                <a:latin typeface="Metropolis" panose="00000500000000000000" pitchFamily="50" charset="0"/>
                <a:ea typeface="Arial" panose="020B0604020202020204" pitchFamily="34" charset="0"/>
                <a:cs typeface="Arial" panose="020B0604020202020204" pitchFamily="34" charset="0"/>
              </a:rPr>
              <a:t>cVRP</a:t>
            </a:r>
            <a:r>
              <a:rPr lang="en-GB" sz="1800" dirty="0">
                <a:effectLst/>
                <a:latin typeface="Metropolis" panose="00000500000000000000" pitchFamily="50" charset="0"/>
                <a:ea typeface="Arial" panose="020B0604020202020204" pitchFamily="34" charset="0"/>
                <a:cs typeface="Arial" panose="020B0604020202020204" pitchFamily="34" charset="0"/>
              </a:rPr>
              <a:t> are from/to UK accounts only.</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Where the biller is from a utility or financial services firm, it needs to be regulated by the relevant sector regulator.  </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Other firms can be considered for inclusion if they are regulated by a relevant sector regulator and where there are appropriate consumer protections in place e.g. alternate dispute resolution framework or reimbursement requirements.</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The </a:t>
            </a:r>
            <a:r>
              <a:rPr lang="en-GB" sz="1800" dirty="0" err="1">
                <a:effectLst/>
                <a:latin typeface="Metropolis" panose="00000500000000000000" pitchFamily="50" charset="0"/>
                <a:ea typeface="Arial" panose="020B0604020202020204" pitchFamily="34" charset="0"/>
                <a:cs typeface="Arial" panose="020B0604020202020204" pitchFamily="34" charset="0"/>
              </a:rPr>
              <a:t>cVRP</a:t>
            </a:r>
            <a:r>
              <a:rPr lang="en-GB" sz="1800" dirty="0">
                <a:effectLst/>
                <a:latin typeface="Metropolis" panose="00000500000000000000" pitchFamily="50" charset="0"/>
                <a:ea typeface="Arial" panose="020B0604020202020204" pitchFamily="34" charset="0"/>
                <a:cs typeface="Arial" panose="020B0604020202020204" pitchFamily="34" charset="0"/>
              </a:rPr>
              <a:t> offering needs to meet the way that billers operate e.g. at whole biller/merchant level.  If a biller/merchant consolidates multiple goods or services into a single bill there cannot a requirement to split out individual items to meet the Wave 1 sector and use case requirements. </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Propositions can include both customer present and customer not present options.</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There is an acceptance of some level of risk in the payments; these are not “no risk” payments.  This is traded-off against the need to have enough scale for consumers to have multiple options to accept and use </a:t>
            </a:r>
            <a:r>
              <a:rPr lang="en-GB" sz="1800" dirty="0" err="1">
                <a:effectLst/>
                <a:latin typeface="Metropolis" panose="00000500000000000000" pitchFamily="50" charset="0"/>
                <a:ea typeface="Arial" panose="020B0604020202020204" pitchFamily="34" charset="0"/>
                <a:cs typeface="Arial" panose="020B0604020202020204" pitchFamily="34" charset="0"/>
              </a:rPr>
              <a:t>cVRPs</a:t>
            </a:r>
            <a:r>
              <a:rPr lang="en-GB" sz="1800" dirty="0">
                <a:effectLst/>
                <a:latin typeface="Metropolis" panose="00000500000000000000" pitchFamily="50" charset="0"/>
                <a:ea typeface="Arial" panose="020B0604020202020204" pitchFamily="34" charset="0"/>
                <a:cs typeface="Arial" panose="020B0604020202020204" pitchFamily="34" charset="0"/>
              </a:rPr>
              <a:t> and to build trust in the product.</a:t>
            </a:r>
          </a:p>
          <a:p>
            <a:pPr marL="342900" lvl="0" indent="-342900">
              <a:lnSpc>
                <a:spcPct val="115000"/>
              </a:lnSpc>
              <a:spcAft>
                <a:spcPts val="600"/>
              </a:spcAft>
              <a:buFont typeface="+mj-lt"/>
              <a:buAutoNum type="arabicPeriod"/>
            </a:pPr>
            <a:r>
              <a:rPr lang="en-GB" sz="1800" dirty="0">
                <a:effectLst/>
                <a:latin typeface="Metropolis" panose="00000500000000000000" pitchFamily="50" charset="0"/>
                <a:ea typeface="Arial" panose="020B0604020202020204" pitchFamily="34" charset="0"/>
                <a:cs typeface="Arial" panose="020B0604020202020204" pitchFamily="34" charset="0"/>
              </a:rPr>
              <a:t>Wherever possible, propositions need to unlock benefits for vulnerable consumers. </a:t>
            </a:r>
            <a:r>
              <a:rPr lang="en-GB" sz="1800" dirty="0" err="1">
                <a:effectLst/>
                <a:latin typeface="Metropolis" panose="00000500000000000000" pitchFamily="50" charset="0"/>
                <a:ea typeface="Arial" panose="020B0604020202020204" pitchFamily="34" charset="0"/>
                <a:cs typeface="Arial" panose="020B0604020202020204" pitchFamily="34" charset="0"/>
              </a:rPr>
              <a:t>cVRP</a:t>
            </a:r>
            <a:r>
              <a:rPr lang="en-GB" sz="1800" dirty="0">
                <a:effectLst/>
                <a:latin typeface="Metropolis" panose="00000500000000000000" pitchFamily="50" charset="0"/>
                <a:ea typeface="Arial" panose="020B0604020202020204" pitchFamily="34" charset="0"/>
                <a:cs typeface="Arial" panose="020B0604020202020204" pitchFamily="34" charset="0"/>
              </a:rPr>
              <a:t> use cases should not cause any detriment to vulnerable consumers compared with non-vulnerable consumers. </a:t>
            </a:r>
          </a:p>
          <a:p>
            <a:pPr marL="0" indent="0">
              <a:buNone/>
            </a:pPr>
            <a:endParaRPr lang="en-GB" dirty="0"/>
          </a:p>
        </p:txBody>
      </p:sp>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6</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dirty="0"/>
              <a:t>Principles in selecting use cases</a:t>
            </a:r>
          </a:p>
        </p:txBody>
      </p:sp>
      <p:pic>
        <p:nvPicPr>
          <p:cNvPr id="11" name="Picture 10">
            <a:extLst>
              <a:ext uri="{FF2B5EF4-FFF2-40B4-BE49-F238E27FC236}">
                <a16:creationId xmlns:a16="http://schemas.microsoft.com/office/drawing/2014/main" id="{7AE9BF16-58F9-8C91-2443-3598AF029EEE}"/>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pic>
        <p:nvPicPr>
          <p:cNvPr id="7" name="Graphic 6" descr="Compass outline">
            <a:extLst>
              <a:ext uri="{FF2B5EF4-FFF2-40B4-BE49-F238E27FC236}">
                <a16:creationId xmlns:a16="http://schemas.microsoft.com/office/drawing/2014/main" id="{EB2F08E9-F7FF-FB1A-A361-3DF27FCCA5E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1521" y="2117903"/>
            <a:ext cx="914400" cy="914400"/>
          </a:xfrm>
          <a:prstGeom prst="rect">
            <a:avLst/>
          </a:prstGeom>
        </p:spPr>
      </p:pic>
    </p:spTree>
    <p:extLst>
      <p:ext uri="{BB962C8B-B14F-4D97-AF65-F5344CB8AC3E}">
        <p14:creationId xmlns:p14="http://schemas.microsoft.com/office/powerpoint/2010/main" val="20654939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7</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dirty="0"/>
              <a:t>Utilities</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a:bodyPr>
          <a:lstStyle/>
          <a:p>
            <a:pPr marL="0" indent="0">
              <a:lnSpc>
                <a:spcPct val="95000"/>
              </a:lnSpc>
              <a:spcAft>
                <a:spcPts val="600"/>
              </a:spcAft>
              <a:buNone/>
            </a:pPr>
            <a:r>
              <a:rPr lang="en-GB" sz="1500" dirty="0">
                <a:effectLst/>
                <a:latin typeface="Metropolis" panose="00000500000000000000" pitchFamily="50" charset="0"/>
                <a:ea typeface="Times New Roman" panose="02020603050405020304" pitchFamily="18" charset="0"/>
                <a:cs typeface="Calibri" panose="020F0502020204030204" pitchFamily="34" charset="0"/>
              </a:rPr>
              <a:t>Utilities are typically defined as essential services paid at a household level. This is usually energy (electricity and gas); water; and fixed telecoms / broadband.  </a:t>
            </a:r>
          </a:p>
          <a:p>
            <a:pPr>
              <a:lnSpc>
                <a:spcPct val="95000"/>
              </a:lnSpc>
              <a:spcAft>
                <a:spcPts val="600"/>
              </a:spcAft>
            </a:pPr>
            <a:r>
              <a:rPr lang="en-GB" sz="1500" b="1" dirty="0">
                <a:effectLst/>
                <a:latin typeface="Metropolis" panose="00000500000000000000" pitchFamily="50" charset="0"/>
                <a:ea typeface="Times New Roman" panose="02020603050405020304" pitchFamily="18" charset="0"/>
                <a:cs typeface="Calibri" panose="020F0502020204030204" pitchFamily="34" charset="0"/>
              </a:rPr>
              <a:t>Electricity and Gas</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 we propose any firm that provides energy or gas services to households, licensed and regulated by Ofgem be included.  </a:t>
            </a:r>
          </a:p>
          <a:p>
            <a:pPr lvl="1">
              <a:lnSpc>
                <a:spcPct val="95000"/>
              </a:lnSpc>
              <a:spcBef>
                <a:spcPts val="1000"/>
              </a:spcBef>
              <a:spcAft>
                <a:spcPts val="600"/>
              </a:spcAft>
            </a:pPr>
            <a:r>
              <a:rPr lang="en-GB" sz="1500" b="1" dirty="0">
                <a:effectLst/>
                <a:latin typeface="Metropolis" panose="00000500000000000000" pitchFamily="50" charset="0"/>
                <a:ea typeface="Times New Roman" panose="02020603050405020304" pitchFamily="18" charset="0"/>
                <a:cs typeface="Calibri" panose="020F0502020204030204" pitchFamily="34" charset="0"/>
              </a:rPr>
              <a:t>What are the opinions of WG members on paying for commercial electric car charging?</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b="1" dirty="0">
                <a:effectLst/>
                <a:latin typeface="Metropolis" panose="00000500000000000000" pitchFamily="50" charset="0"/>
                <a:ea typeface="Times New Roman" panose="02020603050405020304" pitchFamily="18" charset="0"/>
                <a:cs typeface="Calibri" panose="020F0502020204030204" pitchFamily="34" charset="0"/>
              </a:rPr>
              <a:t>Water</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 we propose any Ofwat licensed &amp; regulated water providers be included. </a:t>
            </a:r>
            <a:r>
              <a:rPr lang="en-GB" sz="1500" dirty="0">
                <a:effectLst/>
                <a:latin typeface="Calibri" panose="020F0502020204030204" pitchFamily="34" charset="0"/>
                <a:ea typeface="Calibri" panose="020F0502020204030204" pitchFamily="34" charset="0"/>
                <a:cs typeface="Calibri" panose="020F0502020204030204" pitchFamily="34" charset="0"/>
              </a:rPr>
              <a:t> </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b="1" dirty="0">
                <a:effectLst/>
                <a:latin typeface="Metropolis" panose="00000500000000000000" pitchFamily="50" charset="0"/>
                <a:ea typeface="Times New Roman" panose="02020603050405020304" pitchFamily="18" charset="0"/>
                <a:cs typeface="Calibri" panose="020F0502020204030204" pitchFamily="34" charset="0"/>
              </a:rPr>
              <a:t>Telecoms</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 we propose any firm providing broadband or mobile services licensed by Ofcom be included.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While technically broadband would be in scope, the majority of suppliers also supply Mobile phone connectivity. While fixed phonelines to households are included in the definition of utilities, it is arguable whether mobile phone contracts are consistent with the definition.  The majority of firms that supply both mobile and broadband will quite often bill for all services together.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Under principle 4, we would propose that operators would be able to bill multiple items under one </a:t>
            </a:r>
            <a:r>
              <a:rPr lang="en-GB" sz="1500" dirty="0" err="1">
                <a:effectLst/>
                <a:latin typeface="Metropolis" panose="00000500000000000000" pitchFamily="50" charset="0"/>
                <a:ea typeface="Times New Roman" panose="02020603050405020304" pitchFamily="18" charset="0"/>
                <a:cs typeface="Calibri" panose="020F0502020204030204" pitchFamily="34" charset="0"/>
              </a:rPr>
              <a:t>cVRP</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arrangement which includes broadband and mobile phone contracts.  </a:t>
            </a:r>
          </a:p>
          <a:p>
            <a:pPr marL="0" indent="0">
              <a:buNone/>
            </a:pPr>
            <a:endParaRPr lang="en-GB" dirty="0"/>
          </a:p>
        </p:txBody>
      </p:sp>
      <p:pic>
        <p:nvPicPr>
          <p:cNvPr id="2052" name="Picture 4" descr="Welcome to Ofgem | Ofgem">
            <a:extLst>
              <a:ext uri="{FF2B5EF4-FFF2-40B4-BE49-F238E27FC236}">
                <a16:creationId xmlns:a16="http://schemas.microsoft.com/office/drawing/2014/main" id="{0276E9E0-BDAB-0029-FF6C-2F423F9640B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7154" y="2100598"/>
            <a:ext cx="819159" cy="458729"/>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Ofwat - Wikipedia">
            <a:extLst>
              <a:ext uri="{FF2B5EF4-FFF2-40B4-BE49-F238E27FC236}">
                <a16:creationId xmlns:a16="http://schemas.microsoft.com/office/drawing/2014/main" id="{5822FBE0-6F46-5630-35D9-2DEB1D2C8E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1197" y="2645093"/>
            <a:ext cx="738611" cy="24056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GSMA | OFCOM - Membership">
            <a:extLst>
              <a:ext uri="{FF2B5EF4-FFF2-40B4-BE49-F238E27FC236}">
                <a16:creationId xmlns:a16="http://schemas.microsoft.com/office/drawing/2014/main" id="{9BFCAD14-C0C9-0813-7677-A03E914FD34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8241" y="3005467"/>
            <a:ext cx="1073846" cy="4048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083037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8</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p:txBody>
          <a:bodyPr/>
          <a:lstStyle/>
          <a:p>
            <a:r>
              <a:rPr lang="en-GB" dirty="0"/>
              <a:t>Commercial Sweeping</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vert="horz" lIns="91440" tIns="45720" rIns="91440" bIns="45720" rtlCol="0" anchor="t">
            <a:normAutofit/>
          </a:bodyPr>
          <a:lstStyle/>
          <a:p>
            <a:pPr>
              <a:lnSpc>
                <a:spcPct val="95000"/>
              </a:lnSpc>
              <a:spcAft>
                <a:spcPts val="600"/>
              </a:spcAft>
            </a:pPr>
            <a:r>
              <a:rPr lang="en-GB" sz="1500">
                <a:effectLst/>
                <a:latin typeface="Metropolis"/>
                <a:ea typeface="Times New Roman" panose="02020603050405020304" pitchFamily="18" charset="0"/>
                <a:cs typeface="Calibri"/>
              </a:rPr>
              <a:t>The blueprint includes payments to financial services firms that expanded the range of sweeping under </a:t>
            </a:r>
            <a:r>
              <a:rPr lang="en-GB" sz="1500" err="1">
                <a:effectLst/>
                <a:latin typeface="Metropolis"/>
                <a:ea typeface="Times New Roman" panose="02020603050405020304" pitchFamily="18" charset="0"/>
                <a:cs typeface="Calibri"/>
              </a:rPr>
              <a:t>cVRP</a:t>
            </a:r>
            <a:r>
              <a:rPr lang="en-GB" sz="1500">
                <a:effectLst/>
                <a:latin typeface="Metropolis"/>
                <a:ea typeface="Times New Roman" panose="02020603050405020304" pitchFamily="18" charset="0"/>
                <a:cs typeface="Calibri"/>
              </a:rPr>
              <a:t> arrangements. </a:t>
            </a:r>
          </a:p>
          <a:p>
            <a:pPr>
              <a:lnSpc>
                <a:spcPct val="95000"/>
              </a:lnSpc>
              <a:spcAft>
                <a:spcPts val="600"/>
              </a:spcAft>
            </a:pPr>
            <a:r>
              <a:rPr lang="en-GB" sz="1500" b="1">
                <a:effectLst/>
                <a:latin typeface="Metropolis"/>
                <a:ea typeface="Times New Roman" panose="02020603050405020304" pitchFamily="18" charset="0"/>
                <a:cs typeface="Calibri"/>
              </a:rPr>
              <a:t>Me to Me</a:t>
            </a:r>
            <a:r>
              <a:rPr lang="en-GB" sz="1500">
                <a:effectLst/>
                <a:latin typeface="Metropolis"/>
                <a:ea typeface="Times New Roman" panose="02020603050405020304" pitchFamily="18" charset="0"/>
                <a:cs typeface="Calibri"/>
              </a:rPr>
              <a:t>: Our starting assumption is that these continue to be “Me to Me” payments that extend the range of products that money can be swept from/to.  </a:t>
            </a:r>
          </a:p>
          <a:p>
            <a:pPr>
              <a:lnSpc>
                <a:spcPct val="95000"/>
              </a:lnSpc>
              <a:spcAft>
                <a:spcPts val="600"/>
              </a:spcAft>
            </a:pPr>
            <a:r>
              <a:rPr lang="en-GB" sz="1500" b="1">
                <a:effectLst/>
                <a:latin typeface="Metropolis"/>
                <a:ea typeface="Times New Roman" panose="02020603050405020304" pitchFamily="18" charset="0"/>
                <a:cs typeface="Calibri"/>
              </a:rPr>
              <a:t>FSCS Protection:</a:t>
            </a:r>
            <a:r>
              <a:rPr lang="en-GB" sz="1500">
                <a:effectLst/>
                <a:latin typeface="Metropolis"/>
                <a:ea typeface="Times New Roman" panose="02020603050405020304" pitchFamily="18" charset="0"/>
                <a:cs typeface="Calibri"/>
              </a:rPr>
              <a:t> We propose that any FCA authorised and regulated financial firm is in scope, but only payments into, and out of, FSCS protected accounts and products would be included.  </a:t>
            </a:r>
          </a:p>
          <a:p>
            <a:pPr>
              <a:lnSpc>
                <a:spcPct val="95000"/>
              </a:lnSpc>
              <a:spcAft>
                <a:spcPts val="600"/>
              </a:spcAft>
            </a:pPr>
            <a:r>
              <a:rPr lang="en-GB" sz="1500" b="1">
                <a:effectLst/>
                <a:latin typeface="Metropolis"/>
                <a:ea typeface="Times New Roman" panose="02020603050405020304" pitchFamily="18" charset="0"/>
                <a:cs typeface="Calibri"/>
              </a:rPr>
              <a:t>Also including E-Money:</a:t>
            </a:r>
            <a:r>
              <a:rPr lang="en-GB" sz="1500">
                <a:effectLst/>
                <a:latin typeface="Metropolis"/>
                <a:ea typeface="Times New Roman" panose="02020603050405020304" pitchFamily="18" charset="0"/>
                <a:cs typeface="Calibri"/>
              </a:rPr>
              <a:t> FSCS doesn’t currently cover E-Money accounts, although there has been government support for extending coverage to those firms.  These would also be considered in scope as they have requirements to safeguard customer funds, and they are authorised and regulated by the FCA.</a:t>
            </a:r>
          </a:p>
          <a:p>
            <a:pPr>
              <a:lnSpc>
                <a:spcPct val="95000"/>
              </a:lnSpc>
              <a:spcAft>
                <a:spcPts val="600"/>
              </a:spcAft>
            </a:pPr>
            <a:r>
              <a:rPr lang="en-GB" sz="1500">
                <a:effectLst/>
                <a:latin typeface="Metropolis"/>
                <a:ea typeface="Times New Roman" panose="02020603050405020304" pitchFamily="18" charset="0"/>
                <a:cs typeface="Calibri"/>
              </a:rPr>
              <a:t>The purpose of the sweeping is important, however, and </a:t>
            </a:r>
            <a:r>
              <a:rPr lang="en-GB" sz="1500" err="1">
                <a:effectLst/>
                <a:latin typeface="Metropolis"/>
                <a:ea typeface="Times New Roman" panose="02020603050405020304" pitchFamily="18" charset="0"/>
                <a:cs typeface="Calibri"/>
              </a:rPr>
              <a:t>cVRP</a:t>
            </a:r>
            <a:r>
              <a:rPr lang="en-GB" sz="1500">
                <a:effectLst/>
                <a:latin typeface="Metropolis"/>
                <a:ea typeface="Times New Roman" panose="02020603050405020304" pitchFamily="18" charset="0"/>
                <a:cs typeface="Calibri"/>
              </a:rPr>
              <a:t> under Wave 1 would not be allowed if the destination account was a route for moving money into unregulated investments, or for direct onward use for an e-commerce purchase (which is out of scope).</a:t>
            </a:r>
          </a:p>
          <a:p>
            <a:pPr>
              <a:lnSpc>
                <a:spcPct val="95000"/>
              </a:lnSpc>
              <a:spcAft>
                <a:spcPts val="600"/>
              </a:spcAft>
            </a:pPr>
            <a:r>
              <a:rPr lang="en-GB" sz="1500" b="1">
                <a:effectLst/>
                <a:latin typeface="Metropolis"/>
                <a:ea typeface="Times New Roman" panose="02020603050405020304" pitchFamily="18" charset="0"/>
                <a:cs typeface="Calibri"/>
              </a:rPr>
              <a:t>Repayment of debt use cases?</a:t>
            </a:r>
            <a:r>
              <a:rPr lang="en-GB" sz="1500">
                <a:effectLst/>
                <a:latin typeface="Metropolis"/>
                <a:ea typeface="Times New Roman" panose="02020603050405020304" pitchFamily="18" charset="0"/>
                <a:cs typeface="Calibri"/>
              </a:rPr>
              <a:t> The </a:t>
            </a:r>
            <a:r>
              <a:rPr lang="en-GB" sz="1500" err="1">
                <a:effectLst/>
                <a:latin typeface="Metropolis"/>
                <a:ea typeface="Times New Roman" panose="02020603050405020304" pitchFamily="18" charset="0"/>
                <a:cs typeface="Calibri"/>
              </a:rPr>
              <a:t>cVRP</a:t>
            </a:r>
            <a:r>
              <a:rPr lang="en-GB" sz="1500">
                <a:effectLst/>
                <a:latin typeface="Metropolis"/>
                <a:ea typeface="Times New Roman" panose="02020603050405020304" pitchFamily="18" charset="0"/>
                <a:cs typeface="Calibri"/>
              </a:rPr>
              <a:t> blueprint also calls out repayment of debt as a specific case that had different views.  We understand that the main concern was high interest short term consumer debt.  Our understanding is that FSCS does not cover those consumer credit firms and they would be out of scope of Wave 1.  However, do we need to call these out as a specific use case out of scope, and if so, how would these be defined?     </a:t>
            </a:r>
          </a:p>
          <a:p>
            <a:pPr marL="0" indent="0">
              <a:lnSpc>
                <a:spcPts val="1200"/>
              </a:lnSpc>
              <a:spcAft>
                <a:spcPts val="600"/>
              </a:spcAft>
              <a:buNone/>
            </a:pPr>
            <a:endParaRPr lang="en-GB" sz="1200" dirty="0">
              <a:effectLst/>
              <a:latin typeface="Metropolis" panose="00000500000000000000" pitchFamily="50" charset="0"/>
              <a:ea typeface="Times New Roman" panose="02020603050405020304" pitchFamily="18" charset="0"/>
              <a:cs typeface="Calibri" panose="020F0502020204030204" pitchFamily="34" charset="0"/>
            </a:endParaRPr>
          </a:p>
          <a:p>
            <a:pPr marL="0" indent="0">
              <a:buNone/>
            </a:pPr>
            <a:endParaRPr lang="en-GB" dirty="0"/>
          </a:p>
        </p:txBody>
      </p:sp>
      <p:pic>
        <p:nvPicPr>
          <p:cNvPr id="3076" name="Picture 4" descr="FSCS protected badge for deposit takers | FSCS">
            <a:extLst>
              <a:ext uri="{FF2B5EF4-FFF2-40B4-BE49-F238E27FC236}">
                <a16:creationId xmlns:a16="http://schemas.microsoft.com/office/drawing/2014/main" id="{0D69FBC5-DCE2-1E24-99B6-E54E823E9B1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4469" y="2319122"/>
            <a:ext cx="846688" cy="874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239787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6B76985D-0CB2-BC6C-3088-2EEA0A91A8FF}"/>
              </a:ext>
            </a:extLst>
          </p:cNvPr>
          <p:cNvSpPr>
            <a:spLocks noGrp="1"/>
          </p:cNvSpPr>
          <p:nvPr>
            <p:ph type="ftr" sz="quarter" idx="11"/>
          </p:nvPr>
        </p:nvSpPr>
        <p:spPr/>
        <p:txBody>
          <a:bodyPr/>
          <a:lstStyle/>
          <a:p>
            <a:r>
              <a:rPr lang="en-US"/>
              <a:t>Open Banking &amp; Pay.UK – For VRP WG circulation only</a:t>
            </a:r>
          </a:p>
          <a:p>
            <a:endParaRPr lang="en-US"/>
          </a:p>
        </p:txBody>
      </p:sp>
      <p:sp>
        <p:nvSpPr>
          <p:cNvPr id="4" name="Slide Number Placeholder 3">
            <a:extLst>
              <a:ext uri="{FF2B5EF4-FFF2-40B4-BE49-F238E27FC236}">
                <a16:creationId xmlns:a16="http://schemas.microsoft.com/office/drawing/2014/main" id="{813EF722-877A-43A6-751B-16F30C04D1A3}"/>
              </a:ext>
            </a:extLst>
          </p:cNvPr>
          <p:cNvSpPr>
            <a:spLocks noGrp="1"/>
          </p:cNvSpPr>
          <p:nvPr>
            <p:ph type="sldNum" sz="quarter" idx="12"/>
          </p:nvPr>
        </p:nvSpPr>
        <p:spPr/>
        <p:txBody>
          <a:bodyPr/>
          <a:lstStyle/>
          <a:p>
            <a:fld id="{F7DBEFEF-2EF4-7341-AFBF-5942378A7132}" type="slidenum">
              <a:rPr lang="en-US" smtClean="0"/>
              <a:t>9</a:t>
            </a:fld>
            <a:endParaRPr lang="en-US"/>
          </a:p>
        </p:txBody>
      </p:sp>
      <p:sp>
        <p:nvSpPr>
          <p:cNvPr id="5" name="Date Placeholder 4">
            <a:extLst>
              <a:ext uri="{FF2B5EF4-FFF2-40B4-BE49-F238E27FC236}">
                <a16:creationId xmlns:a16="http://schemas.microsoft.com/office/drawing/2014/main" id="{7D115BCA-86D3-339F-81E6-27F890553867}"/>
              </a:ext>
            </a:extLst>
          </p:cNvPr>
          <p:cNvSpPr>
            <a:spLocks noGrp="1"/>
          </p:cNvSpPr>
          <p:nvPr>
            <p:ph type="dt" sz="half" idx="2"/>
          </p:nvPr>
        </p:nvSpPr>
        <p:spPr/>
        <p:txBody>
          <a:bodyPr/>
          <a:lstStyle/>
          <a:p>
            <a:fld id="{60DF04DB-A341-2C41-8277-687C4E7BDA6A}" type="datetime1">
              <a:rPr lang="en-GB" smtClean="0"/>
              <a:t>07/08/2024</a:t>
            </a:fld>
            <a:endParaRPr lang="en-US">
              <a:latin typeface="Arial" panose="020B0604020202020204" pitchFamily="34" charset="0"/>
              <a:cs typeface="Arial" panose="020B0604020202020204" pitchFamily="34" charset="0"/>
            </a:endParaRPr>
          </a:p>
        </p:txBody>
      </p:sp>
      <p:sp>
        <p:nvSpPr>
          <p:cNvPr id="6" name="Title 5">
            <a:extLst>
              <a:ext uri="{FF2B5EF4-FFF2-40B4-BE49-F238E27FC236}">
                <a16:creationId xmlns:a16="http://schemas.microsoft.com/office/drawing/2014/main" id="{B508C090-0E16-DBDB-6E12-D45D0BACBCD4}"/>
              </a:ext>
            </a:extLst>
          </p:cNvPr>
          <p:cNvSpPr>
            <a:spLocks noGrp="1"/>
          </p:cNvSpPr>
          <p:nvPr>
            <p:ph type="title"/>
          </p:nvPr>
        </p:nvSpPr>
        <p:spPr>
          <a:xfrm>
            <a:off x="335280" y="1075190"/>
            <a:ext cx="1486894" cy="1681456"/>
          </a:xfrm>
        </p:spPr>
        <p:txBody>
          <a:bodyPr/>
          <a:lstStyle/>
          <a:p>
            <a:r>
              <a:rPr lang="en-GB" dirty="0"/>
              <a:t>Central and Local Government</a:t>
            </a:r>
          </a:p>
        </p:txBody>
      </p:sp>
      <p:sp>
        <p:nvSpPr>
          <p:cNvPr id="9" name="Rectangle 1">
            <a:extLst>
              <a:ext uri="{FF2B5EF4-FFF2-40B4-BE49-F238E27FC236}">
                <a16:creationId xmlns:a16="http://schemas.microsoft.com/office/drawing/2014/main" id="{19FAB48A-8FF7-6AA7-B6C8-EB7D9220211D}"/>
              </a:ext>
            </a:extLst>
          </p:cNvPr>
          <p:cNvSpPr>
            <a:spLocks noChangeArrowheads="1"/>
          </p:cNvSpPr>
          <p:nvPr/>
        </p:nvSpPr>
        <p:spPr bwMode="auto">
          <a:xfrm>
            <a:off x="-1472456"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1" name="Picture 10">
            <a:extLst>
              <a:ext uri="{FF2B5EF4-FFF2-40B4-BE49-F238E27FC236}">
                <a16:creationId xmlns:a16="http://schemas.microsoft.com/office/drawing/2014/main" id="{259E81F1-6C19-5223-B627-38FDAFAD5086}"/>
              </a:ext>
            </a:extLst>
          </p:cNvPr>
          <p:cNvPicPr>
            <a:picLocks noChangeAspect="1"/>
          </p:cNvPicPr>
          <p:nvPr/>
        </p:nvPicPr>
        <p:blipFill>
          <a:blip r:embed="rId2">
            <a:clrChange>
              <a:clrFrom>
                <a:srgbClr val="000000"/>
              </a:clrFrom>
              <a:clrTo>
                <a:srgbClr val="000000">
                  <a:alpha val="0"/>
                </a:srgbClr>
              </a:clrTo>
            </a:clrChange>
          </a:blip>
          <a:stretch>
            <a:fillRect/>
          </a:stretch>
        </p:blipFill>
        <p:spPr>
          <a:xfrm>
            <a:off x="10026326" y="78180"/>
            <a:ext cx="1283335" cy="394970"/>
          </a:xfrm>
          <a:prstGeom prst="rect">
            <a:avLst/>
          </a:prstGeom>
        </p:spPr>
      </p:pic>
      <p:sp>
        <p:nvSpPr>
          <p:cNvPr id="8" name="Content Placeholder 7">
            <a:extLst>
              <a:ext uri="{FF2B5EF4-FFF2-40B4-BE49-F238E27FC236}">
                <a16:creationId xmlns:a16="http://schemas.microsoft.com/office/drawing/2014/main" id="{1B2809ED-0868-31AB-A2C1-859922104884}"/>
              </a:ext>
            </a:extLst>
          </p:cNvPr>
          <p:cNvSpPr>
            <a:spLocks noGrp="1"/>
          </p:cNvSpPr>
          <p:nvPr>
            <p:ph idx="1"/>
          </p:nvPr>
        </p:nvSpPr>
        <p:spPr/>
        <p:txBody>
          <a:bodyPr>
            <a:normAutofit fontScale="92500" lnSpcReduction="20000"/>
          </a:bodyPr>
          <a:lstStyle/>
          <a:p>
            <a:pPr>
              <a:lnSpc>
                <a:spcPct val="95000"/>
              </a:lnSpc>
              <a:spcAft>
                <a:spcPts val="600"/>
              </a:spcAft>
            </a:pPr>
            <a:r>
              <a:rPr lang="en-GB" sz="1500" b="1" u="sng" dirty="0">
                <a:effectLst/>
                <a:latin typeface="Metropolis" panose="00000500000000000000" pitchFamily="50" charset="0"/>
                <a:ea typeface="Times New Roman" panose="02020603050405020304" pitchFamily="18" charset="0"/>
                <a:cs typeface="Calibri" panose="020F0502020204030204" pitchFamily="34" charset="0"/>
              </a:rPr>
              <a:t>Central Government</a:t>
            </a:r>
            <a:r>
              <a:rPr lang="en-GB" sz="1500" b="1"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For Central Government, this is defined by Government department or agency, therefore payments to the entities on this list </a:t>
            </a:r>
            <a:r>
              <a:rPr lang="en-GB" sz="1500" u="sng" dirty="0">
                <a:solidFill>
                  <a:srgbClr val="000000"/>
                </a:solidFill>
                <a:effectLst/>
                <a:latin typeface="Metropolis" panose="00000500000000000000" pitchFamily="50" charset="0"/>
                <a:ea typeface="Calibri" panose="020F0502020204030204" pitchFamily="34" charset="0"/>
                <a:cs typeface="Calibri" panose="020F0502020204030204" pitchFamily="34" charset="0"/>
                <a:hlinkClick r:id="rId3"/>
              </a:rPr>
              <a:t>https://www.gov.uk/government/organisations</a:t>
            </a:r>
            <a:r>
              <a:rPr lang="en-GB" sz="1500" dirty="0">
                <a:solidFill>
                  <a:srgbClr val="000000"/>
                </a:solidFill>
                <a:effectLst/>
                <a:latin typeface="Calibri" panose="020F0502020204030204" pitchFamily="34" charset="0"/>
                <a:ea typeface="Calibri" panose="020F0502020204030204" pitchFamily="34" charset="0"/>
                <a:cs typeface="Calibri" panose="020F0502020204030204" pitchFamily="34" charset="0"/>
              </a:rPr>
              <a:t> </a:t>
            </a:r>
            <a:r>
              <a:rPr lang="en-GB" sz="1500" dirty="0">
                <a:effectLst/>
                <a:latin typeface="Metropolis" panose="00000500000000000000" pitchFamily="50" charset="0"/>
                <a:ea typeface="Times New Roman" panose="02020603050405020304" pitchFamily="18" charset="0"/>
                <a:cs typeface="Calibri" panose="020F0502020204030204" pitchFamily="34" charset="0"/>
              </a:rPr>
              <a:t>would be in scope.</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This covers 24 ministerial departments, with some like Treasury being accountable for HMRC; 20 non-ministerial departments e.g. Land Registry &amp; NS&amp;I; 428 agencies and other public bodies e.g. Arts Council England &amp; companies house.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For the most part, the vast majority of the Central Government entities would have no model for accepting payments.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One area we wanted to focus on are some of the agencies and other public bodies including British Film Institute, British Library, museums such as the British Museum, National Portrait Museum, Imperial war museum.  Each of these organisations has a number of more retail-based elements such as paying for membership or to visit specific pay for exhibitions.  We propose these are all included in the scope.  </a:t>
            </a:r>
          </a:p>
          <a:p>
            <a:pPr marL="0" indent="0">
              <a:lnSpc>
                <a:spcPct val="95000"/>
              </a:lnSpc>
              <a:spcAft>
                <a:spcPts val="600"/>
              </a:spcAft>
              <a:buNone/>
            </a:pPr>
            <a:endParaRPr lang="en-GB" sz="1500" dirty="0">
              <a:effectLst/>
              <a:latin typeface="Metropolis" panose="00000500000000000000" pitchFamily="50" charset="0"/>
              <a:ea typeface="Times New Roman" panose="02020603050405020304" pitchFamily="18" charset="0"/>
              <a:cs typeface="Calibri" panose="020F0502020204030204" pitchFamily="34" charset="0"/>
            </a:endParaRPr>
          </a:p>
          <a:p>
            <a:pPr>
              <a:lnSpc>
                <a:spcPct val="95000"/>
              </a:lnSpc>
              <a:spcAft>
                <a:spcPts val="600"/>
              </a:spcAft>
            </a:pPr>
            <a:r>
              <a:rPr lang="en-GB" sz="1500" b="1" u="sng" dirty="0">
                <a:effectLst/>
                <a:latin typeface="Metropolis" panose="00000500000000000000" pitchFamily="50" charset="0"/>
                <a:ea typeface="Times New Roman" panose="02020603050405020304" pitchFamily="18" charset="0"/>
                <a:cs typeface="Calibri" panose="020F0502020204030204" pitchFamily="34" charset="0"/>
              </a:rPr>
              <a:t>Local Government </a:t>
            </a:r>
            <a:r>
              <a:rPr lang="en-GB" sz="1500" b="1" dirty="0">
                <a:effectLst/>
                <a:latin typeface="Metropolis" panose="00000500000000000000" pitchFamily="50" charset="0"/>
                <a:ea typeface="Times New Roman" panose="02020603050405020304" pitchFamily="18" charset="0"/>
                <a:cs typeface="Calibri" panose="020F0502020204030204" pitchFamily="34" charset="0"/>
              </a:rPr>
              <a:t>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Local Government payments would include paying for council tax and local services.  Local Government would include 317 councils for the UK. In scope would be </a:t>
            </a:r>
            <a:r>
              <a:rPr lang="en-GB" sz="1500" dirty="0" err="1">
                <a:effectLst/>
                <a:latin typeface="Metropolis" panose="00000500000000000000" pitchFamily="50" charset="0"/>
                <a:ea typeface="Times New Roman" panose="02020603050405020304" pitchFamily="18" charset="0"/>
                <a:cs typeface="Calibri" panose="020F0502020204030204" pitchFamily="34" charset="0"/>
              </a:rPr>
              <a:t>cVRPs</a:t>
            </a:r>
            <a:r>
              <a:rPr lang="en-GB" sz="1500" dirty="0">
                <a:effectLst/>
                <a:latin typeface="Metropolis" panose="00000500000000000000" pitchFamily="50" charset="0"/>
                <a:ea typeface="Times New Roman" panose="02020603050405020304" pitchFamily="18" charset="0"/>
                <a:cs typeface="Calibri" panose="020F0502020204030204" pitchFamily="34" charset="0"/>
              </a:rPr>
              <a:t> that covered all payments to these local authorities.  </a:t>
            </a:r>
          </a:p>
          <a:p>
            <a:pPr>
              <a:lnSpc>
                <a:spcPct val="95000"/>
              </a:lnSpc>
              <a:spcAft>
                <a:spcPts val="600"/>
              </a:spcAft>
            </a:pPr>
            <a:r>
              <a:rPr lang="en-GB" sz="1500" dirty="0">
                <a:effectLst/>
                <a:latin typeface="Metropolis" panose="00000500000000000000" pitchFamily="50" charset="0"/>
                <a:ea typeface="Times New Roman" panose="02020603050405020304" pitchFamily="18" charset="0"/>
                <a:cs typeface="Calibri" panose="020F0502020204030204" pitchFamily="34" charset="0"/>
              </a:rPr>
              <a:t>There is a question about Local Authority outsourced providers e.g. car park payment where a council car park uses a parking app. we are not considering outsourced services to be in scope of Wave 1.  </a:t>
            </a:r>
            <a:endParaRPr lang="en-GB" sz="1500" dirty="0"/>
          </a:p>
        </p:txBody>
      </p:sp>
      <p:pic>
        <p:nvPicPr>
          <p:cNvPr id="4098" name="Picture 2">
            <a:extLst>
              <a:ext uri="{FF2B5EF4-FFF2-40B4-BE49-F238E27FC236}">
                <a16:creationId xmlns:a16="http://schemas.microsoft.com/office/drawing/2014/main" id="{DBC60B1C-5A0C-1444-C422-16E6AFA49FB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76" y="2340262"/>
            <a:ext cx="1266002" cy="46278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93610472"/>
      </p:ext>
    </p:extLst>
  </p:cSld>
  <p:clrMapOvr>
    <a:masterClrMapping/>
  </p:clrMapOvr>
</p:sld>
</file>

<file path=ppt/theme/theme1.xml><?xml version="1.0" encoding="utf-8"?>
<a:theme xmlns:a="http://schemas.openxmlformats.org/drawingml/2006/main" name="Office Theme">
  <a:themeElements>
    <a:clrScheme name="OBIE-2021">
      <a:dk1>
        <a:srgbClr val="000000"/>
      </a:dk1>
      <a:lt1>
        <a:srgbClr val="FFFFFF"/>
      </a:lt1>
      <a:dk2>
        <a:srgbClr val="44546A"/>
      </a:dk2>
      <a:lt2>
        <a:srgbClr val="E7E6E6"/>
      </a:lt2>
      <a:accent1>
        <a:srgbClr val="101289"/>
      </a:accent1>
      <a:accent2>
        <a:srgbClr val="51509E"/>
      </a:accent2>
      <a:accent3>
        <a:srgbClr val="E71D73"/>
      </a:accent3>
      <a:accent4>
        <a:srgbClr val="2489CF"/>
      </a:accent4>
      <a:accent5>
        <a:srgbClr val="00A5B7"/>
      </a:accent5>
      <a:accent6>
        <a:srgbClr val="DEDC00"/>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BIE-PP - EXTERNAL Template" id="{B7BC3919-A4C4-AF4F-A45B-89959F1A7537}" vid="{DC43414B-6DE4-A446-BB1D-C6E9381B0927}"/>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3E5E6B353E5CE7498FB30648DC65BA38" ma:contentTypeVersion="4" ma:contentTypeDescription="Create a new document." ma:contentTypeScope="" ma:versionID="c2f1b227d13528a6d6e83d626a92afe3">
  <xsd:schema xmlns:xsd="http://www.w3.org/2001/XMLSchema" xmlns:xs="http://www.w3.org/2001/XMLSchema" xmlns:p="http://schemas.microsoft.com/office/2006/metadata/properties" xmlns:ns2="3b9bd372-8fc5-45fb-a41d-7d174c281789" targetNamespace="http://schemas.microsoft.com/office/2006/metadata/properties" ma:root="true" ma:fieldsID="6cd9115436008f6296fdcca949d46614" ns2:_="">
    <xsd:import namespace="3b9bd372-8fc5-45fb-a41d-7d174c281789"/>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3b9bd372-8fc5-45fb-a41d-7d174c2817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8204096-96F4-4E96-883E-7A9C707809B7}">
  <ds:schemaRefs>
    <ds:schemaRef ds:uri="http://schemas.microsoft.com/sharepoint/v3/contenttype/forms"/>
  </ds:schemaRefs>
</ds:datastoreItem>
</file>

<file path=customXml/itemProps2.xml><?xml version="1.0" encoding="utf-8"?>
<ds:datastoreItem xmlns:ds="http://schemas.openxmlformats.org/officeDocument/2006/customXml" ds:itemID="{D3142ABD-92B6-43C5-A6C7-BBA68A38176F}">
  <ds:schemaRefs>
    <ds:schemaRef ds:uri="3b9bd372-8fc5-45fb-a41d-7d174c281789"/>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06DD755D-6F8F-4064-A849-6566F7E632E7}">
  <ds:schemaRefs>
    <ds:schemaRef ds:uri="3b9bd372-8fc5-45fb-a41d-7d174c281789"/>
    <ds:schemaRef ds:uri="http://purl.org/dc/terms/"/>
    <ds:schemaRef ds:uri="http://www.w3.org/XML/1998/namespace"/>
    <ds:schemaRef ds:uri="http://purl.org/dc/dcmitype/"/>
    <ds:schemaRef ds:uri="http://schemas.microsoft.com/office/2006/documentManagement/types"/>
    <ds:schemaRef ds:uri="http://purl.org/dc/elements/1.1/"/>
    <ds:schemaRef ds:uri="http://schemas.microsoft.com/office/infopath/2007/PartnerControls"/>
    <ds:schemaRef ds:uri="http://schemas.openxmlformats.org/package/2006/metadata/core-properties"/>
    <ds:schemaRef ds:uri="http://schemas.microsoft.com/office/2006/metadata/properties"/>
  </ds:schemaRefs>
</ds:datastoreItem>
</file>

<file path=docMetadata/LabelInfo.xml><?xml version="1.0" encoding="utf-8"?>
<clbl:labelList xmlns:clbl="http://schemas.microsoft.com/office/2020/mipLabelMetadata">
  <clbl:label id="{3450fc49-f14b-4562-9b6a-03faee2a42c4}" enabled="0" method="" siteId="{3450fc49-f14b-4562-9b6a-03faee2a42c4}" removed="1"/>
</clbl:labelList>
</file>

<file path=docProps/app.xml><?xml version="1.0" encoding="utf-8"?>
<Properties xmlns="http://schemas.openxmlformats.org/officeDocument/2006/extended-properties" xmlns:vt="http://schemas.openxmlformats.org/officeDocument/2006/docPropsVTypes">
  <Template>OBIE-PP - EXTERNAL Template</Template>
  <TotalTime>0</TotalTime>
  <Words>4606</Words>
  <Application>Microsoft Office PowerPoint</Application>
  <PresentationFormat>Widescreen</PresentationFormat>
  <Paragraphs>538</Paragraphs>
  <Slides>27</Slides>
  <Notes>3</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27</vt:i4>
      </vt:variant>
    </vt:vector>
  </HeadingPairs>
  <TitlesOfParts>
    <vt:vector size="34" baseType="lpstr">
      <vt:lpstr>Arial</vt:lpstr>
      <vt:lpstr>Calibri</vt:lpstr>
      <vt:lpstr>Metropolis</vt:lpstr>
      <vt:lpstr>Metropolis Black</vt:lpstr>
      <vt:lpstr>Symbol</vt:lpstr>
      <vt:lpstr>Times New Roman</vt:lpstr>
      <vt:lpstr>Office Theme</vt:lpstr>
      <vt:lpstr>VRP Working Group</vt:lpstr>
      <vt:lpstr>Agenda</vt:lpstr>
      <vt:lpstr>Housekeeping Items</vt:lpstr>
      <vt:lpstr>Action Tracker</vt:lpstr>
      <vt:lpstr>Wave 1 Sectors and use cases</vt:lpstr>
      <vt:lpstr>Principles in selecting use cases</vt:lpstr>
      <vt:lpstr>Utilities</vt:lpstr>
      <vt:lpstr>Commercial Sweeping</vt:lpstr>
      <vt:lpstr>Central and Local Government</vt:lpstr>
      <vt:lpstr>Other use cases</vt:lpstr>
      <vt:lpstr>Proposals</vt:lpstr>
      <vt:lpstr>Questions (if not already discussed)</vt:lpstr>
      <vt:lpstr>Next Steps </vt:lpstr>
      <vt:lpstr>Dispute Mechanism - Evaluation</vt:lpstr>
      <vt:lpstr>Clarifying Scope</vt:lpstr>
      <vt:lpstr>Approach to mandatory and non-mandatory criteria and requirements</vt:lpstr>
      <vt:lpstr>Mandatory Evaluation Criteria</vt:lpstr>
      <vt:lpstr>Mandatory Business Requirements</vt:lpstr>
      <vt:lpstr>Non-mandatory Weighted Evaluation Criteria</vt:lpstr>
      <vt:lpstr>Non-mandatory Weighted Evaluation Criteria</vt:lpstr>
      <vt:lpstr>Non-mandatory Weighted Business Requirements</vt:lpstr>
      <vt:lpstr>Next Steps </vt:lpstr>
      <vt:lpstr>MLA Propositions:  Fraud reduction</vt:lpstr>
      <vt:lpstr>Guiding Principles</vt:lpstr>
      <vt:lpstr>Proposals</vt:lpstr>
      <vt:lpstr>Next Steps </vt:lpstr>
      <vt:lpstr>End of Slides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External Template</dc:title>
  <dc:creator>Nick Davey</dc:creator>
  <cp:lastModifiedBy>Nick Davey</cp:lastModifiedBy>
  <cp:revision>4</cp:revision>
  <dcterms:created xsi:type="dcterms:W3CDTF">2024-07-24T08:10:16Z</dcterms:created>
  <dcterms:modified xsi:type="dcterms:W3CDTF">2024-08-07T16:43:57Z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0x0101003E5E6B353E5CE7498FB30648DC65BA38</vt:lpwstr>
  </property>
  <property fmtid="{D5CDD505-2E9C-101B-9397-08002B2CF9AE}" pid="3" name="Order">
    <vt:r8>10200</vt:r8>
  </property>
  <property fmtid="{D5CDD505-2E9C-101B-9397-08002B2CF9AE}" pid="4" name="xd_Signature">
    <vt:bool>false</vt:bool>
  </property>
  <property fmtid="{D5CDD505-2E9C-101B-9397-08002B2CF9AE}" pid="5" name="xd_ProgID">
    <vt:lpwstr/>
  </property>
  <property fmtid="{D5CDD505-2E9C-101B-9397-08002B2CF9AE}" pid="6" name="TriggerFlowInfo">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ies>
</file>