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4" r:id="rId5"/>
  </p:sldMasterIdLst>
  <p:notesMasterIdLst>
    <p:notesMasterId r:id="rId37"/>
  </p:notesMasterIdLst>
  <p:sldIdLst>
    <p:sldId id="1938" r:id="rId6"/>
    <p:sldId id="2146846603" r:id="rId7"/>
    <p:sldId id="2146846487" r:id="rId8"/>
    <p:sldId id="2146846530" r:id="rId9"/>
    <p:sldId id="2147479735" r:id="rId10"/>
    <p:sldId id="2146846527" r:id="rId11"/>
    <p:sldId id="2146846532" r:id="rId12"/>
    <p:sldId id="2146846502" r:id="rId13"/>
    <p:sldId id="2146846605" r:id="rId14"/>
    <p:sldId id="2146846613" r:id="rId15"/>
    <p:sldId id="2146846614" r:id="rId16"/>
    <p:sldId id="2146846615" r:id="rId17"/>
    <p:sldId id="2146846616" r:id="rId18"/>
    <p:sldId id="2146846553" r:id="rId19"/>
    <p:sldId id="2146846567" r:id="rId20"/>
    <p:sldId id="2146846628" r:id="rId21"/>
    <p:sldId id="2146846631" r:id="rId22"/>
    <p:sldId id="2146846641" r:id="rId23"/>
    <p:sldId id="2146846647" r:id="rId24"/>
    <p:sldId id="2146846644" r:id="rId25"/>
    <p:sldId id="2147479731" r:id="rId26"/>
    <p:sldId id="2147479734" r:id="rId27"/>
    <p:sldId id="2146846590" r:id="rId28"/>
    <p:sldId id="355" r:id="rId29"/>
    <p:sldId id="1951" r:id="rId30"/>
    <p:sldId id="2146846591" r:id="rId31"/>
    <p:sldId id="2147479732" r:id="rId32"/>
    <p:sldId id="2146846599" r:id="rId33"/>
    <p:sldId id="2146846592" r:id="rId34"/>
    <p:sldId id="2146846593" r:id="rId35"/>
    <p:sldId id="2146846504" r:id="rId36"/>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16C35089-9A21-F634-BB8E-BF541F8EE2A0}" name="Daniel Jenkinson" initials="DJ" userId="S::Daniel.Jenkinson@openbanking.org.uk::e2229fe0-d7bb-42e1-8a2c-4a109470fe80" providerId="AD"/>
  <p188:author id="{27606F8B-A5ED-6F67-50BF-1071C1C088AB}" name="Gary Lowe" initials="" userId="S::Gary.Lowe@openbanking.org.uk::6ba2e6ac-13cc-4c03-ab59-b1d1cb94ebb5" providerId="AD"/>
  <p188:author id="{44C120AC-CC07-A65A-4B5F-060EED527C79}" name="Richard Koch" initials="RK" userId="S::richard.koch@openbanking.org.uk::9f4bf70c-a37c-4787-9a6f-4f1695b97e86"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ED1F39-74C4-4747-870B-8449682C778D}" v="5" dt="2024-10-07T12:04:23.5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Koch" userId="9f4bf70c-a37c-4787-9a6f-4f1695b97e86" providerId="ADAL" clId="{E5D476AB-08CB-49F6-93FC-B384477B2CF6}"/>
    <pc:docChg chg="delSld modSld">
      <pc:chgData name="Richard Koch" userId="9f4bf70c-a37c-4787-9a6f-4f1695b97e86" providerId="ADAL" clId="{E5D476AB-08CB-49F6-93FC-B384477B2CF6}" dt="2024-10-03T14:10:04.715" v="11" actId="6549"/>
      <pc:docMkLst>
        <pc:docMk/>
      </pc:docMkLst>
      <pc:sldChg chg="modSp mod">
        <pc:chgData name="Richard Koch" userId="9f4bf70c-a37c-4787-9a6f-4f1695b97e86" providerId="ADAL" clId="{E5D476AB-08CB-49F6-93FC-B384477B2CF6}" dt="2024-10-03T14:10:04.715" v="11" actId="6549"/>
        <pc:sldMkLst>
          <pc:docMk/>
          <pc:sldMk cId="3463097105" sldId="2146846487"/>
        </pc:sldMkLst>
        <pc:spChg chg="mod">
          <ac:chgData name="Richard Koch" userId="9f4bf70c-a37c-4787-9a6f-4f1695b97e86" providerId="ADAL" clId="{E5D476AB-08CB-49F6-93FC-B384477B2CF6}" dt="2024-10-03T14:10:04.715" v="11" actId="6549"/>
          <ac:spMkLst>
            <pc:docMk/>
            <pc:sldMk cId="3463097105" sldId="2146846487"/>
            <ac:spMk id="6" creationId="{7008064E-80B0-14C0-5284-CD8D88720086}"/>
          </ac:spMkLst>
        </pc:spChg>
      </pc:sldChg>
      <pc:sldChg chg="del">
        <pc:chgData name="Richard Koch" userId="9f4bf70c-a37c-4787-9a6f-4f1695b97e86" providerId="ADAL" clId="{E5D476AB-08CB-49F6-93FC-B384477B2CF6}" dt="2024-10-03T14:09:56.273" v="10" actId="47"/>
        <pc:sldMkLst>
          <pc:docMk/>
          <pc:sldMk cId="58530030" sldId="2146846498"/>
        </pc:sldMkLst>
      </pc:sldChg>
      <pc:sldChg chg="del">
        <pc:chgData name="Richard Koch" userId="9f4bf70c-a37c-4787-9a6f-4f1695b97e86" providerId="ADAL" clId="{E5D476AB-08CB-49F6-93FC-B384477B2CF6}" dt="2024-10-03T14:09:40.628" v="0" actId="47"/>
        <pc:sldMkLst>
          <pc:docMk/>
          <pc:sldMk cId="2025928803" sldId="2146846503"/>
        </pc:sldMkLst>
      </pc:sldChg>
      <pc:sldChg chg="del">
        <pc:chgData name="Richard Koch" userId="9f4bf70c-a37c-4787-9a6f-4f1695b97e86" providerId="ADAL" clId="{E5D476AB-08CB-49F6-93FC-B384477B2CF6}" dt="2024-10-03T14:09:45.790" v="2" actId="47"/>
        <pc:sldMkLst>
          <pc:docMk/>
          <pc:sldMk cId="367908154" sldId="2146846546"/>
        </pc:sldMkLst>
      </pc:sldChg>
      <pc:sldChg chg="del">
        <pc:chgData name="Richard Koch" userId="9f4bf70c-a37c-4787-9a6f-4f1695b97e86" providerId="ADAL" clId="{E5D476AB-08CB-49F6-93FC-B384477B2CF6}" dt="2024-10-03T14:09:46.999" v="3" actId="47"/>
        <pc:sldMkLst>
          <pc:docMk/>
          <pc:sldMk cId="1905385292" sldId="2146846547"/>
        </pc:sldMkLst>
      </pc:sldChg>
      <pc:sldChg chg="del">
        <pc:chgData name="Richard Koch" userId="9f4bf70c-a37c-4787-9a6f-4f1695b97e86" providerId="ADAL" clId="{E5D476AB-08CB-49F6-93FC-B384477B2CF6}" dt="2024-10-03T14:09:48.152" v="4" actId="47"/>
        <pc:sldMkLst>
          <pc:docMk/>
          <pc:sldMk cId="3607289316" sldId="2146846554"/>
        </pc:sldMkLst>
      </pc:sldChg>
      <pc:sldChg chg="del">
        <pc:chgData name="Richard Koch" userId="9f4bf70c-a37c-4787-9a6f-4f1695b97e86" providerId="ADAL" clId="{E5D476AB-08CB-49F6-93FC-B384477B2CF6}" dt="2024-10-03T14:09:53.066" v="6" actId="47"/>
        <pc:sldMkLst>
          <pc:docMk/>
          <pc:sldMk cId="2249382741" sldId="2146846555"/>
        </pc:sldMkLst>
      </pc:sldChg>
      <pc:sldChg chg="del">
        <pc:chgData name="Richard Koch" userId="9f4bf70c-a37c-4787-9a6f-4f1695b97e86" providerId="ADAL" clId="{E5D476AB-08CB-49F6-93FC-B384477B2CF6}" dt="2024-10-03T14:09:53.775" v="7" actId="47"/>
        <pc:sldMkLst>
          <pc:docMk/>
          <pc:sldMk cId="1980518308" sldId="2146846581"/>
        </pc:sldMkLst>
      </pc:sldChg>
      <pc:sldChg chg="del">
        <pc:chgData name="Richard Koch" userId="9f4bf70c-a37c-4787-9a6f-4f1695b97e86" providerId="ADAL" clId="{E5D476AB-08CB-49F6-93FC-B384477B2CF6}" dt="2024-10-03T14:09:55.215" v="9" actId="47"/>
        <pc:sldMkLst>
          <pc:docMk/>
          <pc:sldMk cId="2617635415" sldId="2146846582"/>
        </pc:sldMkLst>
      </pc:sldChg>
      <pc:sldChg chg="del">
        <pc:chgData name="Richard Koch" userId="9f4bf70c-a37c-4787-9a6f-4f1695b97e86" providerId="ADAL" clId="{E5D476AB-08CB-49F6-93FC-B384477B2CF6}" dt="2024-10-03T14:09:54.477" v="8" actId="47"/>
        <pc:sldMkLst>
          <pc:docMk/>
          <pc:sldMk cId="2511622103" sldId="2146846584"/>
        </pc:sldMkLst>
      </pc:sldChg>
      <pc:sldChg chg="del">
        <pc:chgData name="Richard Koch" userId="9f4bf70c-a37c-4787-9a6f-4f1695b97e86" providerId="ADAL" clId="{E5D476AB-08CB-49F6-93FC-B384477B2CF6}" dt="2024-10-03T14:09:52.026" v="5" actId="47"/>
        <pc:sldMkLst>
          <pc:docMk/>
          <pc:sldMk cId="3489901110" sldId="2146846587"/>
        </pc:sldMkLst>
      </pc:sldChg>
      <pc:sldChg chg="del">
        <pc:chgData name="Richard Koch" userId="9f4bf70c-a37c-4787-9a6f-4f1695b97e86" providerId="ADAL" clId="{E5D476AB-08CB-49F6-93FC-B384477B2CF6}" dt="2024-10-03T14:09:44.522" v="1" actId="47"/>
        <pc:sldMkLst>
          <pc:docMk/>
          <pc:sldMk cId="1828046029" sldId="2146846604"/>
        </pc:sldMkLst>
      </pc:sldChg>
    </pc:docChg>
  </pc:docChgLst>
  <pc:docChgLst>
    <pc:chgData name="John Crossley" userId="1d14c4f7-2a81-4e59-9a8b-8e55fe5b114d" providerId="ADAL" clId="{46ED1F39-74C4-4747-870B-8449682C778D}"/>
    <pc:docChg chg="custSel addSld modSld">
      <pc:chgData name="John Crossley" userId="1d14c4f7-2a81-4e59-9a8b-8e55fe5b114d" providerId="ADAL" clId="{46ED1F39-74C4-4747-870B-8449682C778D}" dt="2024-10-07T12:04:23.541" v="152" actId="20577"/>
      <pc:docMkLst>
        <pc:docMk/>
      </pc:docMkLst>
      <pc:sldChg chg="modSp mod">
        <pc:chgData name="John Crossley" userId="1d14c4f7-2a81-4e59-9a8b-8e55fe5b114d" providerId="ADAL" clId="{46ED1F39-74C4-4747-870B-8449682C778D}" dt="2024-10-03T12:32:30.528" v="45" actId="20577"/>
        <pc:sldMkLst>
          <pc:docMk/>
          <pc:sldMk cId="2050004541" sldId="1938"/>
        </pc:sldMkLst>
        <pc:spChg chg="mod">
          <ac:chgData name="John Crossley" userId="1d14c4f7-2a81-4e59-9a8b-8e55fe5b114d" providerId="ADAL" clId="{46ED1F39-74C4-4747-870B-8449682C778D}" dt="2024-10-03T12:32:25.092" v="43" actId="20577"/>
          <ac:spMkLst>
            <pc:docMk/>
            <pc:sldMk cId="2050004541" sldId="1938"/>
            <ac:spMk id="2" creationId="{A9C8D912-1790-D845-A9C9-483441AB9ACF}"/>
          </ac:spMkLst>
        </pc:spChg>
        <pc:spChg chg="mod">
          <ac:chgData name="John Crossley" userId="1d14c4f7-2a81-4e59-9a8b-8e55fe5b114d" providerId="ADAL" clId="{46ED1F39-74C4-4747-870B-8449682C778D}" dt="2024-10-03T12:32:30.528" v="45" actId="20577"/>
          <ac:spMkLst>
            <pc:docMk/>
            <pc:sldMk cId="2050004541" sldId="1938"/>
            <ac:spMk id="3" creationId="{67E2540D-C54A-7643-8AEE-12474F58B40C}"/>
          </ac:spMkLst>
        </pc:spChg>
      </pc:sldChg>
      <pc:sldChg chg="modSp mod">
        <pc:chgData name="John Crossley" userId="1d14c4f7-2a81-4e59-9a8b-8e55fe5b114d" providerId="ADAL" clId="{46ED1F39-74C4-4747-870B-8449682C778D}" dt="2024-10-03T12:33:29.758" v="62" actId="6549"/>
        <pc:sldMkLst>
          <pc:docMk/>
          <pc:sldMk cId="3463097105" sldId="2146846487"/>
        </pc:sldMkLst>
        <pc:spChg chg="mod">
          <ac:chgData name="John Crossley" userId="1d14c4f7-2a81-4e59-9a8b-8e55fe5b114d" providerId="ADAL" clId="{46ED1F39-74C4-4747-870B-8449682C778D}" dt="2024-10-03T12:33:29.758" v="62" actId="6549"/>
          <ac:spMkLst>
            <pc:docMk/>
            <pc:sldMk cId="3463097105" sldId="2146846487"/>
            <ac:spMk id="6" creationId="{7008064E-80B0-14C0-5284-CD8D88720086}"/>
          </ac:spMkLst>
        </pc:spChg>
      </pc:sldChg>
      <pc:sldChg chg="modSp mod">
        <pc:chgData name="John Crossley" userId="1d14c4f7-2a81-4e59-9a8b-8e55fe5b114d" providerId="ADAL" clId="{46ED1F39-74C4-4747-870B-8449682C778D}" dt="2024-10-03T12:33:38.464" v="66" actId="20577"/>
        <pc:sldMkLst>
          <pc:docMk/>
          <pc:sldMk cId="2632964409" sldId="2146846530"/>
        </pc:sldMkLst>
        <pc:spChg chg="mod">
          <ac:chgData name="John Crossley" userId="1d14c4f7-2a81-4e59-9a8b-8e55fe5b114d" providerId="ADAL" clId="{46ED1F39-74C4-4747-870B-8449682C778D}" dt="2024-10-03T12:33:38.464" v="66" actId="20577"/>
          <ac:spMkLst>
            <pc:docMk/>
            <pc:sldMk cId="2632964409" sldId="2146846530"/>
            <ac:spMk id="7" creationId="{21768834-FA67-AE97-E2F1-D8935ABEEAFF}"/>
          </ac:spMkLst>
        </pc:spChg>
      </pc:sldChg>
      <pc:sldChg chg="modSp mod">
        <pc:chgData name="John Crossley" userId="1d14c4f7-2a81-4e59-9a8b-8e55fe5b114d" providerId="ADAL" clId="{46ED1F39-74C4-4747-870B-8449682C778D}" dt="2024-10-07T12:04:23.541" v="152" actId="20577"/>
        <pc:sldMkLst>
          <pc:docMk/>
          <pc:sldMk cId="3404880128" sldId="2146846567"/>
        </pc:sldMkLst>
        <pc:spChg chg="mod">
          <ac:chgData name="John Crossley" userId="1d14c4f7-2a81-4e59-9a8b-8e55fe5b114d" providerId="ADAL" clId="{46ED1F39-74C4-4747-870B-8449682C778D}" dt="2024-10-07T12:04:23.541" v="152" actId="20577"/>
          <ac:spMkLst>
            <pc:docMk/>
            <pc:sldMk cId="3404880128" sldId="2146846567"/>
            <ac:spMk id="8" creationId="{7EA824A7-833A-713D-57AC-1790822A106D}"/>
          </ac:spMkLst>
        </pc:spChg>
      </pc:sldChg>
      <pc:sldChg chg="modSp mod">
        <pc:chgData name="John Crossley" userId="1d14c4f7-2a81-4e59-9a8b-8e55fe5b114d" providerId="ADAL" clId="{46ED1F39-74C4-4747-870B-8449682C778D}" dt="2024-10-07T10:59:35.248" v="148" actId="6549"/>
        <pc:sldMkLst>
          <pc:docMk/>
          <pc:sldMk cId="1549376616" sldId="2146846644"/>
        </pc:sldMkLst>
        <pc:spChg chg="mod">
          <ac:chgData name="John Crossley" userId="1d14c4f7-2a81-4e59-9a8b-8e55fe5b114d" providerId="ADAL" clId="{46ED1F39-74C4-4747-870B-8449682C778D}" dt="2024-10-07T10:59:35.248" v="148" actId="6549"/>
          <ac:spMkLst>
            <pc:docMk/>
            <pc:sldMk cId="1549376616" sldId="2146846644"/>
            <ac:spMk id="6" creationId="{55928F2A-8D42-B27F-A360-2321E90D7CF2}"/>
          </ac:spMkLst>
        </pc:spChg>
      </pc:sldChg>
      <pc:sldChg chg="addSp delSp modSp new mod">
        <pc:chgData name="John Crossley" userId="1d14c4f7-2a81-4e59-9a8b-8e55fe5b114d" providerId="ADAL" clId="{46ED1F39-74C4-4747-870B-8449682C778D}" dt="2024-10-03T12:38:28.343" v="147" actId="108"/>
        <pc:sldMkLst>
          <pc:docMk/>
          <pc:sldMk cId="2525756926" sldId="2147479735"/>
        </pc:sldMkLst>
        <pc:spChg chg="mod">
          <ac:chgData name="John Crossley" userId="1d14c4f7-2a81-4e59-9a8b-8e55fe5b114d" providerId="ADAL" clId="{46ED1F39-74C4-4747-870B-8449682C778D}" dt="2024-10-03T12:36:30.804" v="125" actId="20577"/>
          <ac:spMkLst>
            <pc:docMk/>
            <pc:sldMk cId="2525756926" sldId="2147479735"/>
            <ac:spMk id="5" creationId="{5595BE71-6622-C0F8-F770-F3B30013AFDA}"/>
          </ac:spMkLst>
        </pc:spChg>
        <pc:spChg chg="add del mod">
          <ac:chgData name="John Crossley" userId="1d14c4f7-2a81-4e59-9a8b-8e55fe5b114d" providerId="ADAL" clId="{46ED1F39-74C4-4747-870B-8449682C778D}" dt="2024-10-03T12:36:03.122" v="108" actId="478"/>
          <ac:spMkLst>
            <pc:docMk/>
            <pc:sldMk cId="2525756926" sldId="2147479735"/>
            <ac:spMk id="6" creationId="{F332B6A8-D7DD-460F-6C8C-57EEF12A5CC9}"/>
          </ac:spMkLst>
        </pc:spChg>
        <pc:spChg chg="add">
          <ac:chgData name="John Crossley" userId="1d14c4f7-2a81-4e59-9a8b-8e55fe5b114d" providerId="ADAL" clId="{46ED1F39-74C4-4747-870B-8449682C778D}" dt="2024-10-03T12:35:27.366" v="77"/>
          <ac:spMkLst>
            <pc:docMk/>
            <pc:sldMk cId="2525756926" sldId="2147479735"/>
            <ac:spMk id="9" creationId="{B2BC5ACA-A2A7-BE47-132D-F15A90A66B05}"/>
          </ac:spMkLst>
        </pc:spChg>
        <pc:spChg chg="add">
          <ac:chgData name="John Crossley" userId="1d14c4f7-2a81-4e59-9a8b-8e55fe5b114d" providerId="ADAL" clId="{46ED1F39-74C4-4747-870B-8449682C778D}" dt="2024-10-03T12:35:35.268" v="79"/>
          <ac:spMkLst>
            <pc:docMk/>
            <pc:sldMk cId="2525756926" sldId="2147479735"/>
            <ac:spMk id="12" creationId="{7DCB66BD-BCF3-EF3C-FFC0-C0D21B814143}"/>
          </ac:spMkLst>
        </pc:spChg>
        <pc:spChg chg="add del mod">
          <ac:chgData name="John Crossley" userId="1d14c4f7-2a81-4e59-9a8b-8e55fe5b114d" providerId="ADAL" clId="{46ED1F39-74C4-4747-870B-8449682C778D}" dt="2024-10-03T12:36:05.596" v="109" actId="478"/>
          <ac:spMkLst>
            <pc:docMk/>
            <pc:sldMk cId="2525756926" sldId="2147479735"/>
            <ac:spMk id="14" creationId="{6E398E8D-C55D-BDA3-80F7-2407205A9E71}"/>
          </ac:spMkLst>
        </pc:spChg>
        <pc:graphicFrameChg chg="add mod">
          <ac:chgData name="John Crossley" userId="1d14c4f7-2a81-4e59-9a8b-8e55fe5b114d" providerId="ADAL" clId="{46ED1F39-74C4-4747-870B-8449682C778D}" dt="2024-10-03T12:35:31.788" v="78"/>
          <ac:graphicFrameMkLst>
            <pc:docMk/>
            <pc:sldMk cId="2525756926" sldId="2147479735"/>
            <ac:graphicFrameMk id="7" creationId="{CBD12527-B63D-8FED-7039-AB4E554B78B7}"/>
          </ac:graphicFrameMkLst>
        </pc:graphicFrameChg>
        <pc:graphicFrameChg chg="add mod">
          <ac:chgData name="John Crossley" userId="1d14c4f7-2a81-4e59-9a8b-8e55fe5b114d" providerId="ADAL" clId="{46ED1F39-74C4-4747-870B-8449682C778D}" dt="2024-10-03T12:35:27.366" v="77"/>
          <ac:graphicFrameMkLst>
            <pc:docMk/>
            <pc:sldMk cId="2525756926" sldId="2147479735"/>
            <ac:graphicFrameMk id="8" creationId="{740FE17F-6561-670B-1401-F87FB0F5BF83}"/>
          </ac:graphicFrameMkLst>
        </pc:graphicFrameChg>
        <pc:graphicFrameChg chg="add mod">
          <ac:chgData name="John Crossley" userId="1d14c4f7-2a81-4e59-9a8b-8e55fe5b114d" providerId="ADAL" clId="{46ED1F39-74C4-4747-870B-8449682C778D}" dt="2024-10-03T12:35:40.812" v="80"/>
          <ac:graphicFrameMkLst>
            <pc:docMk/>
            <pc:sldMk cId="2525756926" sldId="2147479735"/>
            <ac:graphicFrameMk id="10" creationId="{C882279A-1BC9-72E4-46DA-732E2688442D}"/>
          </ac:graphicFrameMkLst>
        </pc:graphicFrameChg>
        <pc:graphicFrameChg chg="add mod">
          <ac:chgData name="John Crossley" userId="1d14c4f7-2a81-4e59-9a8b-8e55fe5b114d" providerId="ADAL" clId="{46ED1F39-74C4-4747-870B-8449682C778D}" dt="2024-10-03T12:35:35.268" v="79"/>
          <ac:graphicFrameMkLst>
            <pc:docMk/>
            <pc:sldMk cId="2525756926" sldId="2147479735"/>
            <ac:graphicFrameMk id="11" creationId="{22873394-C033-BE2B-CA03-933D76E5DE6B}"/>
          </ac:graphicFrameMkLst>
        </pc:graphicFrameChg>
        <pc:graphicFrameChg chg="add mod">
          <ac:chgData name="John Crossley" userId="1d14c4f7-2a81-4e59-9a8b-8e55fe5b114d" providerId="ADAL" clId="{46ED1F39-74C4-4747-870B-8449682C778D}" dt="2024-10-03T12:36:14.256" v="110"/>
          <ac:graphicFrameMkLst>
            <pc:docMk/>
            <pc:sldMk cId="2525756926" sldId="2147479735"/>
            <ac:graphicFrameMk id="15" creationId="{CDE538EB-6092-7B2F-F48E-5FDC70023888}"/>
          </ac:graphicFrameMkLst>
        </pc:graphicFrameChg>
        <pc:graphicFrameChg chg="add mod modGraphic">
          <ac:chgData name="John Crossley" userId="1d14c4f7-2a81-4e59-9a8b-8e55fe5b114d" providerId="ADAL" clId="{46ED1F39-74C4-4747-870B-8449682C778D}" dt="2024-10-03T12:38:28.343" v="147" actId="108"/>
          <ac:graphicFrameMkLst>
            <pc:docMk/>
            <pc:sldMk cId="2525756926" sldId="2147479735"/>
            <ac:graphicFrameMk id="16" creationId="{02EE2D5B-A52C-3376-A52E-612E316DC30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GB"/>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4783837-174B-4114-93BC-3CD1A08E59FD}" type="datetimeFigureOut">
              <a:rPr lang="en-GB" smtClean="0"/>
              <a:t>07/10/2024</a:t>
            </a:fld>
            <a:endParaRPr lang="en-GB"/>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GB"/>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GB"/>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58E8B9AD-D018-40A0-90B2-8802BAF8A579}" type="slidenum">
              <a:rPr lang="en-GB">
                <a:solidFill>
                  <a:prstClr val="black"/>
                </a:solidFill>
                <a:latin typeface="Calibri" panose="020F0502020204030204"/>
              </a:rPr>
              <a:pPr defTabSz="933237">
                <a:defRPr/>
              </a:pPr>
              <a:t>6</a:t>
            </a:fld>
            <a:endParaRPr lang="en-GB">
              <a:solidFill>
                <a:prstClr val="black"/>
              </a:solidFill>
              <a:latin typeface="Calibri" panose="020F0502020204030204"/>
            </a:endParaRPr>
          </a:p>
        </p:txBody>
      </p:sp>
    </p:spTree>
    <p:extLst>
      <p:ext uri="{BB962C8B-B14F-4D97-AF65-F5344CB8AC3E}">
        <p14:creationId xmlns:p14="http://schemas.microsoft.com/office/powerpoint/2010/main" val="4237457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58E8B9AD-D018-40A0-90B2-8802BAF8A579}" type="slidenum">
              <a:rPr lang="en-GB">
                <a:solidFill>
                  <a:prstClr val="black"/>
                </a:solidFill>
                <a:latin typeface="Calibri" panose="020F0502020204030204"/>
              </a:rPr>
              <a:pPr defTabSz="933237">
                <a:defRPr/>
              </a:pPr>
              <a:t>7</a:t>
            </a:fld>
            <a:endParaRPr lang="en-GB">
              <a:solidFill>
                <a:prstClr val="black"/>
              </a:solidFill>
              <a:latin typeface="Calibri" panose="020F0502020204030204"/>
            </a:endParaRPr>
          </a:p>
        </p:txBody>
      </p:sp>
    </p:spTree>
    <p:extLst>
      <p:ext uri="{BB962C8B-B14F-4D97-AF65-F5344CB8AC3E}">
        <p14:creationId xmlns:p14="http://schemas.microsoft.com/office/powerpoint/2010/main" val="108006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E851CAF2-A091-44F4-90A9-1180AE48E48C}" type="slidenum">
              <a:rPr lang="en-GB">
                <a:solidFill>
                  <a:prstClr val="black"/>
                </a:solidFill>
                <a:latin typeface="Calibri" panose="020F0502020204030204"/>
              </a:rPr>
              <a:pPr defTabSz="933237">
                <a:defRPr/>
              </a:pPr>
              <a:t>9</a:t>
            </a:fld>
            <a:endParaRPr lang="en-GB">
              <a:solidFill>
                <a:prstClr val="black"/>
              </a:solidFill>
              <a:latin typeface="Calibri" panose="020F0502020204030204"/>
            </a:endParaRPr>
          </a:p>
        </p:txBody>
      </p:sp>
    </p:spTree>
    <p:extLst>
      <p:ext uri="{BB962C8B-B14F-4D97-AF65-F5344CB8AC3E}">
        <p14:creationId xmlns:p14="http://schemas.microsoft.com/office/powerpoint/2010/main" val="107396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E851CAF2-A091-44F4-90A9-1180AE48E48C}" type="slidenum">
              <a:rPr lang="en-GB">
                <a:solidFill>
                  <a:prstClr val="black"/>
                </a:solidFill>
                <a:latin typeface="Calibri" panose="020F0502020204030204"/>
              </a:rPr>
              <a:pPr defTabSz="933237">
                <a:defRPr/>
              </a:pPr>
              <a:t>10</a:t>
            </a:fld>
            <a:endParaRPr lang="en-GB">
              <a:solidFill>
                <a:prstClr val="black"/>
              </a:solidFill>
              <a:latin typeface="Calibri" panose="020F0502020204030204"/>
            </a:endParaRPr>
          </a:p>
        </p:txBody>
      </p:sp>
    </p:spTree>
    <p:extLst>
      <p:ext uri="{BB962C8B-B14F-4D97-AF65-F5344CB8AC3E}">
        <p14:creationId xmlns:p14="http://schemas.microsoft.com/office/powerpoint/2010/main" val="1629729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A4342998-E876-46B6-A539-6A84669B61A4}" type="slidenum">
              <a:rPr lang="en-GB">
                <a:solidFill>
                  <a:prstClr val="black"/>
                </a:solidFill>
                <a:latin typeface="Calibri" panose="020F0502020204030204"/>
              </a:rPr>
              <a:pPr defTabSz="933237">
                <a:defRPr/>
              </a:pPr>
              <a:t>11</a:t>
            </a:fld>
            <a:endParaRPr lang="en-GB">
              <a:solidFill>
                <a:prstClr val="black"/>
              </a:solidFill>
              <a:latin typeface="Calibri" panose="020F0502020204030204"/>
            </a:endParaRPr>
          </a:p>
        </p:txBody>
      </p:sp>
    </p:spTree>
    <p:extLst>
      <p:ext uri="{BB962C8B-B14F-4D97-AF65-F5344CB8AC3E}">
        <p14:creationId xmlns:p14="http://schemas.microsoft.com/office/powerpoint/2010/main" val="2823907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16</a:t>
            </a:fld>
            <a:endParaRPr lang="en-US"/>
          </a:p>
        </p:txBody>
      </p:sp>
    </p:spTree>
    <p:extLst>
      <p:ext uri="{BB962C8B-B14F-4D97-AF65-F5344CB8AC3E}">
        <p14:creationId xmlns:p14="http://schemas.microsoft.com/office/powerpoint/2010/main" val="1528690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17</a:t>
            </a:fld>
            <a:endParaRPr lang="en-US"/>
          </a:p>
        </p:txBody>
      </p:sp>
    </p:spTree>
    <p:extLst>
      <p:ext uri="{BB962C8B-B14F-4D97-AF65-F5344CB8AC3E}">
        <p14:creationId xmlns:p14="http://schemas.microsoft.com/office/powerpoint/2010/main" val="1877670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18</a:t>
            </a:fld>
            <a:endParaRPr lang="en-US"/>
          </a:p>
        </p:txBody>
      </p:sp>
    </p:spTree>
    <p:extLst>
      <p:ext uri="{BB962C8B-B14F-4D97-AF65-F5344CB8AC3E}">
        <p14:creationId xmlns:p14="http://schemas.microsoft.com/office/powerpoint/2010/main" val="15891197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07/10/2024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07/10/2024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07/10/2024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2401983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07/10/2024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3530044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183128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784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8330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4836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6583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07/10/2024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255911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07/10/2024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522207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07/10/2024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07/10/2024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480137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07/10/2024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420609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07/10/2024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121464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07/10/2024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370617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07/10/2024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07/10/2024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07/10/2024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07/10/2024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07/10/2024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1.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07/10/2024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07/10/2024</a:t>
            </a:fld>
            <a:endParaRPr lang="en-US">
              <a:solidFill>
                <a:schemeClr val="bg1"/>
              </a:solidFill>
            </a:endParaRPr>
          </a:p>
        </p:txBody>
      </p:sp>
    </p:spTree>
    <p:extLst>
      <p:ext uri="{BB962C8B-B14F-4D97-AF65-F5344CB8AC3E}">
        <p14:creationId xmlns:p14="http://schemas.microsoft.com/office/powerpoint/2010/main" val="92933747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a:t>JROC Workplan Implementation Group</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7 October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endParaRPr lang="en-US"/>
          </a:p>
          <a:p>
            <a:r>
              <a:rPr lang="en-US"/>
              <a:t>Classification: CONFIDENTIAL</a:t>
            </a:r>
          </a:p>
          <a:p>
            <a:endParaRPr lang="en-US"/>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1400">
                <a:latin typeface="Metropolis"/>
              </a:rPr>
              <a:t>(as at 30.09.24)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1480"/>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600" b="1">
                          <a:solidFill>
                            <a:schemeClr val="bg1"/>
                          </a:solidFill>
                          <a:latin typeface="Metropolis"/>
                        </a:rPr>
                        <a:t>This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600" b="1">
                          <a:solidFill>
                            <a:schemeClr val="bg1"/>
                          </a:solidFill>
                          <a:latin typeface="Metropolis"/>
                        </a:rPr>
                        <a:t>This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schemeClr val="tx1"/>
                          </a:solidFill>
                          <a:effectLst/>
                          <a:uLnTx/>
                          <a:uFillTx/>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72145"/>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extLst>
              <p:ext uri="{D42A27DB-BD31-4B8C-83A1-F6EECF244321}">
                <p14:modId xmlns:p14="http://schemas.microsoft.com/office/powerpoint/2010/main" val="44828782"/>
              </p:ext>
            </p:extLst>
          </p:nvPr>
        </p:nvGraphicFramePr>
        <p:xfrm>
          <a:off x="120074" y="1052290"/>
          <a:ext cx="11924144" cy="5120522"/>
        </p:xfrm>
        <a:graphic>
          <a:graphicData uri="http://schemas.openxmlformats.org/drawingml/2006/table">
            <a:tbl>
              <a:tblPr firstRow="1" bandRow="1">
                <a:tableStyleId>{5C22544A-7EE6-4342-B048-85BDC9FD1C3A}</a:tableStyleId>
              </a:tblPr>
              <a:tblGrid>
                <a:gridCol w="1071417">
                  <a:extLst>
                    <a:ext uri="{9D8B030D-6E8A-4147-A177-3AD203B41FA5}">
                      <a16:colId xmlns:a16="http://schemas.microsoft.com/office/drawing/2014/main" val="4250877703"/>
                    </a:ext>
                  </a:extLst>
                </a:gridCol>
                <a:gridCol w="281709">
                  <a:extLst>
                    <a:ext uri="{9D8B030D-6E8A-4147-A177-3AD203B41FA5}">
                      <a16:colId xmlns:a16="http://schemas.microsoft.com/office/drawing/2014/main" val="3094528232"/>
                    </a:ext>
                  </a:extLst>
                </a:gridCol>
                <a:gridCol w="281709">
                  <a:extLst>
                    <a:ext uri="{9D8B030D-6E8A-4147-A177-3AD203B41FA5}">
                      <a16:colId xmlns:a16="http://schemas.microsoft.com/office/drawing/2014/main" val="198086448"/>
                    </a:ext>
                  </a:extLst>
                </a:gridCol>
                <a:gridCol w="281709">
                  <a:extLst>
                    <a:ext uri="{9D8B030D-6E8A-4147-A177-3AD203B41FA5}">
                      <a16:colId xmlns:a16="http://schemas.microsoft.com/office/drawing/2014/main" val="808849939"/>
                    </a:ext>
                  </a:extLst>
                </a:gridCol>
                <a:gridCol w="281709">
                  <a:extLst>
                    <a:ext uri="{9D8B030D-6E8A-4147-A177-3AD203B41FA5}">
                      <a16:colId xmlns:a16="http://schemas.microsoft.com/office/drawing/2014/main" val="2278467631"/>
                    </a:ext>
                  </a:extLst>
                </a:gridCol>
                <a:gridCol w="4919881">
                  <a:extLst>
                    <a:ext uri="{9D8B030D-6E8A-4147-A177-3AD203B41FA5}">
                      <a16:colId xmlns:a16="http://schemas.microsoft.com/office/drawing/2014/main" val="2765565782"/>
                    </a:ext>
                  </a:extLst>
                </a:gridCol>
                <a:gridCol w="2328601">
                  <a:extLst>
                    <a:ext uri="{9D8B030D-6E8A-4147-A177-3AD203B41FA5}">
                      <a16:colId xmlns:a16="http://schemas.microsoft.com/office/drawing/2014/main" val="2819188149"/>
                    </a:ext>
                  </a:extLst>
                </a:gridCol>
                <a:gridCol w="2477409">
                  <a:extLst>
                    <a:ext uri="{9D8B030D-6E8A-4147-A177-3AD203B41FA5}">
                      <a16:colId xmlns:a16="http://schemas.microsoft.com/office/drawing/2014/main" val="2010091397"/>
                    </a:ext>
                  </a:extLst>
                </a:gridCol>
              </a:tblGrid>
              <a:tr h="190920">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05473">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180199">
                <a:tc>
                  <a:txBody>
                    <a:bodyPr/>
                    <a:lstStyle/>
                    <a:p>
                      <a:r>
                        <a:rPr lang="en-GB" sz="900" b="1">
                          <a:latin typeface="Metropolis"/>
                        </a:rPr>
                        <a:t>1. Levelling up availability and performance</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6995" marR="0" lvl="0" indent="-86995" algn="l" defTabSz="9144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Reporting Red as OBL will not be able to produce the API Performance &amp; Availability report with the requisite data by the end of November.</a:t>
                      </a: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OBL has processed data submissions since mid-Feb, as per plan, but low levels of participation and incomplete data observed. Requirement of 6 consecutive months of data for 60-80% of market will not by fulfilled by the Nov deadline.</a:t>
                      </a:r>
                      <a:endParaRPr lang="en-US" sz="800" b="0" i="0" u="none" strike="noStrike" noProof="0">
                        <a:solidFill>
                          <a:schemeClr val="tx1"/>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25/09 FCA call: OBL presented the latest status update (7 submissions, poor quality/completeness incl. heatmap). FCA acknowledged there is nothing OBL can do at this stage and asked for a high-level WS1 summary report.</a:t>
                      </a:r>
                      <a:endParaRPr lang="en-US">
                        <a:solidFill>
                          <a:schemeClr val="tx1"/>
                        </a:solidFill>
                      </a:endParaRPr>
                    </a:p>
                  </a:txBody>
                  <a:tcPr marL="36000" marR="36000" marT="36000" marB="36000" anchor="ctr">
                    <a:solidFill>
                      <a:schemeClr val="bg1">
                        <a:lumMod val="85000"/>
                      </a:schemeClr>
                    </a:solidFill>
                  </a:tcPr>
                </a:tc>
                <a:tc rowSpan="2">
                  <a:txBody>
                    <a:bodyPr/>
                    <a:lstStyle/>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WS1: produce a summary report by 04/10 (as requested on 25/09 call)</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WS2a: produce headlines from data gathered so far by 04/10 (as requested on 25/09 call)</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JROC decision on next steps based on the reports summarising TPP and ASPSP feedback. </a:t>
                      </a:r>
                      <a:endParaRPr lang="en-GB">
                        <a:solidFill>
                          <a:schemeClr val="tx1"/>
                        </a:solidFill>
                      </a:endParaRPr>
                    </a:p>
                  </a:txBody>
                  <a:tcPr marL="36000" marR="36000" marT="36000" marB="36000" anchor="ctr">
                    <a:solidFill>
                      <a:schemeClr val="bg1">
                        <a:lumMod val="85000"/>
                      </a:schemeClr>
                    </a:solidFill>
                  </a:tcPr>
                </a:tc>
                <a:tc rowSpan="2">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Prepare the WS1 &amp; 2a reports by 04/10</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Support participants with any MI questions.</a:t>
                      </a:r>
                      <a:endParaRPr lang="en-US" sz="800" b="0" i="0" u="none" strike="noStrike" noProof="0">
                        <a:solidFill>
                          <a:schemeClr val="tx1"/>
                        </a:solidFill>
                        <a:latin typeface="Metropolis"/>
                      </a:endParaRPr>
                    </a:p>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Working with JROC on next steps relating to voluntary data request.</a:t>
                      </a:r>
                      <a:endParaRPr lang="en-GB">
                        <a:solidFill>
                          <a:schemeClr val="tx1"/>
                        </a:solidFill>
                      </a:endParaRPr>
                    </a:p>
                  </a:txBody>
                  <a:tcPr marL="36000" marR="36000" marT="36000" marB="36000" anchor="ctr">
                    <a:solidFill>
                      <a:schemeClr val="bg1">
                        <a:lumMod val="85000"/>
                      </a:schemeClr>
                    </a:solidFill>
                  </a:tcPr>
                </a:tc>
                <a:extLst>
                  <a:ext uri="{0D108BD9-81ED-4DB2-BD59-A6C34878D82A}">
                    <a16:rowId xmlns:a16="http://schemas.microsoft.com/office/drawing/2014/main" val="2961555244"/>
                  </a:ext>
                </a:extLst>
              </a:tr>
              <a:tr h="772902">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Reporting Amber, noting a risk of not receiving 6 month of data to fulfil the workstream deliverables. Quality RAG has improved from Red to Amber now that the CMA9 who stopped submitting data in May are now resuming submissions as more ASPSPs are submitting. They agreed to submit the missing months by early Oct, which would achieve 60% coverage of the market represented and allow OBL to RAG Time and Quality to Green.  </a:t>
                      </a:r>
                      <a:endParaRPr lang="en-US" sz="800" b="0" i="0" u="none" strike="noStrike" noProof="0">
                        <a:solidFill>
                          <a:schemeClr val="tx1"/>
                        </a:solidFill>
                        <a:latin typeface="Metropolis"/>
                      </a:endParaRP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25/09 FCA call: OBL presented the latest status </a:t>
                      </a:r>
                      <a:r>
                        <a:rPr lang="en-GB" sz="800" b="0" i="0" u="none" strike="noStrike" kern="1200" noProof="0">
                          <a:solidFill>
                            <a:schemeClr val="tx1"/>
                          </a:solidFill>
                          <a:latin typeface="Metropolis"/>
                          <a:ea typeface="+mn-ea"/>
                          <a:cs typeface="+mn-cs"/>
                        </a:rPr>
                        <a:t>update. FCA requested a report on headlines from the data collected so far.  </a:t>
                      </a:r>
                      <a:endParaRPr lang="en-US" sz="800" b="0" i="0" u="none" strike="noStrike" kern="1200">
                        <a:solidFill>
                          <a:schemeClr val="tx1"/>
                        </a:solidFill>
                        <a:latin typeface="Metropolis"/>
                        <a:ea typeface="+mn-ea"/>
                        <a:cs typeface="+mn-cs"/>
                      </a:endParaRPr>
                    </a:p>
                  </a:txBody>
                  <a:tcPr marL="36000" marR="36000" marT="36000" marB="36000" anchor="ctr">
                    <a:solidFill>
                      <a:schemeClr val="tx2">
                        <a:lumMod val="20000"/>
                        <a:lumOff val="80000"/>
                      </a:schemeClr>
                    </a:solidFill>
                  </a:tcPr>
                </a:tc>
                <a:tc vMerge="1">
                  <a:txBody>
                    <a:bodyPr/>
                    <a:lstStyle/>
                    <a:p>
                      <a:pPr marL="83820" lvl="0" indent="-83820" algn="l">
                        <a:buFont typeface="Arial" panose="020B0604020202020204" pitchFamily="34" charset="0"/>
                        <a:buChar char="•"/>
                      </a:pPr>
                      <a:endParaRPr lang="en-GB" sz="800" kern="1200">
                        <a:solidFill>
                          <a:schemeClr val="dk1"/>
                        </a:solidFill>
                        <a:latin typeface="Metropolis"/>
                        <a:ea typeface="+mn-ea"/>
                        <a:cs typeface="+mn-cs"/>
                      </a:endParaRPr>
                    </a:p>
                  </a:txBody>
                  <a:tcPr marL="36000" marR="36000" marT="36000" marB="36000" anchor="ctr"/>
                </a:tc>
                <a:tc vMerge="1">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3522747918"/>
                  </a:ext>
                </a:extLst>
              </a:tr>
              <a:tr h="550454">
                <a:tc>
                  <a:txBody>
                    <a:bodyPr/>
                    <a:lstStyle/>
                    <a:p>
                      <a:r>
                        <a:rPr lang="en-GB" sz="900" b="1">
                          <a:latin typeface="Metropolis"/>
                        </a:rPr>
                        <a:t>2b. Financial crime tools (e.g. TRIs)</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Reporting Green - No changes</a:t>
                      </a:r>
                    </a:p>
                    <a:p>
                      <a:pPr marL="83820" marR="0" lvl="0" indent="-83820" algn="l" defTabSz="914400" rtl="0" eaLnBrk="1"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The data phase continues to run smoothly, with TRIs being received as expected. </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The primary focus for Sep and Oct will be on TRI volumes and efficacy in preparation for the final report and conclusions. </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Pilot ASPSPs are preparing to share an interim update prior to the final report.</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ea typeface="+mn-ea"/>
                          <a:cs typeface="+mn-cs"/>
                        </a:rPr>
                        <a:t>Collating feedback and statuses from pilot banks to produce and share interim update with JROC.</a:t>
                      </a:r>
                    </a:p>
                  </a:txBody>
                  <a:tcPr marL="36000" marR="36000" marT="36000" marB="36000" anchor="ctr">
                    <a:solidFill>
                      <a:schemeClr val="bg1">
                        <a:lumMod val="85000"/>
                      </a:schemeClr>
                    </a:solidFill>
                  </a:tcPr>
                </a:tc>
                <a:extLst>
                  <a:ext uri="{0D108BD9-81ED-4DB2-BD59-A6C34878D82A}">
                    <a16:rowId xmlns:a16="http://schemas.microsoft.com/office/drawing/2014/main" val="1196494340"/>
                  </a:ext>
                </a:extLst>
              </a:tr>
              <a:tr h="976876">
                <a:tc>
                  <a:txBody>
                    <a:bodyPr/>
                    <a:lstStyle/>
                    <a:p>
                      <a:r>
                        <a:rPr lang="en-GB" sz="900" b="1">
                          <a:latin typeface="Metropolis"/>
                        </a:rPr>
                        <a:t>3. Consumer Protection (Disputes)</a:t>
                      </a:r>
                    </a:p>
                  </a:txBody>
                  <a:tcPr marL="36000" marR="36000" marT="36000" marB="36000" anchor="ct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JROC feedback on the scope document has been received and updated, and upon final JROC sign-off the materials will be shared with JWIG and roundtable attendees, target w/c 30.09.</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A decision of the CR to rebaseline the workstream is now tracking to JWIG on the 07/10.</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Roundtable invites have been sent – first set will be October 8/9 and second set October 24/25, with time in between and after the second set for additional sessions if needed – moderate level of sign-ups (17 organisations at time of writing) so OBL are reaching out directly to increase engagement.</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Analysis is underway and OBL are talking with Pay.UK and PSR about existing research we can use to fast track our analysis.</a:t>
                      </a:r>
                    </a:p>
                  </a:txBody>
                  <a:tcPr marL="36195" marR="36195" marT="36195" marB="36195" anchor="ctr">
                    <a:solidFill>
                      <a:schemeClr val="tx2">
                        <a:lumMod val="20000"/>
                        <a:lumOff val="80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Approval of workstream scope and CR</a:t>
                      </a:r>
                    </a:p>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First pack for roundtable</a:t>
                      </a:r>
                    </a:p>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Second pack for roundtable</a:t>
                      </a:r>
                    </a:p>
                  </a:txBody>
                  <a:tcPr anchor="ctr">
                    <a:solidFill>
                      <a:schemeClr val="tx2">
                        <a:lumMod val="20000"/>
                        <a:lumOff val="80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Analysis and preparation for roundtable 1</a:t>
                      </a:r>
                    </a:p>
                  </a:txBody>
                  <a:tcPr anchor="ctr">
                    <a:solidFill>
                      <a:schemeClr val="tx2">
                        <a:lumMod val="20000"/>
                        <a:lumOff val="80000"/>
                      </a:schemeClr>
                    </a:solidFill>
                  </a:tcPr>
                </a:tc>
                <a:extLst>
                  <a:ext uri="{0D108BD9-81ED-4DB2-BD59-A6C34878D82A}">
                    <a16:rowId xmlns:a16="http://schemas.microsoft.com/office/drawing/2014/main" val="1245212670"/>
                  </a:ext>
                </a:extLst>
              </a:tr>
              <a:tr h="569253">
                <a:tc>
                  <a:txBody>
                    <a:bodyPr/>
                    <a:lstStyle/>
                    <a:p>
                      <a:r>
                        <a:rPr lang="en-GB" sz="900" b="1">
                          <a:latin typeface="Metropolis"/>
                        </a:rPr>
                        <a:t>4. Information Flows</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a:solidFill>
                            <a:schemeClr val="tx1"/>
                          </a:solidFill>
                          <a:effectLst/>
                          <a:latin typeface="Metropolis" panose="00000500000000000000" pitchFamily="50" charset="0"/>
                        </a:rPr>
                        <a:t>The draft WS4 ‘Information Flow Adoption Report’</a:t>
                      </a:r>
                      <a:r>
                        <a:rPr lang="en-GB" sz="800" b="0" i="0" u="none" strike="noStrike" kern="1200">
                          <a:solidFill>
                            <a:schemeClr val="tx1"/>
                          </a:solidFill>
                          <a:latin typeface="Metropolis"/>
                          <a:ea typeface="+mn-ea"/>
                          <a:cs typeface="+mn-cs"/>
                        </a:rPr>
                        <a:t> was published to JROC for review on the 27/09.  </a:t>
                      </a:r>
                      <a:endParaRPr lang="en-GB" sz="800" b="0" i="0" u="none" strike="noStrike" noProof="0">
                        <a:solidFill>
                          <a:schemeClr val="tx1"/>
                        </a:solidFill>
                        <a:latin typeface="Metropolis"/>
                      </a:endParaRP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noProof="0">
                          <a:solidFill>
                            <a:schemeClr val="tx1"/>
                          </a:solidFill>
                          <a:latin typeface="Metropolis"/>
                        </a:rPr>
                        <a:t>OBL received input from all CMA9, 2 non-CMA9 directly plus 7 through Participant Support, and 8 TPP; providing a satisfactory level of coverage and allowing conclusions to be drawn.</a:t>
                      </a:r>
                    </a:p>
                  </a:txBody>
                  <a:tcPr marL="36000" marR="36000" marT="36000" marB="36000" anchor="ctr">
                    <a:solidFill>
                      <a:schemeClr val="bg1">
                        <a:lumMod val="85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Final report to be published w/e 04/10.</a:t>
                      </a:r>
                    </a:p>
                  </a:txBody>
                  <a:tcPr marL="26765" marR="26765" marT="26765" marB="26765" anchor="ctr">
                    <a:solidFill>
                      <a:schemeClr val="bg1">
                        <a:lumMod val="85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Respond to any JROC feedback on the draft report.</a:t>
                      </a:r>
                    </a:p>
                  </a:txBody>
                  <a:tcPr marL="26765" marR="26765" marT="26765" marB="26765" anchor="ctr">
                    <a:solidFill>
                      <a:schemeClr val="bg1">
                        <a:lumMod val="85000"/>
                      </a:schemeClr>
                    </a:solidFill>
                  </a:tcPr>
                </a:tc>
                <a:extLst>
                  <a:ext uri="{0D108BD9-81ED-4DB2-BD59-A6C34878D82A}">
                    <a16:rowId xmlns:a16="http://schemas.microsoft.com/office/drawing/2014/main" val="817122582"/>
                  </a:ext>
                </a:extLst>
              </a:tr>
            </a:tbl>
          </a:graphicData>
        </a:graphic>
      </p:graphicFrame>
    </p:spTree>
    <p:extLst>
      <p:ext uri="{BB962C8B-B14F-4D97-AF65-F5344CB8AC3E}">
        <p14:creationId xmlns:p14="http://schemas.microsoft.com/office/powerpoint/2010/main" val="391762526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cs typeface="Arial"/>
              </a:rPr>
              <a:t>Workstream 5 Status Report </a:t>
            </a:r>
            <a:r>
              <a:rPr lang="en-GB" sz="1400">
                <a:latin typeface="Metropolis"/>
                <a:cs typeface="Arial"/>
              </a:rPr>
              <a:t>(as at 30.09.24)</a:t>
            </a:r>
            <a:endParaRPr lang="en-GB" sz="2400">
              <a:latin typeface="Metropolis"/>
              <a:cs typeface="Arial"/>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74170" y="1055577"/>
          <a:ext cx="11753083" cy="5781240"/>
        </p:xfrm>
        <a:graphic>
          <a:graphicData uri="http://schemas.openxmlformats.org/drawingml/2006/table">
            <a:tbl>
              <a:tblPr firstRow="1" bandRow="1">
                <a:tableStyleId>{5C22544A-7EE6-4342-B048-85BDC9FD1C3A}</a:tableStyleId>
              </a:tblPr>
              <a:tblGrid>
                <a:gridCol w="425772">
                  <a:extLst>
                    <a:ext uri="{9D8B030D-6E8A-4147-A177-3AD203B41FA5}">
                      <a16:colId xmlns:a16="http://schemas.microsoft.com/office/drawing/2014/main" val="4250877703"/>
                    </a:ext>
                  </a:extLst>
                </a:gridCol>
                <a:gridCol w="792000">
                  <a:extLst>
                    <a:ext uri="{9D8B030D-6E8A-4147-A177-3AD203B41FA5}">
                      <a16:colId xmlns:a16="http://schemas.microsoft.com/office/drawing/2014/main" val="716176290"/>
                    </a:ext>
                  </a:extLst>
                </a:gridCol>
                <a:gridCol w="291322">
                  <a:extLst>
                    <a:ext uri="{9D8B030D-6E8A-4147-A177-3AD203B41FA5}">
                      <a16:colId xmlns:a16="http://schemas.microsoft.com/office/drawing/2014/main" val="3094528232"/>
                    </a:ext>
                  </a:extLst>
                </a:gridCol>
                <a:gridCol w="291322">
                  <a:extLst>
                    <a:ext uri="{9D8B030D-6E8A-4147-A177-3AD203B41FA5}">
                      <a16:colId xmlns:a16="http://schemas.microsoft.com/office/drawing/2014/main" val="198086448"/>
                    </a:ext>
                  </a:extLst>
                </a:gridCol>
                <a:gridCol w="291322">
                  <a:extLst>
                    <a:ext uri="{9D8B030D-6E8A-4147-A177-3AD203B41FA5}">
                      <a16:colId xmlns:a16="http://schemas.microsoft.com/office/drawing/2014/main" val="808849939"/>
                    </a:ext>
                  </a:extLst>
                </a:gridCol>
                <a:gridCol w="291322">
                  <a:extLst>
                    <a:ext uri="{9D8B030D-6E8A-4147-A177-3AD203B41FA5}">
                      <a16:colId xmlns:a16="http://schemas.microsoft.com/office/drawing/2014/main" val="2278467631"/>
                    </a:ext>
                  </a:extLst>
                </a:gridCol>
                <a:gridCol w="4219575">
                  <a:extLst>
                    <a:ext uri="{9D8B030D-6E8A-4147-A177-3AD203B41FA5}">
                      <a16:colId xmlns:a16="http://schemas.microsoft.com/office/drawing/2014/main" val="2765565782"/>
                    </a:ext>
                  </a:extLst>
                </a:gridCol>
                <a:gridCol w="2692779">
                  <a:extLst>
                    <a:ext uri="{9D8B030D-6E8A-4147-A177-3AD203B41FA5}">
                      <a16:colId xmlns:a16="http://schemas.microsoft.com/office/drawing/2014/main" val="2819188149"/>
                    </a:ext>
                  </a:extLst>
                </a:gridCol>
                <a:gridCol w="2457669">
                  <a:extLst>
                    <a:ext uri="{9D8B030D-6E8A-4147-A177-3AD203B41FA5}">
                      <a16:colId xmlns:a16="http://schemas.microsoft.com/office/drawing/2014/main" val="2010091397"/>
                    </a:ext>
                  </a:extLst>
                </a:gridCol>
              </a:tblGrid>
              <a:tr h="214747">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43595">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098421">
                <a:tc gridSpan="2">
                  <a:txBody>
                    <a:bodyPr/>
                    <a:lstStyle/>
                    <a:p>
                      <a:r>
                        <a:rPr lang="en-GB" sz="900" b="1">
                          <a:latin typeface="Metropolis"/>
                        </a:rPr>
                        <a:t>5.1. Technical</a:t>
                      </a:r>
                    </a:p>
                  </a:txBody>
                  <a:tcPr marL="36000" marR="36000" marT="36000" marB="36000" anchor="ctr">
                    <a:solidFill>
                      <a:schemeClr val="bg1">
                        <a:lumMod val="85000"/>
                      </a:schemeClr>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Continues to report Green.</a:t>
                      </a:r>
                    </a:p>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The workstream is tracking technical requirements on PISPs and ASPSPs under the MLA, this is being worked through alongside propositional &amp; operational MLA requirements. </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As per MLA stream, the last of the propositional elements has been presented to WG and operational requirements are being covered.</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Requirements for later waves are being picked up through a combination of MLA requirements that have been discounted from Wave 1 but are relevant to Wave 2 or a later wave; or through post-pilot VRP blueprint requirements. </a:t>
                      </a:r>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tx1"/>
                          </a:solidFill>
                          <a:latin typeface="Metropolis"/>
                        </a:rPr>
                        <a:t>Track technical requirements.</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Support MLA stream with MLA papers. </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Continue refining longer-term roadmap for waves 2+, to bring to IG at future date.</a:t>
                      </a:r>
                      <a:endParaRPr lang="en-GB" sz="800">
                        <a:solidFill>
                          <a:schemeClr val="tx1"/>
                        </a:solidFill>
                      </a:endParaRPr>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tx1"/>
                          </a:solidFill>
                          <a:latin typeface="Metropolis"/>
                        </a:rPr>
                        <a:t>Support &amp; monitor MLA proposition elements. </a:t>
                      </a:r>
                    </a:p>
                    <a:p>
                      <a:pPr marL="83820" lvl="0" indent="-83820" algn="l">
                        <a:buClr>
                          <a:srgbClr val="000000"/>
                        </a:buClr>
                        <a:buFont typeface="Arial,Sans-Serif" panose="020B0604020202020204" pitchFamily="34" charset="0"/>
                        <a:buChar char="•"/>
                      </a:pPr>
                      <a:r>
                        <a:rPr lang="en-US" sz="800" b="0" i="0" u="none" strike="noStrike" noProof="0">
                          <a:solidFill>
                            <a:schemeClr val="tx1"/>
                          </a:solidFill>
                          <a:latin typeface="Metropolis"/>
                        </a:rPr>
                        <a:t>Support &amp; monitor Operational MLA requirements.</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Continue populating longer-term roadmap for Wave 2+.</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Consider benefit of technical implementation workshops.</a:t>
                      </a:r>
                    </a:p>
                  </a:txBody>
                  <a:tcPr marL="36000" marR="36000" marT="36000" marB="36000" anchor="ctr">
                    <a:solidFill>
                      <a:schemeClr val="bg1">
                        <a:lumMod val="85000"/>
                      </a:schemeClr>
                    </a:solidFill>
                  </a:tcPr>
                </a:tc>
                <a:extLst>
                  <a:ext uri="{0D108BD9-81ED-4DB2-BD59-A6C34878D82A}">
                    <a16:rowId xmlns:a16="http://schemas.microsoft.com/office/drawing/2014/main" val="2961555244"/>
                  </a:ext>
                </a:extLst>
              </a:tr>
              <a:tr h="754826">
                <a:tc rowSpan="2"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solidFill>
                      <a:schemeClr val="tx2">
                        <a:lumMod val="20000"/>
                        <a:lumOff val="80000"/>
                      </a:schemeClr>
                    </a:solidFill>
                  </a:tcPr>
                </a:tc>
                <a:tc rowSpan="2" hMerge="1">
                  <a:txBody>
                    <a:bodyPr/>
                    <a:lstStyle/>
                    <a:p>
                      <a:endParaRPr lang="en-GB"/>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Workstream maintaining a Green status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Detailed planning underway based on the Disputes mechanism solution approved by JROC. Amber sub-RAG reported against the time component until the detailed planning activities have concluded and the existing plan of record has been validated.</a:t>
                      </a:r>
                      <a:endParaRPr lang="en-GB" sz="800" b="1" i="0" u="none" strike="noStrike" kern="1200" noProof="0">
                        <a:solidFill>
                          <a:schemeClr val="tx1"/>
                        </a:solidFill>
                        <a:latin typeface="Metropolis"/>
                      </a:endParaRP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Unhappy paths catalogue shared with WG on 19/09, with feedback by 03/10. </a:t>
                      </a:r>
                      <a:endParaRPr lang="en-GB" sz="800" b="0" i="0" u="none" strike="noStrike" kern="1200">
                        <a:solidFill>
                          <a:schemeClr val="tx1"/>
                        </a:solidFill>
                        <a:latin typeface="Metropolis"/>
                        <a:ea typeface="+mn-ea"/>
                        <a:cs typeface="+mn-cs"/>
                      </a:endParaRPr>
                    </a:p>
                  </a:txBody>
                  <a:tcPr marL="36000" marR="36000" marT="36000" marB="36000" anchor="ctr">
                    <a:solidFill>
                      <a:schemeClr val="tx2">
                        <a:lumMod val="20000"/>
                        <a:lumOff val="80000"/>
                      </a:schemeClr>
                    </a:solidFill>
                  </a:tcP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OBL to commence legal analysis of liability position of each identified unhappy path.</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Clarification of whether MLA Disputes are in scope with WG</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Conduct detailed design activities ahead of build phase</a:t>
                      </a:r>
                    </a:p>
                  </a:txBody>
                  <a:tcPr marL="36000" marR="36000" marT="36000" marB="36000" anchor="ctr">
                    <a:solidFill>
                      <a:schemeClr val="tx2">
                        <a:lumMod val="20000"/>
                        <a:lumOff val="80000"/>
                      </a:schemeClr>
                    </a:solidFill>
                  </a:tcPr>
                </a:tc>
                <a:tc>
                  <a:txBody>
                    <a:bodyPr/>
                    <a:lstStyle/>
                    <a:p>
                      <a:pPr marL="83820" marR="0" lvl="1"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Internal approval to proceed.  </a:t>
                      </a:r>
                    </a:p>
                    <a:p>
                      <a:pPr marL="83820" marR="0" lvl="1"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Development of liability position for each Unhappy Path.</a:t>
                      </a:r>
                    </a:p>
                  </a:txBody>
                  <a:tcPr marL="36000" marR="36000" marT="36000" marB="36000" anchor="ctr">
                    <a:solidFill>
                      <a:schemeClr val="tx2">
                        <a:lumMod val="20000"/>
                        <a:lumOff val="80000"/>
                      </a:schemeClr>
                    </a:solidFill>
                  </a:tcPr>
                </a:tc>
                <a:extLst>
                  <a:ext uri="{0D108BD9-81ED-4DB2-BD59-A6C34878D82A}">
                    <a16:rowId xmlns:a16="http://schemas.microsoft.com/office/drawing/2014/main" val="3522747918"/>
                  </a:ext>
                </a:extLst>
              </a:tr>
              <a:tr h="411232">
                <a:tc gridSpan="2"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sng" strike="noStrike" kern="1200">
                          <a:solidFill>
                            <a:schemeClr val="tx1"/>
                          </a:solidFill>
                          <a:latin typeface="Metropolis"/>
                          <a:ea typeface="+mn-ea"/>
                          <a:cs typeface="+mn-cs"/>
                        </a:rPr>
                        <a:t>Disputes Solution – development swimlane</a:t>
                      </a:r>
                    </a:p>
                    <a:p>
                      <a:pPr marL="171450" marR="0" lvl="0" indent="-171450" algn="l">
                        <a:lnSpc>
                          <a:spcPct val="100000"/>
                        </a:lnSpc>
                        <a:spcBef>
                          <a:spcPts val="0"/>
                        </a:spcBef>
                        <a:spcAft>
                          <a:spcPts val="0"/>
                        </a:spcAft>
                        <a:buClrTx/>
                        <a:buSzTx/>
                        <a:buFont typeface="Arial" panose="020B0604020202020204" pitchFamily="34" charset="0"/>
                        <a:buChar char="•"/>
                      </a:pPr>
                      <a:r>
                        <a:rPr lang="en-GB" sz="800" b="0" i="0" u="none" strike="noStrike" kern="1200">
                          <a:solidFill>
                            <a:schemeClr val="tx1"/>
                          </a:solidFill>
                          <a:latin typeface="Metropolis"/>
                          <a:ea typeface="+mn-ea"/>
                          <a:cs typeface="+mn-cs"/>
                        </a:rPr>
                        <a:t>Continuing with the planning and mobilisation of the project, with particular focus this week on build/milestone planning and solution design.</a:t>
                      </a:r>
                    </a:p>
                  </a:txBody>
                  <a:tcPr marL="36000" marR="36000" marT="36000" marB="36000" anchor="ctr">
                    <a:solidFill>
                      <a:schemeClr val="tx2">
                        <a:lumMod val="20000"/>
                        <a:lumOff val="80000"/>
                      </a:schemeClr>
                    </a:solidFill>
                  </a:tcP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High level implementation plan baselined</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High level user stories and design agreed</a:t>
                      </a:r>
                    </a:p>
                  </a:txBody>
                  <a:tcPr marL="36000" marR="36000" marT="36000" marB="36000" anchor="ctr">
                    <a:solidFill>
                      <a:schemeClr val="tx2">
                        <a:lumMod val="20000"/>
                        <a:lumOff val="80000"/>
                      </a:schemeClr>
                    </a:solidFill>
                  </a:tcPr>
                </a:tc>
                <a:tc>
                  <a:txBody>
                    <a:bodyPr/>
                    <a:lstStyle/>
                    <a:p>
                      <a:pPr marL="83820" marR="0" lvl="1"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High level implementation plan baselined</a:t>
                      </a:r>
                      <a:endParaRPr lang="en-US" sz="800" b="0" i="0" u="none" strike="noStrike" kern="1200" noProof="0">
                        <a:solidFill>
                          <a:srgbClr val="000000"/>
                        </a:solidFill>
                        <a:latin typeface="Metropolis"/>
                      </a:endParaRPr>
                    </a:p>
                    <a:p>
                      <a:pPr marL="83820" lvl="1"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High level user stories and design agreed</a:t>
                      </a:r>
                      <a:endParaRPr lang="en-GB"/>
                    </a:p>
                  </a:txBody>
                  <a:tcPr marL="36000" marR="36000" marT="36000" marB="36000" anchor="ctr">
                    <a:solidFill>
                      <a:schemeClr val="tx2">
                        <a:lumMod val="20000"/>
                        <a:lumOff val="80000"/>
                      </a:schemeClr>
                    </a:solidFill>
                  </a:tcPr>
                </a:tc>
                <a:extLst>
                  <a:ext uri="{0D108BD9-81ED-4DB2-BD59-A6C34878D82A}">
                    <a16:rowId xmlns:a16="http://schemas.microsoft.com/office/drawing/2014/main" val="4062288465"/>
                  </a:ext>
                </a:extLst>
              </a:tr>
              <a:tr h="411232">
                <a:tc gridSpan="2">
                  <a:txBody>
                    <a:bodyPr/>
                    <a:lstStyle/>
                    <a:p>
                      <a:r>
                        <a:rPr lang="en-GB" sz="900" b="1">
                          <a:latin typeface="Metropolis"/>
                        </a:rPr>
                        <a:t>5.3. Industry Engagement</a:t>
                      </a:r>
                    </a:p>
                  </a:txBody>
                  <a:tcPr marL="36000" marR="36000" marT="36000" marB="36000" anchor="ctr">
                    <a:solidFill>
                      <a:schemeClr val="bg1">
                        <a:lumMod val="85000"/>
                      </a:schemeClr>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noProof="0">
                          <a:solidFill>
                            <a:schemeClr val="dk1"/>
                          </a:solidFill>
                          <a:latin typeface="Metropolis"/>
                        </a:rPr>
                        <a:t>Reporting Green.</a:t>
                      </a:r>
                      <a:endParaRPr lang="en-US" sz="800" b="0" i="0" u="none" strike="noStrike"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noProof="0">
                          <a:solidFill>
                            <a:schemeClr val="dk1"/>
                          </a:solidFill>
                          <a:latin typeface="Metropolis"/>
                        </a:rPr>
                        <a:t>Work progressing with wider community from September.</a:t>
                      </a:r>
                    </a:p>
                    <a:p>
                      <a:pPr marL="83820" marR="0" lvl="0" indent="-83820" algn="l">
                        <a:buClr>
                          <a:srgbClr val="000000"/>
                        </a:buClr>
                        <a:buSzTx/>
                        <a:buFont typeface="Arial,Sans-Serif" panose="020B0604020202020204" pitchFamily="34" charset="0"/>
                        <a:buChar char="•"/>
                      </a:pPr>
                      <a:r>
                        <a:rPr lang="en-US" sz="800" b="0" i="0" u="none" strike="noStrike" noProof="0">
                          <a:solidFill>
                            <a:schemeClr val="dk1"/>
                          </a:solidFill>
                          <a:latin typeface="Metropolis"/>
                        </a:rPr>
                        <a:t>‘WS5 info session’ held 30/09, </a:t>
                      </a:r>
                      <a:r>
                        <a:rPr lang="en-GB" sz="800" b="0" i="0" u="none" strike="noStrike" noProof="0">
                          <a:solidFill>
                            <a:schemeClr val="dk1"/>
                          </a:solidFill>
                          <a:latin typeface="Metropolis"/>
                        </a:rPr>
                        <a:t>36 firms in total attended.</a:t>
                      </a:r>
                      <a:endParaRPr lang="en-US"/>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rgbClr val="000000"/>
                          </a:solidFill>
                          <a:latin typeface="Metropolis"/>
                        </a:rPr>
                        <a:t>Update status of interested parties to VRP IG.</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Facilitate the </a:t>
                      </a:r>
                      <a:r>
                        <a:rPr lang="en-US" sz="800" b="0" i="0" u="none" strike="noStrike" noProof="0">
                          <a:solidFill>
                            <a:schemeClr val="dk1"/>
                          </a:solidFill>
                          <a:latin typeface="Metropolis"/>
                        </a:rPr>
                        <a:t>‘WS5 ecosystem info session’ (30/09).</a:t>
                      </a:r>
                      <a:endParaRPr lang="en-GB"/>
                    </a:p>
                  </a:txBody>
                  <a:tcPr marL="36000" marR="36000" marT="36000" marB="36000" anchor="ctr">
                    <a:solidFill>
                      <a:schemeClr val="bg1">
                        <a:lumMod val="85000"/>
                      </a:schemeClr>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rgbClr val="000000"/>
                          </a:solidFill>
                          <a:latin typeface="Metropolis"/>
                        </a:rPr>
                        <a:t>Update status of interested parties to VRP IG (on-going).</a:t>
                      </a:r>
                      <a:endParaRPr lang="en-US" sz="800" b="0" i="0" u="none" strike="noStrike" kern="1200" noProof="0">
                        <a:solidFill>
                          <a:srgbClr val="000000"/>
                        </a:solidFill>
                        <a:latin typeface="Metropolis"/>
                      </a:endParaRPr>
                    </a:p>
                  </a:txBody>
                  <a:tcPr marL="36000" marR="36000" marT="36000" marB="36000" anchor="ctr">
                    <a:solidFill>
                      <a:schemeClr val="bg1">
                        <a:lumMod val="85000"/>
                      </a:schemeClr>
                    </a:solidFill>
                  </a:tcPr>
                </a:tc>
                <a:extLst>
                  <a:ext uri="{0D108BD9-81ED-4DB2-BD59-A6C34878D82A}">
                    <a16:rowId xmlns:a16="http://schemas.microsoft.com/office/drawing/2014/main" val="1245212670"/>
                  </a:ext>
                </a:extLst>
              </a:tr>
              <a:tr h="1671079">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Green overall, although risk noted to reflect the uncertainty around the delivery timing of the commercial framework/model (until WS5.3b CR approved).</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Engagement letter with Addleshaw Goddard (AG) signed.</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Discussions on MOU with Pay.UK still under discussion. Pay.UK have not provided their feedback/comments.</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Feedback on the Terms of Reference for the MLA Legal Sub-Group (LSG), i.e. smaller number of participants concept received from the VRPWG and currently under review by OBL.</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rgbClr val="000000"/>
                          </a:solidFill>
                          <a:latin typeface="Metropolis"/>
                        </a:rPr>
                        <a:t>Kick-off call with AG held and draft Heads of Terms reviewed, and comments fed back to AG for </a:t>
                      </a:r>
                      <a:r>
                        <a:rPr lang="en-US" sz="800" b="0" i="0" u="none" strike="noStrike" kern="1200" noProof="0" err="1">
                          <a:solidFill>
                            <a:srgbClr val="000000"/>
                          </a:solidFill>
                          <a:latin typeface="Metropolis"/>
                        </a:rPr>
                        <a:t>finalisation</a:t>
                      </a:r>
                      <a:r>
                        <a:rPr lang="en-US" sz="800" b="0" i="0" u="none" strike="noStrike" kern="1200" noProof="0">
                          <a:solidFill>
                            <a:srgbClr val="000000"/>
                          </a:solidFill>
                          <a:latin typeface="Metropolis"/>
                        </a:rPr>
                        <a:t>.</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first group of operational requirements is currently with the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for comment by 03/10</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second group of Op </a:t>
                      </a:r>
                      <a:r>
                        <a:rPr lang="en-GB" sz="800" b="0" i="0" u="none" strike="noStrike" kern="1200" noProof="0" err="1">
                          <a:solidFill>
                            <a:schemeClr val="tx1"/>
                          </a:solidFill>
                          <a:latin typeface="Metropolis"/>
                        </a:rPr>
                        <a:t>reqs</a:t>
                      </a:r>
                      <a:r>
                        <a:rPr lang="en-GB" sz="800" b="0" i="0" u="none" strike="noStrike" kern="1200" noProof="0">
                          <a:solidFill>
                            <a:schemeClr val="tx1"/>
                          </a:solidFill>
                          <a:latin typeface="Metropolis"/>
                        </a:rPr>
                        <a:t> is due to be presented at the 03/10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final 2 op </a:t>
                      </a:r>
                      <a:r>
                        <a:rPr lang="en-GB" sz="800" b="0" i="0" u="none" strike="noStrike" kern="1200" noProof="0" err="1">
                          <a:solidFill>
                            <a:schemeClr val="tx1"/>
                          </a:solidFill>
                          <a:latin typeface="Metropolis"/>
                        </a:rPr>
                        <a:t>req</a:t>
                      </a:r>
                      <a:r>
                        <a:rPr lang="en-GB" sz="800" b="0" i="0" u="none" strike="noStrike" kern="1200" noProof="0">
                          <a:solidFill>
                            <a:schemeClr val="tx1"/>
                          </a:solidFill>
                          <a:latin typeface="Metropolis"/>
                        </a:rPr>
                        <a:t> groups will be tabled at the later Oct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meeting. </a:t>
                      </a:r>
                    </a:p>
                  </a:txBody>
                  <a:tcPr marL="36000" marR="36000" marT="36000" marB="36000" anchor="ct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rgbClr val="000000"/>
                          </a:solidFill>
                          <a:latin typeface="Metropolis"/>
                        </a:rPr>
                        <a:t>MOU with Pay.UK signed.</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LSG formed and starting to operate from October 10. AG will attend/lead this LSG.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Heads of Terms finalised and shared with LSG at 10/10 LSG meeting.</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Regular meetings held between AG and OBL/Pay.UK to progress drafting of MLA v1.0.</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Business Requirements finalised and provided to AG to incorporate into MLA drafting; significant progress on Operational requirements with all proposals sent to WG by end-October.</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endParaRPr lang="en-US" sz="800" b="0" i="0" u="none" strike="noStrike" kern="1200" noProof="0">
                        <a:solidFill>
                          <a:srgbClr val="000000"/>
                        </a:solidFill>
                        <a:latin typeface="Metropolis"/>
                      </a:endParaRPr>
                    </a:p>
                  </a:txBody>
                  <a:tcPr marL="36000" marR="36000" marT="36000" marB="36000" anchor="ct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Continue to work with AG to progress MLA 1.0 drafting.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Review and provide feedback on drafts as and when provided by AG.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Develop plan to share and consult with VRP WG on MLA 1.0 (draft 3) by end of October.</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Coordinate and chair LSG meetings to progress MLA drafting work and bringing back relevant items to VRP WG for emndorsement/consulation.</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endParaRPr lang="en-US" sz="800" b="0" i="0" u="none" strike="noStrike" kern="1200" noProof="0">
                        <a:solidFill>
                          <a:schemeClr val="tx1"/>
                        </a:solidFill>
                        <a:latin typeface="Metropolis"/>
                      </a:endParaRPr>
                    </a:p>
                    <a:p>
                      <a:pPr marL="83820" marR="0" lvl="0" indent="-83820" algn="l">
                        <a:lnSpc>
                          <a:spcPct val="100000"/>
                        </a:lnSpc>
                        <a:spcBef>
                          <a:spcPts val="0"/>
                        </a:spcBef>
                        <a:spcAft>
                          <a:spcPts val="0"/>
                        </a:spcAft>
                        <a:buClrTx/>
                        <a:buSzTx/>
                        <a:buFont typeface="Arial" panose="020B0604020202020204" pitchFamily="34" charset="0"/>
                        <a:buChar char="•"/>
                      </a:pPr>
                      <a:endParaRPr lang="en-US" sz="800" b="0" i="0" u="none" strike="noStrike" kern="1200" noProof="0">
                        <a:solidFill>
                          <a:schemeClr val="tx1"/>
                        </a:solidFill>
                        <a:latin typeface="Metropolis"/>
                        <a:ea typeface="+mn-ea"/>
                        <a:cs typeface="+mn-cs"/>
                      </a:endParaRPr>
                    </a:p>
                  </a:txBody>
                  <a:tcPr marL="36000" marR="36000" marT="36000" marB="36000" anchor="ctr"/>
                </a:tc>
                <a:extLst>
                  <a:ext uri="{0D108BD9-81ED-4DB2-BD59-A6C34878D82A}">
                    <a16:rowId xmlns:a16="http://schemas.microsoft.com/office/drawing/2014/main" val="817122582"/>
                  </a:ext>
                </a:extLst>
              </a:tr>
              <a:tr h="525763">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8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Commence procurement activities to onboard external consultancy support.</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Raise CR to JWIG to baseline the workstream.</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Raise CR to JWIG to baseline the workstream (subject to alignment with PSR announcement)</a:t>
                      </a:r>
                    </a:p>
                  </a:txBody>
                  <a:tcPr marL="36000" marR="36000" marT="36000" marB="36000" anchor="ctr">
                    <a:solidFill>
                      <a:schemeClr val="bg1">
                        <a:lumMod val="85000"/>
                      </a:schemeClr>
                    </a:solidFill>
                  </a:tcPr>
                </a:tc>
                <a:extLst>
                  <a:ext uri="{0D108BD9-81ED-4DB2-BD59-A6C34878D82A}">
                    <a16:rowId xmlns:a16="http://schemas.microsoft.com/office/drawing/2014/main" val="3981125100"/>
                  </a:ext>
                </a:extLst>
              </a:tr>
            </a:tbl>
          </a:graphicData>
        </a:graphic>
      </p:graphicFrame>
      <p:pic>
        <p:nvPicPr>
          <p:cNvPr id="2" name="Picture 1">
            <a:extLst>
              <a:ext uri="{FF2B5EF4-FFF2-40B4-BE49-F238E27FC236}">
                <a16:creationId xmlns:a16="http://schemas.microsoft.com/office/drawing/2014/main" id="{7CA41B17-CA41-5DAC-CC52-A31F2752AEA3}"/>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2923391" y="37082"/>
            <a:ext cx="1635179" cy="522029"/>
          </a:xfrm>
          <a:prstGeom prst="rect">
            <a:avLst/>
          </a:prstGeom>
        </p:spPr>
      </p:pic>
      <p:graphicFrame>
        <p:nvGraphicFramePr>
          <p:cNvPr id="4" name="Table 3">
            <a:extLst>
              <a:ext uri="{FF2B5EF4-FFF2-40B4-BE49-F238E27FC236}">
                <a16:creationId xmlns:a16="http://schemas.microsoft.com/office/drawing/2014/main" id="{12006212-B3BB-2CD2-C310-E55E4B40743B}"/>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965464423"/>
                  </a:ext>
                </a:extLst>
              </a:tr>
            </a:tbl>
          </a:graphicData>
        </a:graphic>
      </p:graphicFrame>
      <p:graphicFrame>
        <p:nvGraphicFramePr>
          <p:cNvPr id="9" name="Table 8">
            <a:extLst>
              <a:ext uri="{FF2B5EF4-FFF2-40B4-BE49-F238E27FC236}">
                <a16:creationId xmlns:a16="http://schemas.microsoft.com/office/drawing/2014/main" id="{C0E01529-7F2A-4042-C3C1-54797D8ADB6D}"/>
              </a:ext>
            </a:extLst>
          </p:cNvPr>
          <p:cNvGraphicFramePr>
            <a:graphicFrameLocks noGrp="1"/>
          </p:cNvGraphicFramePr>
          <p:nvPr/>
        </p:nvGraphicFramePr>
        <p:xfrm>
          <a:off x="9744136" y="6403"/>
          <a:ext cx="2447864" cy="856080"/>
        </p:xfrm>
        <a:graphic>
          <a:graphicData uri="http://schemas.openxmlformats.org/drawingml/2006/table">
            <a:tbl>
              <a:tblPr firstRow="1" bandRow="1">
                <a:tableStyleId>{5C22544A-7EE6-4342-B048-85BDC9FD1C3A}</a:tableStyleId>
              </a:tblPr>
              <a:tblGrid>
                <a:gridCol w="1182954">
                  <a:extLst>
                    <a:ext uri="{9D8B030D-6E8A-4147-A177-3AD203B41FA5}">
                      <a16:colId xmlns:a16="http://schemas.microsoft.com/office/drawing/2014/main" val="3792726295"/>
                    </a:ext>
                  </a:extLst>
                </a:gridCol>
                <a:gridCol w="632455">
                  <a:extLst>
                    <a:ext uri="{9D8B030D-6E8A-4147-A177-3AD203B41FA5}">
                      <a16:colId xmlns:a16="http://schemas.microsoft.com/office/drawing/2014/main" val="3266844368"/>
                    </a:ext>
                  </a:extLst>
                </a:gridCol>
                <a:gridCol w="632455">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tx1"/>
                          </a:solidFill>
                          <a:latin typeface="Metropolis" panose="00000500000000000000" pitchFamily="50" charset="0"/>
                          <a:ea typeface="+mn-ea"/>
                          <a:cs typeface="+mn-cs"/>
                        </a:rPr>
                        <a:t>A</a:t>
                      </a:r>
                    </a:p>
                  </a:txBody>
                  <a:tcPr marL="36000" marR="36000" marT="36000" marB="36000" anchor="ctr">
                    <a:solidFill>
                      <a:srgbClr val="FFC000"/>
                    </a:solidFill>
                  </a:tcPr>
                </a:tc>
                <a:tc>
                  <a:txBody>
                    <a:bodyPr/>
                    <a:lstStyle/>
                    <a:p>
                      <a:pPr algn="ctr"/>
                      <a:r>
                        <a:rPr lang="en-GB" sz="600" b="1">
                          <a:solidFill>
                            <a:schemeClr val="bg1"/>
                          </a:solidFill>
                          <a:latin typeface="Metropolis" panose="00000500000000000000" pitchFamily="50" charset="0"/>
                        </a:rPr>
                        <a:t>R</a:t>
                      </a:r>
                      <a:endParaRPr sz="600" b="1">
                        <a:solidFill>
                          <a:schemeClr val="bg1"/>
                        </a:solidFill>
                        <a:latin typeface="Metropolis" panose="00000500000000000000" pitchFamily="50" charset="0"/>
                      </a:endParaRPr>
                    </a:p>
                  </a:txBody>
                  <a:tcPr marL="36000" marR="36000" marT="36000" marB="36000" anchor="ctr">
                    <a:solidFill>
                      <a:srgbClr val="FF0000"/>
                    </a:solidFill>
                  </a:tcPr>
                </a:tc>
                <a:extLst>
                  <a:ext uri="{0D108BD9-81ED-4DB2-BD59-A6C34878D82A}">
                    <a16:rowId xmlns:a16="http://schemas.microsoft.com/office/drawing/2014/main" val="1109790096"/>
                  </a:ext>
                </a:extLst>
              </a:tr>
            </a:tbl>
          </a:graphicData>
        </a:graphic>
      </p:graphicFrame>
    </p:spTree>
    <p:extLst>
      <p:ext uri="{BB962C8B-B14F-4D97-AF65-F5344CB8AC3E}">
        <p14:creationId xmlns:p14="http://schemas.microsoft.com/office/powerpoint/2010/main" val="1134566281"/>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8967216" cy="551815"/>
          </a:xfrm>
        </p:spPr>
        <p:txBody>
          <a:bodyPr anchor="ctr">
            <a:normAutofit/>
          </a:bodyPr>
          <a:lstStyle/>
          <a:p>
            <a:r>
              <a:rPr lang="en-GB" sz="2400">
                <a:latin typeface="Metropolis"/>
              </a:rPr>
              <a:t>Return to Green (RTG) Status Report </a:t>
            </a:r>
            <a:r>
              <a:rPr lang="en-GB" sz="1400">
                <a:latin typeface="Metropolis"/>
              </a:rPr>
              <a:t>(as at 30.09.24)</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039385"/>
          <a:ext cx="11865111" cy="4776960"/>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2632432">
                  <a:extLst>
                    <a:ext uri="{9D8B030D-6E8A-4147-A177-3AD203B41FA5}">
                      <a16:colId xmlns:a16="http://schemas.microsoft.com/office/drawing/2014/main" val="2765565782"/>
                    </a:ext>
                  </a:extLst>
                </a:gridCol>
                <a:gridCol w="4478852">
                  <a:extLst>
                    <a:ext uri="{9D8B030D-6E8A-4147-A177-3AD203B41FA5}">
                      <a16:colId xmlns:a16="http://schemas.microsoft.com/office/drawing/2014/main" val="133527858"/>
                    </a:ext>
                  </a:extLst>
                </a:gridCol>
                <a:gridCol w="1230184">
                  <a:extLst>
                    <a:ext uri="{9D8B030D-6E8A-4147-A177-3AD203B41FA5}">
                      <a16:colId xmlns:a16="http://schemas.microsoft.com/office/drawing/2014/main" val="4048623487"/>
                    </a:ext>
                  </a:extLst>
                </a:gridCol>
                <a:gridCol w="1184745">
                  <a:extLst>
                    <a:ext uri="{9D8B030D-6E8A-4147-A177-3AD203B41FA5}">
                      <a16:colId xmlns:a16="http://schemas.microsoft.com/office/drawing/2014/main" val="2819188149"/>
                    </a:ext>
                  </a:extLst>
                </a:gridCol>
                <a:gridCol w="802479">
                  <a:extLst>
                    <a:ext uri="{9D8B030D-6E8A-4147-A177-3AD203B41FA5}">
                      <a16:colId xmlns:a16="http://schemas.microsoft.com/office/drawing/2014/main" val="2010091397"/>
                    </a:ext>
                  </a:extLst>
                </a:gridCol>
              </a:tblGrid>
              <a:tr h="350102">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350102">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17951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 1 – Levelling Up</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800" b="0" i="0" u="none" strike="noStrike" kern="1200" noProof="0">
                          <a:solidFill>
                            <a:schemeClr val="tx1"/>
                          </a:solidFill>
                          <a:latin typeface="Metropolis"/>
                          <a:ea typeface="+mn-ea"/>
                          <a:cs typeface="+mn-cs"/>
                        </a:rPr>
                        <a:t>Reporting Red as OBL will not be able to produce the API Performance &amp; Availability report with the requisite data by the end of November.</a:t>
                      </a:r>
                    </a:p>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Non-Order workplan objective is to analyse 6 consecutive months of data representing 60-80% of the market by 01/11. Handful of submissions received to date, incomplete data set, quality issues, and far from reaching the market representation threshold. </a:t>
                      </a:r>
                      <a:r>
                        <a:rPr lang="en-GB" sz="800" b="0" i="0" u="none" strike="noStrike" kern="1200">
                          <a:solidFill>
                            <a:schemeClr val="tx1"/>
                          </a:solidFill>
                          <a:latin typeface="Metropolis"/>
                          <a:ea typeface="+mn-ea"/>
                          <a:cs typeface="+mn-cs"/>
                        </a:rPr>
                        <a:t>Enough useable overlapping data across submissions is required to produce a meaningful analysis. </a:t>
                      </a:r>
                      <a:r>
                        <a:rPr lang="en-GB" sz="800" b="0" i="0" u="none" strike="noStrike" kern="1200" noProof="0">
                          <a:solidFill>
                            <a:schemeClr val="tx1"/>
                          </a:solidFill>
                          <a:latin typeface="Metropolis"/>
                        </a:rPr>
                        <a:t>Keeping in mind this is a voluntary submission exercise.</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TPP’s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TPP roundtable took place on 01/08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23 TPPs, with a 15/08 deadline.</a:t>
                      </a: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Ecosystem feedback summary report sent to JROC w/c 26/08 subject to JROC requirements.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non-CMA9 and TPP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TPPs &amp;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if monthly submissions, will require date when OBL starts getting data for 60-80% of market (note: this might later than the start date) + 6M.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get budget to resource work (external contractors and/or API build.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OBL</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OBL</a:t>
                      </a:r>
                    </a:p>
                    <a:p>
                      <a:pPr marL="228600" marR="0" lvl="0" indent="-228600" algn="l" rtl="0" eaLnBrk="1" fontAlgn="auto" latinLnBrk="0" hangingPunct="1">
                        <a:lnSpc>
                          <a:spcPct val="100000"/>
                        </a:lnSpc>
                        <a:spcBef>
                          <a:spcPts val="0"/>
                        </a:spcBef>
                        <a:spcAft>
                          <a:spcPts val="0"/>
                        </a:spcAft>
                        <a:buClrTx/>
                        <a:buSzTx/>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4371370"/>
                  </a:ext>
                </a:extLst>
              </a:tr>
              <a:tr h="13869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WS2a - </a:t>
                      </a:r>
                      <a:r>
                        <a:rPr lang="en-GB" sz="900" b="1" kern="1200" baseline="0">
                          <a:solidFill>
                            <a:schemeClr val="tx1"/>
                          </a:solidFill>
                          <a:latin typeface="Metropolis"/>
                          <a:ea typeface="+mn-ea"/>
                          <a:cs typeface="Arial"/>
                        </a:rPr>
                        <a:t>Financial Crime Data</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Reporting Amber, noting a risk of not receiving substantive data in time to fulfil the workstream deliverables. However, confidence increased this week as 1 CMA9 agreed to resume submissions and submit missing May-Aug data. This would bring us to 60% of the market </a:t>
                      </a:r>
                      <a:r>
                        <a:rPr lang="en-GB" sz="800" b="0" i="0" u="none" strike="noStrike" noProof="0">
                          <a:solidFill>
                            <a:schemeClr val="tx1"/>
                          </a:solidFill>
                          <a:latin typeface="Metropolis"/>
                        </a:rPr>
                        <a:t>represented and allow us to RAG Time and Quality to Green.</a:t>
                      </a:r>
                      <a:endParaRPr lang="en-GB" sz="800" b="0" i="0" u="none" strike="noStrike" kern="1200" noProof="0">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ASPSP’s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ASPSP roundtable took place on 01/08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16 ASPSPs, with a 15/08 deadline.</a:t>
                      </a: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Ecosystem feedback summary report sent to JROC w/c 26/08.</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Receiving missing months (May-Aug) from 1 CMA9 who had stopped submitting.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Receiving confirmation from submitting firms that they will submit Sep data by 21/10.</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Proposal would be to return to Green once items 5 &amp; 6 are completed.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ASPSP returns OBL can expect (resourcing &amp; budget implications)), data period requested (last 6M vs. monthly as of start date), expected date of first submission given to participants.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44006307"/>
                  </a:ext>
                </a:extLst>
              </a:tr>
            </a:tbl>
          </a:graphicData>
        </a:graphic>
      </p:graphicFrame>
    </p:spTree>
    <p:extLst>
      <p:ext uri="{BB962C8B-B14F-4D97-AF65-F5344CB8AC3E}">
        <p14:creationId xmlns:p14="http://schemas.microsoft.com/office/powerpoint/2010/main" val="331291517"/>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9083330" cy="551815"/>
          </a:xfrm>
        </p:spPr>
        <p:txBody>
          <a:bodyPr anchor="ctr">
            <a:normAutofit/>
          </a:bodyPr>
          <a:lstStyle/>
          <a:p>
            <a:r>
              <a:rPr lang="en-GB" sz="2400">
                <a:latin typeface="Metropolis"/>
              </a:rPr>
              <a:t>Return to Green (RTG) Status Report </a:t>
            </a:r>
            <a:r>
              <a:rPr lang="en-GB" sz="1400">
                <a:latin typeface="Metropolis"/>
              </a:rPr>
              <a:t>(as at 30.09.24) – 2/2</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158651"/>
          <a:ext cx="11865111" cy="293125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3089966">
                  <a:extLst>
                    <a:ext uri="{9D8B030D-6E8A-4147-A177-3AD203B41FA5}">
                      <a16:colId xmlns:a16="http://schemas.microsoft.com/office/drawing/2014/main" val="2765565782"/>
                    </a:ext>
                  </a:extLst>
                </a:gridCol>
                <a:gridCol w="4021318">
                  <a:extLst>
                    <a:ext uri="{9D8B030D-6E8A-4147-A177-3AD203B41FA5}">
                      <a16:colId xmlns:a16="http://schemas.microsoft.com/office/drawing/2014/main" val="133527858"/>
                    </a:ext>
                  </a:extLst>
                </a:gridCol>
                <a:gridCol w="1181322">
                  <a:extLst>
                    <a:ext uri="{9D8B030D-6E8A-4147-A177-3AD203B41FA5}">
                      <a16:colId xmlns:a16="http://schemas.microsoft.com/office/drawing/2014/main" val="4048623487"/>
                    </a:ext>
                  </a:extLst>
                </a:gridCol>
                <a:gridCol w="1181322">
                  <a:extLst>
                    <a:ext uri="{9D8B030D-6E8A-4147-A177-3AD203B41FA5}">
                      <a16:colId xmlns:a16="http://schemas.microsoft.com/office/drawing/2014/main" val="2819188149"/>
                    </a:ext>
                  </a:extLst>
                </a:gridCol>
                <a:gridCol w="854764">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r>
                        <a:rPr lang="en-GB" sz="900" b="1">
                          <a:latin typeface="Metropolis"/>
                        </a:rPr>
                        <a:t>3. Consumer Protection (Disputes)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Workstream running behind plan as pre-work was required to clarify the WS scope coupled with focusing efforts on mobilising the programme and on progressing WS5 activities. The workstream is not on the overall critical path for the programme.</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Change request has been shared with the FCA ahead of being issued to JWIG to rebaseline the workstream delivery by 1-month.  Upon approval of the CR, the workstream will return to Green.</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Identify and re-focus resources to WS3</a:t>
                      </a:r>
                    </a:p>
                    <a:p>
                      <a:pPr marL="228600" lvl="0" indent="-228600" algn="l">
                        <a:buAutoNum type="arabicPeriod"/>
                      </a:pPr>
                      <a:r>
                        <a:rPr lang="en-GB" sz="800" kern="1200">
                          <a:solidFill>
                            <a:schemeClr val="tx1"/>
                          </a:solidFill>
                          <a:latin typeface="Metropolis"/>
                          <a:ea typeface="+mn-ea"/>
                          <a:cs typeface="+mn-cs"/>
                        </a:rPr>
                        <a:t>Create revised plan and share with FCA </a:t>
                      </a:r>
                    </a:p>
                    <a:p>
                      <a:pPr marL="228600" lvl="0" indent="-228600" algn="l">
                        <a:buAutoNum type="arabicPeriod"/>
                      </a:pPr>
                      <a:r>
                        <a:rPr lang="en-GB" sz="800" kern="1200">
                          <a:solidFill>
                            <a:schemeClr val="tx1"/>
                          </a:solidFill>
                          <a:latin typeface="Metropolis"/>
                          <a:ea typeface="+mn-ea"/>
                          <a:cs typeface="+mn-cs"/>
                        </a:rPr>
                        <a:t>OBL to Raise CR to JWIG to rebaseline the workstream</a:t>
                      </a:r>
                    </a:p>
                    <a:p>
                      <a:pPr marL="228600" lvl="0" indent="-228600" algn="l">
                        <a:buAutoNum type="arabicPeriod"/>
                      </a:pPr>
                      <a:r>
                        <a:rPr lang="en-GB" sz="800" kern="1200">
                          <a:solidFill>
                            <a:schemeClr val="tx1"/>
                          </a:solidFill>
                          <a:latin typeface="Metropolis"/>
                          <a:ea typeface="+mn-ea"/>
                          <a:cs typeface="+mn-cs"/>
                        </a:rPr>
                        <a:t>JWIG approval of the change request (aligned to the meeting on the 07/10).</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defTabSz="914400">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07/10/24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lvl="0" indent="0" algn="ctr" defTabSz="914400">
                        <a:buNone/>
                      </a:pPr>
                      <a:r>
                        <a:rPr lang="en-GB" sz="800" kern="1200">
                          <a:solidFill>
                            <a:schemeClr val="tx1"/>
                          </a:solidFill>
                          <a:latin typeface="Metropolis"/>
                          <a:ea typeface="+mn-ea"/>
                          <a:cs typeface="+mn-cs"/>
                        </a:rPr>
                        <a:t>07/10/24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3206911"/>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457200" algn="l"/>
                        </a:tabLst>
                        <a:defRPr/>
                      </a:pPr>
                      <a:r>
                        <a:rPr lang="en-US" sz="8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endParaRPr lang="en-US" sz="800" kern="1200">
                        <a:solidFill>
                          <a:srgbClr val="FF0000"/>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176213" lvl="0" indent="-176213" algn="l">
                        <a:buAutoNum type="arabicPeriod"/>
                      </a:pPr>
                      <a:r>
                        <a:rPr lang="en-GB" sz="800" kern="1200">
                          <a:solidFill>
                            <a:schemeClr val="tx1"/>
                          </a:solidFill>
                          <a:latin typeface="Metropolis"/>
                          <a:ea typeface="+mn-ea"/>
                          <a:cs typeface="+mn-cs"/>
                        </a:rPr>
                        <a:t>Create delivery plan including the governance process and timings and share with FCA/PSR.</a:t>
                      </a:r>
                    </a:p>
                    <a:p>
                      <a:pPr marL="176213" lvl="0" indent="-176213" algn="l">
                        <a:buAutoNum type="arabicPeriod"/>
                      </a:pPr>
                      <a:r>
                        <a:rPr lang="en-GB" sz="800" kern="1200">
                          <a:solidFill>
                            <a:schemeClr val="tx1"/>
                          </a:solidFill>
                          <a:latin typeface="Metropolis"/>
                          <a:ea typeface="+mn-ea"/>
                          <a:cs typeface="+mn-cs"/>
                        </a:rPr>
                        <a:t>Determine the critical path date by which the Commercial Framework needs to be in place so that it can be built into the Wave 1 MLA so that the current timelines can be met.</a:t>
                      </a:r>
                    </a:p>
                    <a:p>
                      <a:pPr marL="176213" lvl="0" indent="-176213" algn="l">
                        <a:buAutoNum type="arabicPeriod"/>
                      </a:pPr>
                      <a:r>
                        <a:rPr lang="en-GB" sz="800" kern="1200">
                          <a:solidFill>
                            <a:schemeClr val="tx1"/>
                          </a:solidFill>
                          <a:latin typeface="Metropolis"/>
                          <a:ea typeface="+mn-ea"/>
                          <a:cs typeface="+mn-cs"/>
                        </a:rPr>
                        <a:t>Raise CR to JWIG to baseline the workstream (subject to alignment with PSR announcement).</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 /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TBC</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lvl="0" indent="0" algn="ctr" defTabSz="914400">
                        <a:buNone/>
                      </a:pPr>
                      <a:r>
                        <a:rPr lang="en-GB" sz="800" kern="1200">
                          <a:solidFill>
                            <a:schemeClr val="tx1"/>
                          </a:solidFill>
                          <a:latin typeface="Metropolis"/>
                          <a:ea typeface="+mn-ea"/>
                          <a:cs typeface="+mn-cs"/>
                        </a:rPr>
                        <a:t>TBC</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21667232"/>
                  </a:ext>
                </a:extLst>
              </a:tr>
            </a:tbl>
          </a:graphicData>
        </a:graphic>
      </p:graphicFrame>
      <p:pic>
        <p:nvPicPr>
          <p:cNvPr id="2" name="Picture 1">
            <a:extLst>
              <a:ext uri="{FF2B5EF4-FFF2-40B4-BE49-F238E27FC236}">
                <a16:creationId xmlns:a16="http://schemas.microsoft.com/office/drawing/2014/main" id="{05783B2F-C7CF-70E6-D569-A89D9AAEFB2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spTree>
    <p:extLst>
      <p:ext uri="{BB962C8B-B14F-4D97-AF65-F5344CB8AC3E}">
        <p14:creationId xmlns:p14="http://schemas.microsoft.com/office/powerpoint/2010/main" val="2074844484"/>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Operator – latest thinking</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14</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180567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853096-1619-D093-8F4D-B2A58B985194}"/>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E24DC23E-1EF7-2B54-FDAF-6E9C34153D87}"/>
              </a:ext>
            </a:extLst>
          </p:cNvPr>
          <p:cNvSpPr>
            <a:spLocks noGrp="1"/>
          </p:cNvSpPr>
          <p:nvPr>
            <p:ph type="sldNum" sz="quarter" idx="12"/>
          </p:nvPr>
        </p:nvSpPr>
        <p:spPr/>
        <p:txBody>
          <a:bodyPr/>
          <a:lstStyle/>
          <a:p>
            <a:fld id="{F7DBEFEF-2EF4-7341-AFBF-5942378A7132}" type="slidenum">
              <a:rPr lang="en-US" smtClean="0"/>
              <a:t>15</a:t>
            </a:fld>
            <a:endParaRPr lang="en-US"/>
          </a:p>
        </p:txBody>
      </p:sp>
      <p:sp>
        <p:nvSpPr>
          <p:cNvPr id="4" name="Date Placeholder 3">
            <a:extLst>
              <a:ext uri="{FF2B5EF4-FFF2-40B4-BE49-F238E27FC236}">
                <a16:creationId xmlns:a16="http://schemas.microsoft.com/office/drawing/2014/main" id="{294A3A38-71B4-52DF-2E61-6FA162F8A686}"/>
              </a:ext>
            </a:extLst>
          </p:cNvPr>
          <p:cNvSpPr>
            <a:spLocks noGrp="1"/>
          </p:cNvSpPr>
          <p:nvPr>
            <p:ph type="dt" sz="half" idx="2"/>
          </p:nvPr>
        </p:nvSpPr>
        <p:spPr/>
        <p:txBody>
          <a:bodyPr/>
          <a:lstStyle/>
          <a:p>
            <a:fld id="{8847B666-15D2-B946-9531-77A749B5F469}" type="datetime1">
              <a:rPr lang="en-GB" smtClean="0"/>
              <a:t>07/10/2024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597077E5-D91C-C055-ED74-8E6C0FFB710C}"/>
              </a:ext>
            </a:extLst>
          </p:cNvPr>
          <p:cNvSpPr>
            <a:spLocks noGrp="1"/>
          </p:cNvSpPr>
          <p:nvPr>
            <p:ph type="title"/>
          </p:nvPr>
        </p:nvSpPr>
        <p:spPr/>
        <p:txBody>
          <a:bodyPr/>
          <a:lstStyle/>
          <a:p>
            <a:r>
              <a:rPr lang="en-GB"/>
              <a:t>Progress to date </a:t>
            </a:r>
          </a:p>
        </p:txBody>
      </p:sp>
      <p:sp>
        <p:nvSpPr>
          <p:cNvPr id="8" name="Content Placeholder 7">
            <a:extLst>
              <a:ext uri="{FF2B5EF4-FFF2-40B4-BE49-F238E27FC236}">
                <a16:creationId xmlns:a16="http://schemas.microsoft.com/office/drawing/2014/main" id="{7EA824A7-833A-713D-57AC-1790822A106D}"/>
              </a:ext>
            </a:extLst>
          </p:cNvPr>
          <p:cNvSpPr>
            <a:spLocks noGrp="1"/>
          </p:cNvSpPr>
          <p:nvPr>
            <p:ph idx="1"/>
          </p:nvPr>
        </p:nvSpPr>
        <p:spPr>
          <a:xfrm>
            <a:off x="360000" y="1260000"/>
            <a:ext cx="11436721" cy="5114296"/>
          </a:xfrm>
        </p:spPr>
        <p:txBody>
          <a:bodyPr vert="horz" lIns="91440" tIns="45720" rIns="91440" bIns="45720" rtlCol="0" anchor="t">
            <a:normAutofit/>
          </a:bodyPr>
          <a:lstStyle/>
          <a:p>
            <a:pPr marL="285750" indent="-285750">
              <a:buFont typeface="Arial" panose="020B0604020202020204" pitchFamily="34" charset="0"/>
              <a:buChar char="•"/>
            </a:pPr>
            <a:r>
              <a:rPr lang="en-GB">
                <a:latin typeface="Metropolis"/>
                <a:cs typeface="Arial"/>
              </a:rPr>
              <a:t>Determining the wave 1 MLA operator is a key decision for the VRP programme.  The optimal operator needs to be identified in time to allows the wave 1 transactions to flow in H1 2025, as per the agreed programme objectives.</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this we have made the following progress: </a:t>
            </a:r>
          </a:p>
          <a:p>
            <a:pPr marL="971550" lvl="1" indent="-285750">
              <a:buFont typeface="Arial" panose="020B0604020202020204" pitchFamily="34" charset="0"/>
              <a:buChar char="•"/>
            </a:pPr>
            <a:r>
              <a:rPr lang="en-GB">
                <a:latin typeface="Metropolis"/>
                <a:cs typeface="Arial"/>
              </a:rPr>
              <a:t>Set out the proposed timeline/approach to the VRP WG, FAP and JWIG on 5 September</a:t>
            </a:r>
          </a:p>
          <a:p>
            <a:pPr marL="971550" lvl="1" indent="-285750">
              <a:buFont typeface="Arial" panose="020B0604020202020204" pitchFamily="34" charset="0"/>
              <a:buChar char="•"/>
            </a:pPr>
            <a:r>
              <a:rPr lang="en-GB">
                <a:latin typeface="Metropolis"/>
                <a:cs typeface="Arial"/>
              </a:rPr>
              <a:t>Outlined the proposed operator options and evaluation criteria to the VRP WG</a:t>
            </a:r>
          </a:p>
          <a:p>
            <a:pPr marL="971550" lvl="1" indent="-285750">
              <a:buFont typeface="Arial" panose="020B0604020202020204" pitchFamily="34" charset="0"/>
              <a:buChar char="•"/>
            </a:pPr>
            <a:r>
              <a:rPr lang="en-GB">
                <a:latin typeface="Metropolis"/>
                <a:cs typeface="Arial"/>
              </a:rPr>
              <a:t>Received feedback from ten participants on the operator options and evaluation criteria.  This feedback also contained initial views on their operator choice</a:t>
            </a:r>
          </a:p>
          <a:p>
            <a:pPr marL="971550" lvl="1" indent="-285750">
              <a:buFont typeface="Arial" panose="020B0604020202020204" pitchFamily="34" charset="0"/>
              <a:buChar char="•"/>
            </a:pPr>
            <a:r>
              <a:rPr lang="en-GB">
                <a:latin typeface="Metropolis"/>
                <a:cs typeface="Arial"/>
              </a:rPr>
              <a:t>Outlined the functional capabilities required of the wave 1 MLA operator and awaiting feedback</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the feedback OBL and Pay.UK have submitted a paper for the VRP WG to review on 3 October which provides an overview of how the thinking on the MLA operator is progressing.  This is the next stage in the process towards a recommendation being presented to the JROC Board on 7 November.  A summary of the paper is on slides 21 and 22.</a:t>
            </a:r>
          </a:p>
        </p:txBody>
      </p:sp>
      <p:pic>
        <p:nvPicPr>
          <p:cNvPr id="5" name="Picture 4">
            <a:extLst>
              <a:ext uri="{FF2B5EF4-FFF2-40B4-BE49-F238E27FC236}">
                <a16:creationId xmlns:a16="http://schemas.microsoft.com/office/drawing/2014/main" id="{D7462103-9670-E3C8-2782-C3317EBACB19}"/>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04880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0214A35-9323-10A3-0F48-2CDD4B120DCF}"/>
              </a:ext>
            </a:extLst>
          </p:cNvPr>
          <p:cNvSpPr/>
          <p:nvPr/>
        </p:nvSpPr>
        <p:spPr>
          <a:xfrm>
            <a:off x="6075020" y="1597578"/>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10" name="Title 6">
            <a:extLst>
              <a:ext uri="{FF2B5EF4-FFF2-40B4-BE49-F238E27FC236}">
                <a16:creationId xmlns:a16="http://schemas.microsoft.com/office/drawing/2014/main" id="{E181F996-E7F9-00F6-25F0-16BB1A55C1A9}"/>
              </a:ext>
            </a:extLst>
          </p:cNvPr>
          <p:cNvSpPr txBox="1">
            <a:spLocks/>
          </p:cNvSpPr>
          <p:nvPr/>
        </p:nvSpPr>
        <p:spPr>
          <a:xfrm>
            <a:off x="7095208" y="1879800"/>
            <a:ext cx="4460726" cy="4197048"/>
          </a:xfrm>
          <a:prstGeom prst="rect">
            <a:avLst/>
          </a:prstGeom>
        </p:spPr>
        <p:txBody>
          <a:bodyPr vert="horz" lIns="91440" tIns="45720" rIns="91440" bIns="45720" rtlCol="0" anchor="t">
            <a:normAutofit fontScale="900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Management of liabilities</a:t>
            </a:r>
            <a:endParaRPr lang="en-US">
              <a:solidFill>
                <a:srgbClr val="FFFFFF"/>
              </a:solidFil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a:lnSpc>
                <a:spcPct val="110000"/>
              </a:lnSpc>
              <a:spcAft>
                <a:spcPts val="600"/>
              </a:spcAft>
            </a:pPr>
            <a:r>
              <a:rPr lang="en-GB" sz="1800" b="1">
                <a:solidFill>
                  <a:srgbClr val="FFFFFF"/>
                </a:solidFill>
                <a:effectLst/>
                <a:latin typeface="Metropolis"/>
                <a:ea typeface="Arial" panose="020B0604020202020204" pitchFamily="34" charset="0"/>
                <a:cs typeface="Arial"/>
              </a:rPr>
              <a:t>Suitability of the management and</a:t>
            </a:r>
            <a:r>
              <a:rPr lang="en-GB">
                <a:solidFill>
                  <a:srgbClr val="FFFFFF"/>
                </a:solidFill>
                <a:latin typeface="Metropolis"/>
                <a:ea typeface="Arial" panose="020B0604020202020204" pitchFamily="34" charset="0"/>
                <a:cs typeface="Arial"/>
              </a:rPr>
              <a:t> </a:t>
            </a:r>
            <a:r>
              <a:rPr lang="en-GB" sz="1800" b="1">
                <a:solidFill>
                  <a:srgbClr val="FFFFFF"/>
                </a:solidFill>
                <a:effectLst/>
                <a:latin typeface="Metropolis"/>
                <a:ea typeface="Arial" panose="020B0604020202020204" pitchFamily="34" charset="0"/>
                <a:cs typeface="Arial"/>
              </a:rPr>
              <a:t>governance of the organisation </a:t>
            </a:r>
            <a:endParaRPr lang="en-GB">
              <a:solidFill>
                <a:srgbClr val="FFFFFF"/>
              </a:solidFill>
              <a:latin typeface="Metropolis"/>
              <a:cs typeface="Aria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Future development for waves 2+, etc. </a:t>
            </a:r>
            <a:endParaRPr lang="en-GB" sz="1800">
              <a:solidFill>
                <a:srgbClr val="FFFFFF"/>
              </a:solidFill>
              <a:effectLst/>
              <a:latin typeface="Metropolis"/>
              <a:ea typeface="Arial" panose="020B0604020202020204" pitchFamily="34" charset="0"/>
              <a:cs typeface="Arial"/>
            </a:endParaRPr>
          </a:p>
          <a:p>
            <a:pPr>
              <a:lnSpc>
                <a:spcPct val="110000"/>
              </a:lnSpc>
              <a:spcAft>
                <a:spcPts val="600"/>
              </a:spcAft>
            </a:pPr>
            <a:endParaRPr lang="en-GB">
              <a:solidFill>
                <a:srgbClr val="FFFFFF"/>
              </a:solidFill>
              <a:latin typeface="Metropolis"/>
              <a:ea typeface="Times New Roman" panose="02020603050405020304" pitchFamily="18" charset="0"/>
              <a:cs typeface="Arial"/>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Legal practicalities relating </a:t>
            </a:r>
            <a:r>
              <a:rPr lang="en-GB">
                <a:solidFill>
                  <a:srgbClr val="FFFFFF"/>
                </a:solidFill>
                <a:latin typeface="Metropolis"/>
                <a:ea typeface="Times New Roman" panose="02020603050405020304" pitchFamily="18" charset="0"/>
                <a:cs typeface="Calibri"/>
              </a:rPr>
              <a:t>to the </a:t>
            </a:r>
            <a:r>
              <a:rPr lang="en-GB" sz="1800" b="1">
                <a:solidFill>
                  <a:srgbClr val="FFFFFF"/>
                </a:solidFill>
                <a:effectLst/>
                <a:latin typeface="Metropolis"/>
                <a:ea typeface="Times New Roman" panose="02020603050405020304" pitchFamily="18" charset="0"/>
                <a:cs typeface="Calibri"/>
              </a:rPr>
              <a:t>organisation in operating </a:t>
            </a:r>
            <a:r>
              <a:rPr lang="en-GB">
                <a:solidFill>
                  <a:srgbClr val="FFFFFF"/>
                </a:solidFill>
                <a:latin typeface="Metropolis"/>
                <a:ea typeface="Times New Roman" panose="02020603050405020304" pitchFamily="18" charset="0"/>
                <a:cs typeface="Calibri"/>
              </a:rPr>
              <a:t>the MLA</a:t>
            </a:r>
          </a:p>
          <a:p>
            <a:pPr>
              <a:lnSpc>
                <a:spcPct val="110000"/>
              </a:lnSpc>
              <a:spcAft>
                <a:spcPts val="600"/>
              </a:spcAft>
            </a:pPr>
            <a:endParaRPr lang="en-GB">
              <a:solidFill>
                <a:srgbClr val="FFFFFF"/>
              </a:solidFill>
              <a:latin typeface="Metropolis"/>
              <a:ea typeface="Times New Roman" panose="02020603050405020304" pitchFamily="18" charset="0"/>
              <a:cs typeface="Calibri"/>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MLA </a:t>
            </a:r>
            <a:r>
              <a:rPr lang="en-GB">
                <a:solidFill>
                  <a:srgbClr val="FFFFFF"/>
                </a:solidFill>
                <a:latin typeface="Metropolis"/>
                <a:ea typeface="Times New Roman" panose="02020603050405020304" pitchFamily="18" charset="0"/>
                <a:cs typeface="Calibri"/>
              </a:rPr>
              <a:t>f</a:t>
            </a:r>
            <a:r>
              <a:rPr lang="en-GB">
                <a:solidFill>
                  <a:srgbClr val="FFFFFF"/>
                </a:solidFill>
                <a:latin typeface="Metropolis"/>
                <a:ea typeface="Times New Roman" panose="02020603050405020304" pitchFamily="18" charset="0"/>
                <a:cs typeface="Arial"/>
              </a:rPr>
              <a:t>it</a:t>
            </a:r>
            <a:r>
              <a:rPr lang="en-GB" sz="1800" b="1">
                <a:solidFill>
                  <a:srgbClr val="FFFFFF"/>
                </a:solidFill>
                <a:effectLst/>
                <a:latin typeface="Metropolis"/>
                <a:ea typeface="Arial" panose="020B0604020202020204" pitchFamily="34" charset="0"/>
                <a:cs typeface="Arial"/>
              </a:rPr>
              <a:t> with JROC’s longer-term plans for the Future Entity</a:t>
            </a:r>
            <a:endParaRPr lang="en-GB"/>
          </a:p>
        </p:txBody>
      </p:sp>
      <p:sp>
        <p:nvSpPr>
          <p:cNvPr id="6" name="Rectangle 5">
            <a:extLst>
              <a:ext uri="{FF2B5EF4-FFF2-40B4-BE49-F238E27FC236}">
                <a16:creationId xmlns:a16="http://schemas.microsoft.com/office/drawing/2014/main" id="{CC5EDA20-4297-6DCB-5B76-F79C9C780058}"/>
              </a:ext>
            </a:extLst>
          </p:cNvPr>
          <p:cNvSpPr/>
          <p:nvPr/>
        </p:nvSpPr>
        <p:spPr>
          <a:xfrm>
            <a:off x="303576" y="1590523"/>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339872EF-33F5-41F6-87C2-9E61F9EE958E}"/>
              </a:ext>
            </a:extLst>
          </p:cNvPr>
          <p:cNvSpPr>
            <a:spLocks noGrp="1"/>
          </p:cNvSpPr>
          <p:nvPr>
            <p:ph type="ftr" sz="quarter" idx="11"/>
          </p:nvPr>
        </p:nvSpPr>
        <p:spPr/>
        <p:txBody>
          <a:bodyPr/>
          <a:lstStyle/>
          <a:p>
            <a:r>
              <a:rPr lang="en-US"/>
              <a:t>CONFIDENTIAL</a:t>
            </a:r>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4" name="Date Placeholder 3">
            <a:extLst>
              <a:ext uri="{FF2B5EF4-FFF2-40B4-BE49-F238E27FC236}">
                <a16:creationId xmlns:a16="http://schemas.microsoft.com/office/drawing/2014/main" id="{5AAB6A75-63D1-428F-8F04-E19B660E92F8}"/>
              </a:ext>
            </a:extLst>
          </p:cNvPr>
          <p:cNvSpPr>
            <a:spLocks noGrp="1"/>
          </p:cNvSpPr>
          <p:nvPr>
            <p:ph type="dt" sz="half" idx="2"/>
          </p:nvPr>
        </p:nvSpPr>
        <p:spPr/>
        <p:txBody>
          <a:bodyPr/>
          <a:lstStyle/>
          <a:p>
            <a:fld id="{8847B666-15D2-B946-9531-77A749B5F469}" type="datetime1">
              <a:rPr lang="en-GB" smtClean="0"/>
              <a:t>07/10/2024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A9D2E9E2-FE7F-4B4E-B9F5-C8DF3CA216AF}"/>
              </a:ext>
            </a:extLst>
          </p:cNvPr>
          <p:cNvSpPr>
            <a:spLocks noGrp="1"/>
          </p:cNvSpPr>
          <p:nvPr>
            <p:ph type="title"/>
          </p:nvPr>
        </p:nvSpPr>
        <p:spPr>
          <a:xfrm>
            <a:off x="335278" y="797850"/>
            <a:ext cx="11716513" cy="356884"/>
          </a:xfrm>
        </p:spPr>
        <p:txBody>
          <a:bodyPr vert="horz" lIns="91440" tIns="45720" rIns="91440" bIns="45720" rtlCol="0" anchor="t">
            <a:normAutofit/>
          </a:bodyPr>
          <a:lstStyle/>
          <a:p>
            <a:r>
              <a:rPr lang="en-GB"/>
              <a:t>Evaluation criteria and assumptions</a:t>
            </a:r>
          </a:p>
        </p:txBody>
      </p:sp>
      <p:sp>
        <p:nvSpPr>
          <p:cNvPr id="8" name="Title 6">
            <a:extLst>
              <a:ext uri="{FF2B5EF4-FFF2-40B4-BE49-F238E27FC236}">
                <a16:creationId xmlns:a16="http://schemas.microsoft.com/office/drawing/2014/main" id="{77D0B1E3-A9BA-E84A-AFF9-25BECB44466C}"/>
              </a:ext>
            </a:extLst>
          </p:cNvPr>
          <p:cNvSpPr txBox="1">
            <a:spLocks/>
          </p:cNvSpPr>
          <p:nvPr/>
        </p:nvSpPr>
        <p:spPr>
          <a:xfrm>
            <a:off x="1323763" y="1908021"/>
            <a:ext cx="4460726" cy="4507493"/>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00000"/>
              </a:lnSpc>
              <a:spcAft>
                <a:spcPts val="800"/>
              </a:spcAft>
            </a:pPr>
            <a:r>
              <a:rPr lang="en-GB" sz="1800" b="1">
                <a:solidFill>
                  <a:srgbClr val="FFFFFF"/>
                </a:solidFill>
                <a:effectLst/>
                <a:latin typeface="Metropolis"/>
                <a:ea typeface="Arial" panose="020B0604020202020204" pitchFamily="34" charset="0"/>
                <a:cs typeface="Arial"/>
              </a:rPr>
              <a:t>Ease of set-up</a:t>
            </a:r>
            <a:endParaRPr lang="en-US">
              <a:solidFill>
                <a:srgbClr val="FFFFFF"/>
              </a:solidFill>
              <a:latin typeface="Metropolis"/>
              <a:cs typeface="Arial"/>
            </a:endParaRPr>
          </a:p>
          <a:p>
            <a:pPr>
              <a:lnSpc>
                <a:spcPct val="100000"/>
              </a:lnSpc>
              <a:spcAft>
                <a:spcPts val="8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Alignment with capabilities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Fit with core purpose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Wider strategic implications for each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Cost (set-up and run)</a:t>
            </a:r>
            <a:endParaRPr lang="en-GB" sz="1800">
              <a:solidFill>
                <a:srgbClr val="FFFFFF"/>
              </a:solidFill>
              <a:effectLst/>
              <a:latin typeface="Metropolis"/>
              <a:ea typeface="Arial" panose="020B0604020202020204" pitchFamily="34" charset="0"/>
              <a:cs typeface="Arial"/>
            </a:endParaRPr>
          </a:p>
        </p:txBody>
      </p:sp>
      <p:grpSp>
        <p:nvGrpSpPr>
          <p:cNvPr id="13" name="Group 12">
            <a:extLst>
              <a:ext uri="{FF2B5EF4-FFF2-40B4-BE49-F238E27FC236}">
                <a16:creationId xmlns:a16="http://schemas.microsoft.com/office/drawing/2014/main" id="{941C7411-45BF-E126-3579-F0072CE6C84A}"/>
              </a:ext>
            </a:extLst>
          </p:cNvPr>
          <p:cNvGrpSpPr/>
          <p:nvPr/>
        </p:nvGrpSpPr>
        <p:grpSpPr>
          <a:xfrm>
            <a:off x="582494" y="1773169"/>
            <a:ext cx="625402" cy="625403"/>
            <a:chOff x="797015" y="2062410"/>
            <a:chExt cx="646331" cy="646332"/>
          </a:xfrm>
        </p:grpSpPr>
        <p:sp>
          <p:nvSpPr>
            <p:cNvPr id="11" name="TextBox 10">
              <a:extLst>
                <a:ext uri="{FF2B5EF4-FFF2-40B4-BE49-F238E27FC236}">
                  <a16:creationId xmlns:a16="http://schemas.microsoft.com/office/drawing/2014/main" id="{C59B9334-F621-CDE9-118D-16EC6853330E}"/>
                </a:ext>
              </a:extLst>
            </p:cNvPr>
            <p:cNvSpPr txBox="1"/>
            <p:nvPr/>
          </p:nvSpPr>
          <p:spPr>
            <a:xfrm>
              <a:off x="871268"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1</a:t>
              </a:r>
            </a:p>
          </p:txBody>
        </p:sp>
        <p:sp>
          <p:nvSpPr>
            <p:cNvPr id="12" name="Oval 11">
              <a:extLst>
                <a:ext uri="{FF2B5EF4-FFF2-40B4-BE49-F238E27FC236}">
                  <a16:creationId xmlns:a16="http://schemas.microsoft.com/office/drawing/2014/main" id="{8428C934-B27A-666B-20D0-D5B5D4CF4D9C}"/>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37B5898E-47A2-B9EC-04DF-638F83F10860}"/>
              </a:ext>
            </a:extLst>
          </p:cNvPr>
          <p:cNvGrpSpPr/>
          <p:nvPr/>
        </p:nvGrpSpPr>
        <p:grpSpPr>
          <a:xfrm>
            <a:off x="582494" y="2648577"/>
            <a:ext cx="625402" cy="625403"/>
            <a:chOff x="797015" y="2062410"/>
            <a:chExt cx="646331" cy="646332"/>
          </a:xfrm>
        </p:grpSpPr>
        <p:sp>
          <p:nvSpPr>
            <p:cNvPr id="15" name="TextBox 14">
              <a:extLst>
                <a:ext uri="{FF2B5EF4-FFF2-40B4-BE49-F238E27FC236}">
                  <a16:creationId xmlns:a16="http://schemas.microsoft.com/office/drawing/2014/main" id="{757F214B-DC83-0A8B-E4EB-3BD90A778F3D}"/>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2</a:t>
              </a:r>
            </a:p>
          </p:txBody>
        </p:sp>
        <p:sp>
          <p:nvSpPr>
            <p:cNvPr id="16" name="Oval 15">
              <a:extLst>
                <a:ext uri="{FF2B5EF4-FFF2-40B4-BE49-F238E27FC236}">
                  <a16:creationId xmlns:a16="http://schemas.microsoft.com/office/drawing/2014/main" id="{DB53FC2E-439F-576D-9946-A81182D1157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0955F4A3-9BC8-B979-56E1-4620AAAF76A3}"/>
              </a:ext>
            </a:extLst>
          </p:cNvPr>
          <p:cNvGrpSpPr/>
          <p:nvPr/>
        </p:nvGrpSpPr>
        <p:grpSpPr>
          <a:xfrm>
            <a:off x="582494" y="3554060"/>
            <a:ext cx="625402" cy="625403"/>
            <a:chOff x="797015" y="2062410"/>
            <a:chExt cx="646331" cy="646332"/>
          </a:xfrm>
        </p:grpSpPr>
        <p:sp>
          <p:nvSpPr>
            <p:cNvPr id="22" name="TextBox 21">
              <a:extLst>
                <a:ext uri="{FF2B5EF4-FFF2-40B4-BE49-F238E27FC236}">
                  <a16:creationId xmlns:a16="http://schemas.microsoft.com/office/drawing/2014/main" id="{1F35139A-55D4-0896-A382-B9861333126B}"/>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3</a:t>
              </a:r>
            </a:p>
          </p:txBody>
        </p:sp>
        <p:sp>
          <p:nvSpPr>
            <p:cNvPr id="23" name="Oval 22">
              <a:extLst>
                <a:ext uri="{FF2B5EF4-FFF2-40B4-BE49-F238E27FC236}">
                  <a16:creationId xmlns:a16="http://schemas.microsoft.com/office/drawing/2014/main" id="{43F88C3C-4977-B0B9-9D95-56BD3FC9F02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E585503A-3DA7-A389-5B7E-0B0E6713A67F}"/>
              </a:ext>
            </a:extLst>
          </p:cNvPr>
          <p:cNvGrpSpPr/>
          <p:nvPr/>
        </p:nvGrpSpPr>
        <p:grpSpPr>
          <a:xfrm>
            <a:off x="582494" y="4470396"/>
            <a:ext cx="625402" cy="646331"/>
            <a:chOff x="797015" y="2062411"/>
            <a:chExt cx="646331" cy="667960"/>
          </a:xfrm>
        </p:grpSpPr>
        <p:sp>
          <p:nvSpPr>
            <p:cNvPr id="25" name="TextBox 24">
              <a:extLst>
                <a:ext uri="{FF2B5EF4-FFF2-40B4-BE49-F238E27FC236}">
                  <a16:creationId xmlns:a16="http://schemas.microsoft.com/office/drawing/2014/main" id="{0DDF15DE-CF16-F727-B6DB-B3C26E0521E0}"/>
                </a:ext>
              </a:extLst>
            </p:cNvPr>
            <p:cNvSpPr txBox="1"/>
            <p:nvPr/>
          </p:nvSpPr>
          <p:spPr>
            <a:xfrm>
              <a:off x="884062"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4</a:t>
              </a:r>
            </a:p>
          </p:txBody>
        </p:sp>
        <p:sp>
          <p:nvSpPr>
            <p:cNvPr id="26" name="Oval 25">
              <a:extLst>
                <a:ext uri="{FF2B5EF4-FFF2-40B4-BE49-F238E27FC236}">
                  <a16:creationId xmlns:a16="http://schemas.microsoft.com/office/drawing/2014/main" id="{5FBC9D28-D72C-5522-6F0E-323D214CF9F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99B44BBC-0C28-40E3-1A09-A2C385A77774}"/>
              </a:ext>
            </a:extLst>
          </p:cNvPr>
          <p:cNvGrpSpPr/>
          <p:nvPr/>
        </p:nvGrpSpPr>
        <p:grpSpPr>
          <a:xfrm>
            <a:off x="581643" y="5373030"/>
            <a:ext cx="625402" cy="646331"/>
            <a:chOff x="797015" y="2062411"/>
            <a:chExt cx="646331" cy="667960"/>
          </a:xfrm>
        </p:grpSpPr>
        <p:sp>
          <p:nvSpPr>
            <p:cNvPr id="28" name="TextBox 27">
              <a:extLst>
                <a:ext uri="{FF2B5EF4-FFF2-40B4-BE49-F238E27FC236}">
                  <a16:creationId xmlns:a16="http://schemas.microsoft.com/office/drawing/2014/main" id="{6882EC51-2669-141D-F9FE-A03DAAA74418}"/>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5</a:t>
              </a:r>
            </a:p>
          </p:txBody>
        </p:sp>
        <p:sp>
          <p:nvSpPr>
            <p:cNvPr id="29" name="Oval 28">
              <a:extLst>
                <a:ext uri="{FF2B5EF4-FFF2-40B4-BE49-F238E27FC236}">
                  <a16:creationId xmlns:a16="http://schemas.microsoft.com/office/drawing/2014/main" id="{96D553B6-DA29-74B0-0C4B-5B5FBF219C6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E69FB656-6872-7627-C450-72BE469F652D}"/>
              </a:ext>
            </a:extLst>
          </p:cNvPr>
          <p:cNvGrpSpPr/>
          <p:nvPr/>
        </p:nvGrpSpPr>
        <p:grpSpPr>
          <a:xfrm>
            <a:off x="6324865" y="1757491"/>
            <a:ext cx="625402" cy="646331"/>
            <a:chOff x="797015" y="2062411"/>
            <a:chExt cx="646331" cy="667960"/>
          </a:xfrm>
        </p:grpSpPr>
        <p:sp>
          <p:nvSpPr>
            <p:cNvPr id="31" name="TextBox 30">
              <a:extLst>
                <a:ext uri="{FF2B5EF4-FFF2-40B4-BE49-F238E27FC236}">
                  <a16:creationId xmlns:a16="http://schemas.microsoft.com/office/drawing/2014/main" id="{50021132-D366-41FC-ADF1-C4134C36782A}"/>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6</a:t>
              </a:r>
            </a:p>
          </p:txBody>
        </p:sp>
        <p:sp>
          <p:nvSpPr>
            <p:cNvPr id="32" name="Oval 31">
              <a:extLst>
                <a:ext uri="{FF2B5EF4-FFF2-40B4-BE49-F238E27FC236}">
                  <a16:creationId xmlns:a16="http://schemas.microsoft.com/office/drawing/2014/main" id="{99EA97C6-C474-9570-6530-977A79FF4EC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4D8ED1CD-3FDE-ECDE-A3F6-50926680ED07}"/>
              </a:ext>
            </a:extLst>
          </p:cNvPr>
          <p:cNvGrpSpPr/>
          <p:nvPr/>
        </p:nvGrpSpPr>
        <p:grpSpPr>
          <a:xfrm>
            <a:off x="6324865" y="2583778"/>
            <a:ext cx="625402" cy="646331"/>
            <a:chOff x="797015" y="2062411"/>
            <a:chExt cx="646331" cy="667960"/>
          </a:xfrm>
        </p:grpSpPr>
        <p:sp>
          <p:nvSpPr>
            <p:cNvPr id="34" name="TextBox 33">
              <a:extLst>
                <a:ext uri="{FF2B5EF4-FFF2-40B4-BE49-F238E27FC236}">
                  <a16:creationId xmlns:a16="http://schemas.microsoft.com/office/drawing/2014/main" id="{FA72CD34-8633-B629-66C9-542A987E3210}"/>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7</a:t>
              </a:r>
            </a:p>
          </p:txBody>
        </p:sp>
        <p:sp>
          <p:nvSpPr>
            <p:cNvPr id="35" name="Oval 34">
              <a:extLst>
                <a:ext uri="{FF2B5EF4-FFF2-40B4-BE49-F238E27FC236}">
                  <a16:creationId xmlns:a16="http://schemas.microsoft.com/office/drawing/2014/main" id="{BF1F1EE4-CA60-68D0-94D8-F5F20989D4A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Title 6">
            <a:extLst>
              <a:ext uri="{FF2B5EF4-FFF2-40B4-BE49-F238E27FC236}">
                <a16:creationId xmlns:a16="http://schemas.microsoft.com/office/drawing/2014/main" id="{34F0F083-3161-E608-DBAA-92D7BC551B21}"/>
              </a:ext>
            </a:extLst>
          </p:cNvPr>
          <p:cNvSpPr txBox="1">
            <a:spLocks/>
          </p:cNvSpPr>
          <p:nvPr/>
        </p:nvSpPr>
        <p:spPr>
          <a:xfrm>
            <a:off x="335277" y="1153095"/>
            <a:ext cx="11716513" cy="389331"/>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r>
              <a:rPr lang="en-GB" sz="1600" b="0">
                <a:solidFill>
                  <a:schemeClr val="tx1"/>
                </a:solidFill>
                <a:latin typeface="Metropolis"/>
              </a:rPr>
              <a:t>A successful solution </a:t>
            </a:r>
            <a:r>
              <a:rPr lang="en-GB" sz="1600" i="1">
                <a:solidFill>
                  <a:schemeClr val="tx1"/>
                </a:solidFill>
                <a:latin typeface="Metropolis"/>
              </a:rPr>
              <a:t>should be justified based on the following criteria:</a:t>
            </a:r>
          </a:p>
        </p:txBody>
      </p:sp>
      <p:grpSp>
        <p:nvGrpSpPr>
          <p:cNvPr id="17" name="Group 16">
            <a:extLst>
              <a:ext uri="{FF2B5EF4-FFF2-40B4-BE49-F238E27FC236}">
                <a16:creationId xmlns:a16="http://schemas.microsoft.com/office/drawing/2014/main" id="{0AE86422-1C7F-026C-67DC-2BF45ABA005E}"/>
              </a:ext>
            </a:extLst>
          </p:cNvPr>
          <p:cNvGrpSpPr/>
          <p:nvPr/>
        </p:nvGrpSpPr>
        <p:grpSpPr>
          <a:xfrm>
            <a:off x="6324865" y="3501000"/>
            <a:ext cx="625402" cy="646331"/>
            <a:chOff x="797015" y="2062411"/>
            <a:chExt cx="646331" cy="667960"/>
          </a:xfrm>
        </p:grpSpPr>
        <p:sp>
          <p:nvSpPr>
            <p:cNvPr id="18" name="TextBox 17">
              <a:extLst>
                <a:ext uri="{FF2B5EF4-FFF2-40B4-BE49-F238E27FC236}">
                  <a16:creationId xmlns:a16="http://schemas.microsoft.com/office/drawing/2014/main" id="{B3AC8392-4D02-9C05-A3ED-80058C2500F7}"/>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8</a:t>
              </a:r>
              <a:endParaRPr lang="en-GB" sz="3600" b="1">
                <a:solidFill>
                  <a:srgbClr val="9DEAF9"/>
                </a:solidFill>
                <a:latin typeface="Metropolis Black" panose="00000A00000000000000" pitchFamily="50" charset="0"/>
              </a:endParaRPr>
            </a:p>
          </p:txBody>
        </p:sp>
        <p:sp>
          <p:nvSpPr>
            <p:cNvPr id="19" name="Oval 18">
              <a:extLst>
                <a:ext uri="{FF2B5EF4-FFF2-40B4-BE49-F238E27FC236}">
                  <a16:creationId xmlns:a16="http://schemas.microsoft.com/office/drawing/2014/main" id="{56F33AD3-89C5-7A9C-2688-2BBA8D1C23F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7CF65A09-EE86-5094-1749-893CA740A3DF}"/>
              </a:ext>
            </a:extLst>
          </p:cNvPr>
          <p:cNvGrpSpPr/>
          <p:nvPr/>
        </p:nvGrpSpPr>
        <p:grpSpPr>
          <a:xfrm>
            <a:off x="6324865" y="4340612"/>
            <a:ext cx="625402" cy="646331"/>
            <a:chOff x="797015" y="2062411"/>
            <a:chExt cx="646331" cy="667960"/>
          </a:xfrm>
        </p:grpSpPr>
        <p:sp>
          <p:nvSpPr>
            <p:cNvPr id="36" name="TextBox 35">
              <a:extLst>
                <a:ext uri="{FF2B5EF4-FFF2-40B4-BE49-F238E27FC236}">
                  <a16:creationId xmlns:a16="http://schemas.microsoft.com/office/drawing/2014/main" id="{6D38F634-0961-B978-8CF2-8CF54B835548}"/>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9</a:t>
              </a:r>
              <a:endParaRPr lang="en-GB" sz="3600" b="1">
                <a:solidFill>
                  <a:srgbClr val="9DEAF9"/>
                </a:solidFill>
                <a:latin typeface="Metropolis Black" panose="00000A00000000000000" pitchFamily="50" charset="0"/>
              </a:endParaRPr>
            </a:p>
          </p:txBody>
        </p:sp>
        <p:sp>
          <p:nvSpPr>
            <p:cNvPr id="37" name="Oval 36">
              <a:extLst>
                <a:ext uri="{FF2B5EF4-FFF2-40B4-BE49-F238E27FC236}">
                  <a16:creationId xmlns:a16="http://schemas.microsoft.com/office/drawing/2014/main" id="{363E3F28-21F0-0F87-D162-3C2013C56D09}"/>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45ECA10F-3E4E-10DA-FD1A-C3093243927C}"/>
              </a:ext>
            </a:extLst>
          </p:cNvPr>
          <p:cNvGrpSpPr/>
          <p:nvPr/>
        </p:nvGrpSpPr>
        <p:grpSpPr>
          <a:xfrm>
            <a:off x="6324865" y="5264890"/>
            <a:ext cx="625402" cy="625403"/>
            <a:chOff x="797015" y="2062411"/>
            <a:chExt cx="646331" cy="646331"/>
          </a:xfrm>
        </p:grpSpPr>
        <p:sp>
          <p:nvSpPr>
            <p:cNvPr id="40" name="TextBox 39">
              <a:extLst>
                <a:ext uri="{FF2B5EF4-FFF2-40B4-BE49-F238E27FC236}">
                  <a16:creationId xmlns:a16="http://schemas.microsoft.com/office/drawing/2014/main" id="{83EFF048-7479-4ECB-D017-4B9A7B5184A2}"/>
                </a:ext>
              </a:extLst>
            </p:cNvPr>
            <p:cNvSpPr txBox="1"/>
            <p:nvPr/>
          </p:nvSpPr>
          <p:spPr>
            <a:xfrm>
              <a:off x="798351" y="2128036"/>
              <a:ext cx="625339" cy="540729"/>
            </a:xfrm>
            <a:prstGeom prst="rect">
              <a:avLst/>
            </a:prstGeom>
            <a:noFill/>
          </p:spPr>
          <p:txBody>
            <a:bodyPr wrap="square" lIns="91440" tIns="45720" rIns="91440" bIns="45720" rtlCol="0" anchor="t">
              <a:spAutoFit/>
            </a:bodyPr>
            <a:lstStyle/>
            <a:p>
              <a:pPr algn="ctr"/>
              <a:r>
                <a:rPr lang="en-GB" sz="2800" b="1">
                  <a:solidFill>
                    <a:srgbClr val="9DEAF9"/>
                  </a:solidFill>
                  <a:latin typeface="Metropolis Black"/>
                </a:rPr>
                <a:t>10</a:t>
              </a:r>
              <a:endParaRPr lang="en-GB" sz="2800" b="1">
                <a:solidFill>
                  <a:srgbClr val="9DEAF9"/>
                </a:solidFill>
                <a:latin typeface="Metropolis Black" panose="00000A00000000000000" pitchFamily="50" charset="0"/>
              </a:endParaRPr>
            </a:p>
          </p:txBody>
        </p:sp>
        <p:sp>
          <p:nvSpPr>
            <p:cNvPr id="41" name="Oval 40">
              <a:extLst>
                <a:ext uri="{FF2B5EF4-FFF2-40B4-BE49-F238E27FC236}">
                  <a16:creationId xmlns:a16="http://schemas.microsoft.com/office/drawing/2014/main" id="{FCEA24AD-2B3C-53B3-A329-A6606A1C497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Picture 8">
            <a:extLst>
              <a:ext uri="{FF2B5EF4-FFF2-40B4-BE49-F238E27FC236}">
                <a16:creationId xmlns:a16="http://schemas.microsoft.com/office/drawing/2014/main" id="{D1273C03-3B7B-873C-96D6-8CCE0CD91C72}"/>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19171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0907877-5B15-1306-8F52-10038D658D36}"/>
              </a:ext>
            </a:extLst>
          </p:cNvPr>
          <p:cNvSpPr/>
          <p:nvPr/>
        </p:nvSpPr>
        <p:spPr>
          <a:xfrm>
            <a:off x="8151523" y="1923800"/>
            <a:ext cx="3600000" cy="4250257"/>
          </a:xfrm>
          <a:prstGeom prst="rect">
            <a:avLst/>
          </a:prstGeom>
          <a:solidFill>
            <a:srgbClr val="B2E5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0A214A6-3402-EA54-A85E-749E3F1C08D1}"/>
              </a:ext>
            </a:extLst>
          </p:cNvPr>
          <p:cNvSpPr/>
          <p:nvPr/>
        </p:nvSpPr>
        <p:spPr>
          <a:xfrm>
            <a:off x="4316799" y="1918927"/>
            <a:ext cx="3608897" cy="4260915"/>
          </a:xfrm>
          <a:prstGeom prst="rect">
            <a:avLst/>
          </a:prstGeom>
          <a:solidFill>
            <a:srgbClr val="B8F6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1CF0DE0-E6D6-83BD-FDA4-32242F1428B0}"/>
              </a:ext>
            </a:extLst>
          </p:cNvPr>
          <p:cNvSpPr/>
          <p:nvPr/>
        </p:nvSpPr>
        <p:spPr>
          <a:xfrm>
            <a:off x="503076" y="1936846"/>
            <a:ext cx="3561993" cy="4276155"/>
          </a:xfrm>
          <a:prstGeom prst="rect">
            <a:avLst/>
          </a:prstGeom>
          <a:solidFill>
            <a:srgbClr val="DCDC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17</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369332"/>
          </a:xfrm>
          <a:prstGeom prst="rect">
            <a:avLst/>
          </a:prstGeom>
          <a:noFill/>
        </p:spPr>
        <p:txBody>
          <a:bodyPr wrap="square" lIns="91440" tIns="45720" rIns="91440" bIns="45720" rtlCol="0" anchor="t">
            <a:spAutoFit/>
          </a:bodyPr>
          <a:lstStyle/>
          <a:p>
            <a:r>
              <a:rPr lang="en-GB" b="1">
                <a:solidFill>
                  <a:srgbClr val="101289"/>
                </a:solidFill>
                <a:latin typeface="Metropolis Black" pitchFamily="2" charset="77"/>
                <a:ea typeface="+mj-ea"/>
              </a:rPr>
              <a:t>Options – 1/2</a:t>
            </a:r>
          </a:p>
        </p:txBody>
      </p:sp>
      <p:sp>
        <p:nvSpPr>
          <p:cNvPr id="14" name="TextBox 13">
            <a:extLst>
              <a:ext uri="{FF2B5EF4-FFF2-40B4-BE49-F238E27FC236}">
                <a16:creationId xmlns:a16="http://schemas.microsoft.com/office/drawing/2014/main" id="{DDD2BCA9-B920-D98A-0E94-6C904A47B150}"/>
              </a:ext>
            </a:extLst>
          </p:cNvPr>
          <p:cNvSpPr txBox="1"/>
          <p:nvPr/>
        </p:nvSpPr>
        <p:spPr>
          <a:xfrm>
            <a:off x="499870" y="2195832"/>
            <a:ext cx="3561993" cy="2492990"/>
          </a:xfrm>
          <a:prstGeom prst="rect">
            <a:avLst/>
          </a:prstGeom>
          <a:noFill/>
        </p:spPr>
        <p:txBody>
          <a:bodyPr wrap="square" lIns="91440" tIns="45720" rIns="91440" bIns="45720" anchor="t">
            <a:spAutoFit/>
          </a:bodyPr>
          <a:lstStyle/>
          <a:p>
            <a:pPr marL="171450" indent="-171450" rtl="0" fontAlgn="base">
              <a:buFont typeface="Arial"/>
              <a:buChar char="•"/>
            </a:pPr>
            <a:r>
              <a:rPr lang="en-GB" sz="1200" b="0" i="0">
                <a:solidFill>
                  <a:srgbClr val="000000"/>
                </a:solidFill>
                <a:effectLst/>
                <a:latin typeface="Metropolis"/>
              </a:rPr>
              <a:t>Pay.UK would be a contracting party to the MLA acting as the Wave 1 MLA Operator, discharging this role alongside their other responsibilities as the operator of the UK’s faster payments and BACS retail payment systems</a:t>
            </a:r>
            <a:endParaRPr lang="en-US">
              <a:cs typeface="Arial" panose="020B0604020202020204"/>
            </a:endParaRPr>
          </a:p>
          <a:p>
            <a:endParaRPr lang="en-GB" sz="1200">
              <a:solidFill>
                <a:srgbClr val="000000"/>
              </a:solidFill>
              <a:latin typeface="Metropolis"/>
            </a:endParaRPr>
          </a:p>
          <a:p>
            <a:pPr marL="171450" indent="-171450" rtl="0" fontAlgn="base">
              <a:buFont typeface="Arial"/>
              <a:buChar char="•"/>
            </a:pPr>
            <a:r>
              <a:rPr lang="en-GB" sz="1200">
                <a:solidFill>
                  <a:srgbClr val="000000"/>
                </a:solidFill>
                <a:latin typeface="Metropolis"/>
              </a:rPr>
              <a:t>The</a:t>
            </a:r>
            <a:r>
              <a:rPr lang="en-GB" sz="1200" b="0" i="0">
                <a:solidFill>
                  <a:srgbClr val="000000"/>
                </a:solidFill>
                <a:effectLst/>
                <a:latin typeface="Metropolis"/>
              </a:rPr>
              <a:t> Payment Systems Regulator (PSR) in their Call for Views on VRPs (CP/23/12) identified Pay.UK as a potential option to be the MLA operator</a:t>
            </a:r>
          </a:p>
          <a:p>
            <a:endParaRPr lang="en-GB" sz="1200">
              <a:solidFill>
                <a:srgbClr val="000000"/>
              </a:solidFill>
              <a:latin typeface="Metropolis"/>
            </a:endParaRPr>
          </a:p>
          <a:p>
            <a:pPr marL="171450" indent="-171450" rtl="0" fontAlgn="base">
              <a:buFont typeface="Arial"/>
              <a:buChar char="•"/>
            </a:pPr>
            <a:r>
              <a:rPr lang="en-GB" sz="1200" b="0" i="0">
                <a:solidFill>
                  <a:srgbClr val="000000"/>
                </a:solidFill>
                <a:effectLst/>
                <a:latin typeface="Metropolis"/>
              </a:rPr>
              <a:t>Robust governance processes would be required to govern how Pay.UK discharges these responsibilities alongside their existing ones</a:t>
            </a:r>
          </a:p>
        </p:txBody>
      </p:sp>
      <p:sp>
        <p:nvSpPr>
          <p:cNvPr id="6" name="TextBox 5">
            <a:extLst>
              <a:ext uri="{FF2B5EF4-FFF2-40B4-BE49-F238E27FC236}">
                <a16:creationId xmlns:a16="http://schemas.microsoft.com/office/drawing/2014/main" id="{9B3E92AE-F7FC-E67C-6729-AB38761A506B}"/>
              </a:ext>
            </a:extLst>
          </p:cNvPr>
          <p:cNvSpPr txBox="1"/>
          <p:nvPr/>
        </p:nvSpPr>
        <p:spPr>
          <a:xfrm>
            <a:off x="8151523" y="2193084"/>
            <a:ext cx="3600000" cy="22124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Pay.UK and OBL would both be contracting parties to the MLA acting jointly as the Wave 1 MLA Operator</a:t>
            </a:r>
          </a:p>
          <a:p>
            <a:pPr marL="171450" indent="-171450">
              <a:lnSpc>
                <a:spcPct val="107000"/>
              </a:lnSpc>
              <a:spcAft>
                <a:spcPts val="600"/>
              </a:spcAft>
              <a:buFont typeface="Arial"/>
              <a:buChar char="•"/>
            </a:pPr>
            <a:r>
              <a:rPr lang="en-GB" sz="1200">
                <a:latin typeface="Metropolis"/>
              </a:rPr>
              <a:t>Other than increased roles/responsibilities to manage and operate the MLA, there would be no change in the existing structure and governance arrangements of either of these entities</a:t>
            </a:r>
          </a:p>
          <a:p>
            <a:pPr marL="171450" indent="-171450">
              <a:lnSpc>
                <a:spcPct val="107000"/>
              </a:lnSpc>
              <a:spcAft>
                <a:spcPts val="600"/>
              </a:spcAft>
              <a:buFont typeface="Arial"/>
              <a:buChar char="•"/>
            </a:pPr>
            <a:r>
              <a:rPr lang="en-GB" sz="1200">
                <a:latin typeface="Metropolis"/>
              </a:rPr>
              <a:t>Robust governance processes would be required to govern how OBL and Pay.UK discharges these responsibilities alongside their existing ones</a:t>
            </a:r>
            <a:endParaRPr lang="en-US">
              <a:cs typeface="Arial"/>
            </a:endParaRPr>
          </a:p>
        </p:txBody>
      </p:sp>
      <p:sp>
        <p:nvSpPr>
          <p:cNvPr id="8" name="TextBox 7">
            <a:extLst>
              <a:ext uri="{FF2B5EF4-FFF2-40B4-BE49-F238E27FC236}">
                <a16:creationId xmlns:a16="http://schemas.microsoft.com/office/drawing/2014/main" id="{4D16C502-3980-6504-CB05-6F90D11BF66D}"/>
              </a:ext>
            </a:extLst>
          </p:cNvPr>
          <p:cNvSpPr txBox="1"/>
          <p:nvPr/>
        </p:nvSpPr>
        <p:spPr>
          <a:xfrm>
            <a:off x="4305090" y="2190270"/>
            <a:ext cx="3600000" cy="2518253"/>
          </a:xfrm>
          <a:prstGeom prst="rect">
            <a:avLst/>
          </a:prstGeom>
          <a:noFill/>
        </p:spPr>
        <p:txBody>
          <a:bodyPr wrap="square" lIns="91440" tIns="45720" rIns="91440" bIns="45720" anchor="t">
            <a:spAutoFit/>
          </a:bodyPr>
          <a:lstStyle/>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OBL in its current form would be a central contracting party to the </a:t>
            </a:r>
            <a:r>
              <a:rPr lang="en-GB" sz="1200">
                <a:latin typeface="Metropolis"/>
                <a:ea typeface="Arial" panose="020B0604020202020204" pitchFamily="34" charset="0"/>
                <a:cs typeface="Arial"/>
              </a:rPr>
              <a:t>MLA</a:t>
            </a:r>
            <a:r>
              <a:rPr lang="en-GB" sz="1200">
                <a:effectLst/>
                <a:latin typeface="Metropolis"/>
                <a:ea typeface="Arial" panose="020B0604020202020204" pitchFamily="34" charset="0"/>
                <a:cs typeface="Arial"/>
              </a:rPr>
              <a:t> alongside its existing Order related obligations</a:t>
            </a:r>
          </a:p>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It would also potentially operate the DMS.</a:t>
            </a:r>
          </a:p>
          <a:p>
            <a:pPr marL="171450" indent="-171450">
              <a:buFont typeface="Arial,Sans-Serif"/>
              <a:buChar char="•"/>
            </a:pPr>
            <a:r>
              <a:rPr lang="en-GB" sz="1200">
                <a:latin typeface="Metropolis"/>
                <a:cs typeface="Arial" panose="020B0604020202020204"/>
              </a:rPr>
              <a:t>The Payment Systems Regulator (PSR) in their Call for Views on VRPs (CP/23/12) identified OBL as a potential option to be the MLA operator</a:t>
            </a:r>
            <a:endParaRPr lang="en-US" sz="1200">
              <a:latin typeface="Metropolis"/>
              <a:cs typeface="Arial" panose="020B0604020202020204"/>
            </a:endParaRPr>
          </a:p>
          <a:p>
            <a:pPr marL="171450" indent="-171450">
              <a:buFont typeface="Arial,Sans-Serif"/>
              <a:buChar char="•"/>
            </a:pPr>
            <a:endParaRPr lang="en-GB" sz="1200">
              <a:latin typeface="Metropolis"/>
              <a:cs typeface="Arial" panose="020B0604020202020204"/>
            </a:endParaRPr>
          </a:p>
          <a:p>
            <a:pPr marL="171450" indent="-171450">
              <a:buFont typeface="Arial,Sans-Serif"/>
              <a:buChar char="•"/>
            </a:pPr>
            <a:r>
              <a:rPr lang="en-GB" sz="1200">
                <a:latin typeface="Metropolis"/>
                <a:cs typeface="Arial" panose="020B0604020202020204"/>
              </a:rPr>
              <a:t>Robust governance processes would be required to govern how OBL discharges these responsibilities alongside their existing ones</a:t>
            </a:r>
            <a:endParaRPr lang="en-US" sz="1200">
              <a:latin typeface="Metropolis"/>
              <a:cs typeface="Arial" panose="020B0604020202020204"/>
            </a:endParaRPr>
          </a:p>
          <a:p>
            <a:pPr marL="171450" indent="-171450">
              <a:lnSpc>
                <a:spcPct val="107000"/>
              </a:lnSpc>
              <a:spcAft>
                <a:spcPts val="600"/>
              </a:spcAft>
              <a:buFont typeface="Arial"/>
              <a:buChar char="•"/>
            </a:pPr>
            <a:endParaRPr lang="en-GB" sz="1200">
              <a:latin typeface="Metropolis"/>
              <a:cs typeface="Arial" panose="020B0604020202020204"/>
            </a:endParaRPr>
          </a:p>
        </p:txBody>
      </p:sp>
      <p:sp>
        <p:nvSpPr>
          <p:cNvPr id="10" name="TextBox 9">
            <a:extLst>
              <a:ext uri="{FF2B5EF4-FFF2-40B4-BE49-F238E27FC236}">
                <a16:creationId xmlns:a16="http://schemas.microsoft.com/office/drawing/2014/main" id="{6978DD77-0EE1-FCFB-51BE-1434E2409724}"/>
              </a:ext>
            </a:extLst>
          </p:cNvPr>
          <p:cNvSpPr txBox="1"/>
          <p:nvPr/>
        </p:nvSpPr>
        <p:spPr>
          <a:xfrm>
            <a:off x="413591" y="1120294"/>
            <a:ext cx="113385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Metropolis"/>
              </a:rPr>
              <a:t>Set against these evaluation criteria, we have identified these potential options:</a:t>
            </a:r>
            <a:endParaRPr lang="en-US" sz="1600">
              <a:cs typeface="Arial"/>
            </a:endParaRPr>
          </a:p>
        </p:txBody>
      </p:sp>
      <p:sp>
        <p:nvSpPr>
          <p:cNvPr id="13" name="TextBox 12">
            <a:extLst>
              <a:ext uri="{FF2B5EF4-FFF2-40B4-BE49-F238E27FC236}">
                <a16:creationId xmlns:a16="http://schemas.microsoft.com/office/drawing/2014/main" id="{3B83758C-D43D-73A7-5D15-2621715C80E5}"/>
              </a:ext>
            </a:extLst>
          </p:cNvPr>
          <p:cNvSpPr txBox="1"/>
          <p:nvPr/>
        </p:nvSpPr>
        <p:spPr>
          <a:xfrm>
            <a:off x="8151522" y="1611150"/>
            <a:ext cx="3600000" cy="307777"/>
          </a:xfrm>
          <a:prstGeom prst="rect">
            <a:avLst/>
          </a:prstGeom>
          <a:solidFill>
            <a:srgbClr val="00B0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3.  Joint Operators (OBL and Pay.UK)</a:t>
            </a:r>
            <a:endParaRPr lang="en-US" sz="1400">
              <a:solidFill>
                <a:srgbClr val="FFFFFF"/>
              </a:solidFill>
              <a:latin typeface="Metropolis"/>
            </a:endParaRPr>
          </a:p>
        </p:txBody>
      </p:sp>
      <p:sp>
        <p:nvSpPr>
          <p:cNvPr id="15" name="TextBox 14">
            <a:extLst>
              <a:ext uri="{FF2B5EF4-FFF2-40B4-BE49-F238E27FC236}">
                <a16:creationId xmlns:a16="http://schemas.microsoft.com/office/drawing/2014/main" id="{9670A506-531E-CD45-0BDA-86882E0936F1}"/>
              </a:ext>
            </a:extLst>
          </p:cNvPr>
          <p:cNvSpPr txBox="1"/>
          <p:nvPr/>
        </p:nvSpPr>
        <p:spPr>
          <a:xfrm>
            <a:off x="499870" y="1611150"/>
            <a:ext cx="3600000" cy="312650"/>
          </a:xfrm>
          <a:prstGeom prst="rect">
            <a:avLst/>
          </a:prstGeom>
          <a:solidFill>
            <a:srgbClr val="7030A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nSpc>
                <a:spcPct val="107000"/>
              </a:lnSpc>
              <a:spcAft>
                <a:spcPts val="800"/>
              </a:spcAft>
              <a:buAutoNum type="arabicPeriod"/>
            </a:pPr>
            <a:r>
              <a:rPr lang="en-GB" sz="1400" b="1">
                <a:solidFill>
                  <a:srgbClr val="FFFFFF"/>
                </a:solidFill>
                <a:latin typeface="Metropolis"/>
              </a:rPr>
              <a:t>Pay.UK</a:t>
            </a:r>
            <a:endParaRPr lang="en-GB" sz="1400">
              <a:solidFill>
                <a:srgbClr val="FFFFFF"/>
              </a:solidFill>
              <a:latin typeface="Metropolis"/>
            </a:endParaRPr>
          </a:p>
        </p:txBody>
      </p:sp>
      <p:sp>
        <p:nvSpPr>
          <p:cNvPr id="16" name="TextBox 15">
            <a:extLst>
              <a:ext uri="{FF2B5EF4-FFF2-40B4-BE49-F238E27FC236}">
                <a16:creationId xmlns:a16="http://schemas.microsoft.com/office/drawing/2014/main" id="{00545396-0E76-D0DB-908F-4022C41D5B52}"/>
              </a:ext>
            </a:extLst>
          </p:cNvPr>
          <p:cNvSpPr txBox="1"/>
          <p:nvPr/>
        </p:nvSpPr>
        <p:spPr>
          <a:xfrm>
            <a:off x="4325696" y="1611150"/>
            <a:ext cx="3600000" cy="307777"/>
          </a:xfrm>
          <a:prstGeom prst="rect">
            <a:avLst/>
          </a:prstGeom>
          <a:solidFill>
            <a:srgbClr val="00A5B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2.  OBL</a:t>
            </a:r>
            <a:endParaRPr lang="en-US" sz="1400">
              <a:solidFill>
                <a:srgbClr val="FFFFFF"/>
              </a:solidFill>
              <a:latin typeface="Metropolis"/>
            </a:endParaRPr>
          </a:p>
        </p:txBody>
      </p:sp>
      <p:pic>
        <p:nvPicPr>
          <p:cNvPr id="4" name="Picture 3">
            <a:extLst>
              <a:ext uri="{FF2B5EF4-FFF2-40B4-BE49-F238E27FC236}">
                <a16:creationId xmlns:a16="http://schemas.microsoft.com/office/drawing/2014/main" id="{BACAD927-23CE-5F52-E4AC-5246AD9896C6}"/>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84661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60C1B07-6BB3-EDDE-AB30-FB9528AEB730}"/>
              </a:ext>
            </a:extLst>
          </p:cNvPr>
          <p:cNvSpPr/>
          <p:nvPr/>
        </p:nvSpPr>
        <p:spPr>
          <a:xfrm>
            <a:off x="6175012" y="1711774"/>
            <a:ext cx="4716615" cy="3857055"/>
          </a:xfrm>
          <a:prstGeom prst="rect">
            <a:avLst/>
          </a:prstGeom>
          <a:solidFill>
            <a:srgbClr val="CEE3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308865E-3BB6-48AC-9117-749273654799}"/>
              </a:ext>
            </a:extLst>
          </p:cNvPr>
          <p:cNvSpPr/>
          <p:nvPr/>
        </p:nvSpPr>
        <p:spPr>
          <a:xfrm>
            <a:off x="890401" y="1711775"/>
            <a:ext cx="4716615" cy="3857055"/>
          </a:xfrm>
          <a:prstGeom prst="rect">
            <a:avLst/>
          </a:prstGeom>
          <a:solidFill>
            <a:srgbClr val="F7E0C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18</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400110"/>
          </a:xfrm>
          <a:prstGeom prst="rect">
            <a:avLst/>
          </a:prstGeom>
          <a:noFill/>
        </p:spPr>
        <p:txBody>
          <a:bodyPr wrap="square" lIns="91440" tIns="45720" rIns="91440" bIns="45720" rtlCol="0" anchor="t">
            <a:spAutoFit/>
          </a:bodyPr>
          <a:lstStyle>
            <a:defPPr>
              <a:defRPr lang="en-US"/>
            </a:defPPr>
            <a:lvl1pPr>
              <a:defRPr b="1">
                <a:solidFill>
                  <a:srgbClr val="101289"/>
                </a:solidFill>
                <a:latin typeface="Metropolis Black" pitchFamily="2" charset="77"/>
                <a:ea typeface="+mj-ea"/>
              </a:defRPr>
            </a:lvl1pPr>
          </a:lstStyle>
          <a:p>
            <a:r>
              <a:rPr lang="en-GB"/>
              <a:t>Options – 2/2</a:t>
            </a:r>
          </a:p>
        </p:txBody>
      </p:sp>
      <p:sp>
        <p:nvSpPr>
          <p:cNvPr id="7" name="TextBox 6">
            <a:extLst>
              <a:ext uri="{FF2B5EF4-FFF2-40B4-BE49-F238E27FC236}">
                <a16:creationId xmlns:a16="http://schemas.microsoft.com/office/drawing/2014/main" id="{4859CED0-AE30-BBD5-37E9-4736F8D6931E}"/>
              </a:ext>
            </a:extLst>
          </p:cNvPr>
          <p:cNvSpPr txBox="1"/>
          <p:nvPr/>
        </p:nvSpPr>
        <p:spPr>
          <a:xfrm>
            <a:off x="890702" y="2115219"/>
            <a:ext cx="4666965" cy="24870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OBL and Pay.UK could incorporate a new company as a special purpose vehicle (SPV) in which, for example, they could be 50/50 owners. This new SPV would be a contracting party to the Wave 1 MLA as the Wave 1 MLA Operator</a:t>
            </a:r>
          </a:p>
          <a:p>
            <a:pPr marL="171450" indent="-171450">
              <a:lnSpc>
                <a:spcPct val="107000"/>
              </a:lnSpc>
              <a:spcAft>
                <a:spcPts val="600"/>
              </a:spcAft>
              <a:buFont typeface="Arial"/>
              <a:buChar char="•"/>
            </a:pPr>
            <a:r>
              <a:rPr lang="en-GB" sz="1200">
                <a:latin typeface="Metropolis"/>
              </a:rPr>
              <a:t>This would be a more formalised approach of Option 3</a:t>
            </a:r>
          </a:p>
          <a:p>
            <a:pPr marL="171450" indent="-171450">
              <a:lnSpc>
                <a:spcPct val="107000"/>
              </a:lnSpc>
              <a:spcAft>
                <a:spcPts val="600"/>
              </a:spcAft>
              <a:buFont typeface="Arial"/>
              <a:buChar char="•"/>
            </a:pPr>
            <a:r>
              <a:rPr lang="en-GB" sz="1200">
                <a:latin typeface="Metropolis"/>
              </a:rPr>
              <a:t>This entity would seek to leverage the capabilities and resources of OBL and Pay.UK (and potentially other third parties) procured through intercompany outsourcing arrangements. Pay.UK currently operates this model for UTSP service</a:t>
            </a:r>
          </a:p>
          <a:p>
            <a:pPr marL="171450" indent="-171450">
              <a:lnSpc>
                <a:spcPct val="107000"/>
              </a:lnSpc>
              <a:spcAft>
                <a:spcPts val="600"/>
              </a:spcAft>
              <a:buFont typeface="Arial"/>
              <a:buChar char="•"/>
            </a:pPr>
            <a:r>
              <a:rPr lang="en-GB" sz="1200">
                <a:latin typeface="Metropolis"/>
              </a:rPr>
              <a:t>Robust governance processes would be required to govern how this entity discharges these responsibilities</a:t>
            </a:r>
            <a:endParaRPr lang="en-US">
              <a:cs typeface="Arial"/>
            </a:endParaRPr>
          </a:p>
        </p:txBody>
      </p:sp>
      <p:sp>
        <p:nvSpPr>
          <p:cNvPr id="11" name="TextBox 10">
            <a:extLst>
              <a:ext uri="{FF2B5EF4-FFF2-40B4-BE49-F238E27FC236}">
                <a16:creationId xmlns:a16="http://schemas.microsoft.com/office/drawing/2014/main" id="{774FC422-B0CB-D803-CE06-55B8304E4CD1}"/>
              </a:ext>
            </a:extLst>
          </p:cNvPr>
          <p:cNvSpPr txBox="1"/>
          <p:nvPr/>
        </p:nvSpPr>
        <p:spPr>
          <a:xfrm>
            <a:off x="890401" y="1557887"/>
            <a:ext cx="4716576" cy="307777"/>
          </a:xfrm>
          <a:prstGeom prst="rect">
            <a:avLst/>
          </a:prstGeom>
          <a:solidFill>
            <a:srgbClr val="FF91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4.  </a:t>
            </a:r>
            <a:r>
              <a:rPr lang="en-GB" sz="1400" b="1" err="1">
                <a:solidFill>
                  <a:srgbClr val="FFFFFF"/>
                </a:solidFill>
                <a:latin typeface="Metropolis"/>
              </a:rPr>
              <a:t>NewCo</a:t>
            </a:r>
            <a:r>
              <a:rPr lang="en-GB" sz="1400" b="1">
                <a:solidFill>
                  <a:srgbClr val="FFFFFF"/>
                </a:solidFill>
                <a:latin typeface="Metropolis"/>
              </a:rPr>
              <a:t> (50:50 owned, OBL and Pay.UK)</a:t>
            </a:r>
            <a:endParaRPr lang="en-US" sz="1400">
              <a:solidFill>
                <a:srgbClr val="FFFFFF"/>
              </a:solidFill>
              <a:latin typeface="Metropolis"/>
            </a:endParaRPr>
          </a:p>
        </p:txBody>
      </p:sp>
      <p:sp>
        <p:nvSpPr>
          <p:cNvPr id="12" name="TextBox 11">
            <a:extLst>
              <a:ext uri="{FF2B5EF4-FFF2-40B4-BE49-F238E27FC236}">
                <a16:creationId xmlns:a16="http://schemas.microsoft.com/office/drawing/2014/main" id="{10836AFB-9688-B0AE-9A1A-BC70F4D7EBE5}"/>
              </a:ext>
            </a:extLst>
          </p:cNvPr>
          <p:cNvSpPr txBox="1"/>
          <p:nvPr/>
        </p:nvSpPr>
        <p:spPr>
          <a:xfrm>
            <a:off x="6175012" y="2113314"/>
            <a:ext cx="4716576"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buFont typeface="Arial"/>
              <a:buChar char="•"/>
            </a:pPr>
            <a:r>
              <a:rPr lang="en-GB" sz="1200">
                <a:latin typeface="Metropolis"/>
              </a:rPr>
              <a:t>A new entity would be created to fulfil the role of the Wave 1 MLA Operator and would be a contracting party to the MLA</a:t>
            </a:r>
            <a:endParaRPr lang="en-US">
              <a:cs typeface="Arial" panose="020B0604020202020204"/>
            </a:endParaRPr>
          </a:p>
          <a:p>
            <a:pPr algn="just"/>
            <a:endParaRPr lang="en-GB" sz="1200">
              <a:latin typeface="Metropolis"/>
            </a:endParaRPr>
          </a:p>
          <a:p>
            <a:pPr marL="171450" indent="-171450" algn="just">
              <a:buFont typeface="Arial"/>
              <a:buChar char="•"/>
            </a:pPr>
            <a:r>
              <a:rPr lang="en-GB" sz="1200">
                <a:latin typeface="Metropolis"/>
              </a:rPr>
              <a:t>A possible corporate structure would be for this new entity to be limited by guarantee</a:t>
            </a:r>
          </a:p>
          <a:p>
            <a:pPr algn="just"/>
            <a:endParaRPr lang="en-GB" sz="1200">
              <a:latin typeface="Metropolis"/>
            </a:endParaRPr>
          </a:p>
          <a:p>
            <a:pPr marL="171450" indent="-171450" algn="just">
              <a:buFont typeface="Arial"/>
              <a:buChar char="•"/>
            </a:pPr>
            <a:r>
              <a:rPr lang="en-GB" sz="1200" err="1">
                <a:latin typeface="Metropolis"/>
              </a:rPr>
              <a:t>NewCo</a:t>
            </a:r>
            <a:r>
              <a:rPr lang="en-GB" sz="1200">
                <a:latin typeface="Metropolis"/>
              </a:rPr>
              <a:t> would seek to leverage the capabilities and resources of OBL and Pay.UK (and potentially other third parties) procured through intercompany outsourcing arrangements</a:t>
            </a:r>
          </a:p>
          <a:p>
            <a:pPr algn="just"/>
            <a:endParaRPr lang="en-GB" sz="1200">
              <a:latin typeface="Metropolis"/>
            </a:endParaRPr>
          </a:p>
          <a:p>
            <a:pPr marL="171450" indent="-171450" algn="just">
              <a:buFont typeface="Arial"/>
              <a:buChar char="•"/>
            </a:pPr>
            <a:r>
              <a:rPr lang="en-GB" sz="1200">
                <a:latin typeface="Metropolis"/>
              </a:rPr>
              <a:t>Robust governance processes would be required to govern how the </a:t>
            </a:r>
            <a:r>
              <a:rPr lang="en-GB" sz="1200" err="1">
                <a:latin typeface="Metropolis"/>
              </a:rPr>
              <a:t>NewCo</a:t>
            </a:r>
            <a:r>
              <a:rPr lang="en-GB" sz="1200">
                <a:latin typeface="Metropolis"/>
              </a:rPr>
              <a:t> discharges these responsibilities</a:t>
            </a:r>
          </a:p>
          <a:p>
            <a:endParaRPr lang="en-US" sz="1200">
              <a:latin typeface="Arial" panose="020B0604020202020204"/>
              <a:cs typeface="Arial"/>
            </a:endParaRPr>
          </a:p>
        </p:txBody>
      </p:sp>
      <p:sp>
        <p:nvSpPr>
          <p:cNvPr id="17" name="TextBox 16">
            <a:extLst>
              <a:ext uri="{FF2B5EF4-FFF2-40B4-BE49-F238E27FC236}">
                <a16:creationId xmlns:a16="http://schemas.microsoft.com/office/drawing/2014/main" id="{A3B68891-21FD-4557-860E-62D46487DB56}"/>
              </a:ext>
            </a:extLst>
          </p:cNvPr>
          <p:cNvSpPr txBox="1"/>
          <p:nvPr/>
        </p:nvSpPr>
        <p:spPr>
          <a:xfrm>
            <a:off x="6175012" y="1557887"/>
            <a:ext cx="4716576" cy="307777"/>
          </a:xfrm>
          <a:prstGeom prst="rect">
            <a:avLst/>
          </a:prstGeom>
          <a:solidFill>
            <a:srgbClr val="00B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5.  </a:t>
            </a:r>
            <a:r>
              <a:rPr lang="en-GB" sz="1400" b="1" err="1">
                <a:solidFill>
                  <a:srgbClr val="FFFFFF"/>
                </a:solidFill>
                <a:latin typeface="Metropolis"/>
              </a:rPr>
              <a:t>NewCo</a:t>
            </a:r>
            <a:r>
              <a:rPr lang="en-GB" sz="1400" b="1">
                <a:solidFill>
                  <a:srgbClr val="FFFFFF"/>
                </a:solidFill>
                <a:latin typeface="Metropolis"/>
              </a:rPr>
              <a:t> (Legally independent)</a:t>
            </a:r>
            <a:endParaRPr lang="en-GB" sz="1400">
              <a:solidFill>
                <a:srgbClr val="FFFFFF"/>
              </a:solidFill>
              <a:latin typeface="Metropolis"/>
            </a:endParaRPr>
          </a:p>
        </p:txBody>
      </p:sp>
      <p:pic>
        <p:nvPicPr>
          <p:cNvPr id="2" name="Picture 1">
            <a:extLst>
              <a:ext uri="{FF2B5EF4-FFF2-40B4-BE49-F238E27FC236}">
                <a16:creationId xmlns:a16="http://schemas.microsoft.com/office/drawing/2014/main" id="{736725EB-E040-6646-93E4-D6FAC74B1FB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099026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AE02A33-DAC4-4CDB-C241-1FCDC8E855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50F098FC-7979-A5BB-4557-292994608F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C7E4CF36-4C27-3982-8203-881396115DE0}"/>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8E9C4C8-81FD-EEF9-5F55-D712613686E4}"/>
              </a:ext>
            </a:extLst>
          </p:cNvPr>
          <p:cNvSpPr>
            <a:spLocks noGrp="1"/>
          </p:cNvSpPr>
          <p:nvPr>
            <p:ph type="title"/>
          </p:nvPr>
        </p:nvSpPr>
        <p:spPr/>
        <p:txBody>
          <a:bodyPr/>
          <a:lstStyle/>
          <a:p>
            <a:r>
              <a:rPr lang="en-GB"/>
              <a:t>Proposed functional capabilities presented to the VRP WG for feedback</a:t>
            </a:r>
          </a:p>
        </p:txBody>
      </p:sp>
      <p:sp>
        <p:nvSpPr>
          <p:cNvPr id="6" name="Content Placeholder 5">
            <a:extLst>
              <a:ext uri="{FF2B5EF4-FFF2-40B4-BE49-F238E27FC236}">
                <a16:creationId xmlns:a16="http://schemas.microsoft.com/office/drawing/2014/main" id="{CC853179-B080-7DB0-6012-003A112381C2}"/>
              </a:ext>
            </a:extLst>
          </p:cNvPr>
          <p:cNvSpPr>
            <a:spLocks noGrp="1"/>
          </p:cNvSpPr>
          <p:nvPr>
            <p:ph idx="1"/>
          </p:nvPr>
        </p:nvSpPr>
        <p:spPr/>
        <p:txBody>
          <a:bodyPr numCol="2" spcCol="180000">
            <a:noAutofit/>
          </a:bodyPr>
          <a:lstStyle/>
          <a:p>
            <a:pPr marL="85725" indent="-85725">
              <a:lnSpc>
                <a:spcPct val="100000"/>
              </a:lnSpc>
              <a:tabLst>
                <a:tab pos="266700" algn="l"/>
              </a:tabLst>
            </a:pPr>
            <a:r>
              <a:rPr lang="en-GB" sz="1100" b="1"/>
              <a:t>A.	Monitoring compliance with the MLA</a:t>
            </a:r>
          </a:p>
          <a:p>
            <a:pPr marL="342900" indent="-342900">
              <a:lnSpc>
                <a:spcPct val="100000"/>
              </a:lnSpc>
              <a:spcBef>
                <a:spcPts val="0"/>
              </a:spcBef>
              <a:buFont typeface="Arial" panose="020B0604020202020204" pitchFamily="34" charset="0"/>
              <a:buChar char="•"/>
            </a:pPr>
            <a:r>
              <a:rPr lang="en-GB" sz="1100"/>
              <a:t>Data analysis </a:t>
            </a:r>
          </a:p>
          <a:p>
            <a:pPr marL="342900" indent="-342900">
              <a:lnSpc>
                <a:spcPct val="100000"/>
              </a:lnSpc>
              <a:spcBef>
                <a:spcPts val="0"/>
              </a:spcBef>
              <a:buFont typeface="Arial" panose="020B0604020202020204" pitchFamily="34" charset="0"/>
              <a:buChar char="•"/>
            </a:pPr>
            <a:r>
              <a:rPr lang="en-GB" sz="1100"/>
              <a:t>Complaints function</a:t>
            </a:r>
          </a:p>
          <a:p>
            <a:pPr marL="342900" indent="-342900">
              <a:lnSpc>
                <a:spcPct val="100000"/>
              </a:lnSpc>
              <a:spcBef>
                <a:spcPts val="0"/>
              </a:spcBef>
              <a:buFont typeface="Arial" panose="020B0604020202020204" pitchFamily="34" charset="0"/>
              <a:buChar char="•"/>
            </a:pPr>
            <a:r>
              <a:rPr lang="en-GB" sz="1100"/>
              <a:t>Investigation / assessment of potential compliance breaches</a:t>
            </a:r>
          </a:p>
          <a:p>
            <a:pPr marL="342900" indent="-342900">
              <a:lnSpc>
                <a:spcPct val="100000"/>
              </a:lnSpc>
              <a:spcBef>
                <a:spcPts val="0"/>
              </a:spcBef>
              <a:buFont typeface="Arial" panose="020B0604020202020204" pitchFamily="34" charset="0"/>
              <a:buChar char="•"/>
            </a:pPr>
            <a:r>
              <a:rPr lang="en-GB" sz="1100"/>
              <a:t>Impact assessment / decision making / sanctions</a:t>
            </a:r>
          </a:p>
          <a:p>
            <a:pPr>
              <a:lnSpc>
                <a:spcPct val="100000"/>
              </a:lnSpc>
            </a:pPr>
            <a:endParaRPr lang="en-GB" sz="1100" b="1"/>
          </a:p>
          <a:p>
            <a:pPr marL="180975" indent="-180975">
              <a:lnSpc>
                <a:spcPct val="100000"/>
              </a:lnSpc>
              <a:tabLst>
                <a:tab pos="266700" algn="l"/>
              </a:tabLst>
            </a:pPr>
            <a:r>
              <a:rPr lang="en-GB" sz="1100" b="1"/>
              <a:t>B.		Billing </a:t>
            </a:r>
          </a:p>
          <a:p>
            <a:pPr marL="342900" indent="-342900">
              <a:lnSpc>
                <a:spcPct val="100000"/>
              </a:lnSpc>
              <a:spcBef>
                <a:spcPts val="0"/>
              </a:spcBef>
              <a:buFont typeface="Arial" panose="020B0604020202020204" pitchFamily="34" charset="0"/>
              <a:buChar char="•"/>
            </a:pPr>
            <a:r>
              <a:rPr lang="en-GB" sz="1100"/>
              <a:t>Setting tariffs / fees</a:t>
            </a:r>
          </a:p>
          <a:p>
            <a:pPr marL="342900" indent="-342900">
              <a:lnSpc>
                <a:spcPct val="100000"/>
              </a:lnSpc>
              <a:spcBef>
                <a:spcPts val="0"/>
              </a:spcBef>
              <a:buFont typeface="Arial" panose="020B0604020202020204" pitchFamily="34" charset="0"/>
              <a:buChar char="•"/>
            </a:pPr>
            <a:r>
              <a:rPr lang="en-GB" sz="1100"/>
              <a:t>Calculation of money owed – scheme fees and inter participant fees</a:t>
            </a:r>
          </a:p>
          <a:p>
            <a:pPr marL="342900" indent="-342900">
              <a:lnSpc>
                <a:spcPct val="100000"/>
              </a:lnSpc>
              <a:spcBef>
                <a:spcPts val="0"/>
              </a:spcBef>
              <a:buFont typeface="Arial" panose="020B0604020202020204" pitchFamily="34" charset="0"/>
              <a:buChar char="•"/>
            </a:pPr>
            <a:r>
              <a:rPr lang="en-GB" sz="1100"/>
              <a:t>Ensuring settlement</a:t>
            </a:r>
          </a:p>
          <a:p>
            <a:pPr>
              <a:lnSpc>
                <a:spcPct val="100000"/>
              </a:lnSpc>
            </a:pPr>
            <a:endParaRPr lang="en-GB" sz="1100" b="1"/>
          </a:p>
          <a:p>
            <a:pPr marL="180975" indent="-180975">
              <a:lnSpc>
                <a:spcPct val="100000"/>
              </a:lnSpc>
            </a:pPr>
            <a:r>
              <a:rPr lang="en-GB" sz="1100" b="1"/>
              <a:t>C.	Intra-party dispute management</a:t>
            </a:r>
          </a:p>
          <a:p>
            <a:pPr marL="342900" indent="-342900">
              <a:lnSpc>
                <a:spcPct val="100000"/>
              </a:lnSpc>
              <a:spcBef>
                <a:spcPts val="0"/>
              </a:spcBef>
              <a:buFont typeface="Arial" panose="020B0604020202020204" pitchFamily="34" charset="0"/>
              <a:buChar char="•"/>
            </a:pPr>
            <a:r>
              <a:rPr lang="en-GB" sz="1100"/>
              <a:t>Contracting with the supplier of the dispute system</a:t>
            </a:r>
          </a:p>
          <a:p>
            <a:pPr marL="342900" indent="-342900">
              <a:lnSpc>
                <a:spcPct val="100000"/>
              </a:lnSpc>
              <a:spcBef>
                <a:spcPts val="0"/>
              </a:spcBef>
              <a:buFont typeface="Arial" panose="020B0604020202020204" pitchFamily="34" charset="0"/>
              <a:buChar char="•"/>
            </a:pPr>
            <a:r>
              <a:rPr lang="en-GB" sz="1100"/>
              <a:t>Maintaining liabilities arrangements and ensuring consistent outcomes</a:t>
            </a:r>
          </a:p>
          <a:p>
            <a:pPr marL="342900" indent="-342900">
              <a:lnSpc>
                <a:spcPct val="100000"/>
              </a:lnSpc>
              <a:spcBef>
                <a:spcPts val="0"/>
              </a:spcBef>
              <a:buFont typeface="Arial" panose="020B0604020202020204" pitchFamily="34" charset="0"/>
              <a:buChar char="•"/>
            </a:pPr>
            <a:r>
              <a:rPr lang="en-GB" sz="1100"/>
              <a:t>Where disputes are not resolved providing arbitration </a:t>
            </a:r>
          </a:p>
          <a:p>
            <a:pPr>
              <a:lnSpc>
                <a:spcPct val="100000"/>
              </a:lnSpc>
            </a:pPr>
            <a:endParaRPr lang="en-GB" sz="1100" b="1"/>
          </a:p>
          <a:p>
            <a:pPr>
              <a:lnSpc>
                <a:spcPct val="100000"/>
              </a:lnSpc>
              <a:tabLst>
                <a:tab pos="266700" algn="l"/>
              </a:tabLst>
            </a:pPr>
            <a:r>
              <a:rPr lang="en-GB" sz="1100" b="1"/>
              <a:t>D.	Risk Mitigation</a:t>
            </a:r>
          </a:p>
          <a:p>
            <a:pPr marL="342900" indent="-342900">
              <a:lnSpc>
                <a:spcPct val="100000"/>
              </a:lnSpc>
              <a:spcBef>
                <a:spcPts val="0"/>
              </a:spcBef>
              <a:buFont typeface="Arial" panose="020B0604020202020204" pitchFamily="34" charset="0"/>
              <a:buChar char="•"/>
            </a:pPr>
            <a:r>
              <a:rPr lang="en-GB" sz="1100"/>
              <a:t>Ensuring risks to the operator are understood and mitigated e.g. business risk</a:t>
            </a:r>
          </a:p>
          <a:p>
            <a:pPr marL="342900" indent="-342900">
              <a:lnSpc>
                <a:spcPct val="100000"/>
              </a:lnSpc>
              <a:spcBef>
                <a:spcPts val="0"/>
              </a:spcBef>
              <a:buFont typeface="Arial" panose="020B0604020202020204" pitchFamily="34" charset="0"/>
              <a:buChar char="•"/>
            </a:pPr>
            <a:r>
              <a:rPr lang="en-GB" sz="1100"/>
              <a:t>Ensuring plans and processes are in place to address ecosystem risk e.g. participant insolvency; large technical failure</a:t>
            </a:r>
          </a:p>
          <a:p>
            <a:pPr marL="342900" indent="-342900">
              <a:lnSpc>
                <a:spcPct val="100000"/>
              </a:lnSpc>
              <a:spcBef>
                <a:spcPts val="0"/>
              </a:spcBef>
              <a:buFont typeface="Arial" panose="020B0604020202020204" pitchFamily="34" charset="0"/>
              <a:buChar char="•"/>
            </a:pPr>
            <a:r>
              <a:rPr lang="en-GB" sz="1100"/>
              <a:t>Mitigating legal risk</a:t>
            </a:r>
          </a:p>
          <a:p>
            <a:pPr marL="342900" indent="-342900">
              <a:lnSpc>
                <a:spcPct val="100000"/>
              </a:lnSpc>
              <a:spcBef>
                <a:spcPts val="0"/>
              </a:spcBef>
              <a:buFont typeface="Arial" panose="020B0604020202020204" pitchFamily="34" charset="0"/>
              <a:buChar char="•"/>
            </a:pPr>
            <a:r>
              <a:rPr lang="en-GB" sz="1100"/>
              <a:t>Mitigating supplier and operational risks</a:t>
            </a:r>
          </a:p>
          <a:p>
            <a:pPr marL="342900" indent="-342900">
              <a:lnSpc>
                <a:spcPct val="100000"/>
              </a:lnSpc>
              <a:spcBef>
                <a:spcPts val="0"/>
              </a:spcBef>
              <a:buFont typeface="Arial" panose="020B0604020202020204" pitchFamily="34" charset="0"/>
              <a:buChar char="•"/>
            </a:pPr>
            <a:r>
              <a:rPr lang="en-GB" sz="1100"/>
              <a:t>Understanding the rules and requirements of the Operator in relation to GDPR</a:t>
            </a:r>
          </a:p>
          <a:p>
            <a:pPr>
              <a:lnSpc>
                <a:spcPct val="100000"/>
              </a:lnSpc>
            </a:pPr>
            <a:endParaRPr lang="en-GB" sz="1100" b="1"/>
          </a:p>
          <a:p>
            <a:pPr>
              <a:lnSpc>
                <a:spcPct val="100000"/>
              </a:lnSpc>
              <a:tabLst>
                <a:tab pos="266700" algn="l"/>
              </a:tabLst>
            </a:pPr>
            <a:r>
              <a:rPr lang="en-GB" sz="1100" b="1"/>
              <a:t>E.	New participant onboarding </a:t>
            </a:r>
          </a:p>
          <a:p>
            <a:pPr marL="342900" indent="-342900">
              <a:lnSpc>
                <a:spcPct val="100000"/>
              </a:lnSpc>
              <a:spcBef>
                <a:spcPts val="0"/>
              </a:spcBef>
              <a:buFont typeface="Arial" panose="020B0604020202020204" pitchFamily="34" charset="0"/>
              <a:buChar char="•"/>
            </a:pPr>
            <a:r>
              <a:rPr lang="en-GB" sz="1100"/>
              <a:t>Assessing joining applications against access criteria</a:t>
            </a:r>
          </a:p>
          <a:p>
            <a:pPr marL="342900" indent="-342900">
              <a:lnSpc>
                <a:spcPct val="100000"/>
              </a:lnSpc>
              <a:spcBef>
                <a:spcPts val="0"/>
              </a:spcBef>
              <a:buFont typeface="Arial" panose="020B0604020202020204" pitchFamily="34" charset="0"/>
              <a:buChar char="•"/>
            </a:pPr>
            <a:r>
              <a:rPr lang="en-GB" sz="1100"/>
              <a:t>Legal co-ordination of MLA signatories</a:t>
            </a:r>
          </a:p>
          <a:p>
            <a:pPr marL="342900" indent="-342900">
              <a:lnSpc>
                <a:spcPct val="100000"/>
              </a:lnSpc>
              <a:spcBef>
                <a:spcPts val="0"/>
              </a:spcBef>
              <a:buFont typeface="Arial" panose="020B0604020202020204" pitchFamily="34" charset="0"/>
              <a:buChar char="•"/>
            </a:pPr>
            <a:r>
              <a:rPr lang="en-GB" sz="1100"/>
              <a:t>Accreditation of new participants meeting MLA technical requirements</a:t>
            </a:r>
          </a:p>
          <a:p>
            <a:pPr marL="342900" indent="-342900">
              <a:lnSpc>
                <a:spcPct val="100000"/>
              </a:lnSpc>
              <a:spcBef>
                <a:spcPts val="0"/>
              </a:spcBef>
              <a:buFont typeface="Arial" panose="020B0604020202020204" pitchFamily="34" charset="0"/>
              <a:buChar char="•"/>
            </a:pPr>
            <a:r>
              <a:rPr lang="en-GB" sz="1100"/>
              <a:t>Co-ordination / on-boarding new participants</a:t>
            </a:r>
          </a:p>
          <a:p>
            <a:pPr>
              <a:lnSpc>
                <a:spcPct val="100000"/>
              </a:lnSpc>
            </a:pPr>
            <a:endParaRPr lang="en-GB" sz="1100" b="1"/>
          </a:p>
          <a:p>
            <a:pPr>
              <a:lnSpc>
                <a:spcPct val="100000"/>
              </a:lnSpc>
              <a:tabLst>
                <a:tab pos="266700" algn="l"/>
              </a:tabLst>
            </a:pPr>
            <a:r>
              <a:rPr lang="en-GB" sz="1100" b="1"/>
              <a:t>F.	MLA Maintenance and iteration </a:t>
            </a:r>
          </a:p>
          <a:p>
            <a:pPr marL="342900" indent="-342900">
              <a:lnSpc>
                <a:spcPct val="100000"/>
              </a:lnSpc>
              <a:spcBef>
                <a:spcPts val="0"/>
              </a:spcBef>
              <a:buFont typeface="Arial" panose="020B0604020202020204" pitchFamily="34" charset="0"/>
              <a:buChar char="•"/>
            </a:pPr>
            <a:r>
              <a:rPr lang="en-GB" sz="1100"/>
              <a:t>Own, maintain and update the rules/MLA and any relevant requirements</a:t>
            </a:r>
          </a:p>
          <a:p>
            <a:pPr marL="342900" indent="-342900">
              <a:lnSpc>
                <a:spcPct val="100000"/>
              </a:lnSpc>
              <a:spcBef>
                <a:spcPts val="0"/>
              </a:spcBef>
              <a:buFont typeface="Arial" panose="020B0604020202020204" pitchFamily="34" charset="0"/>
              <a:buChar char="•"/>
            </a:pPr>
            <a:r>
              <a:rPr lang="en-GB" sz="1100"/>
              <a:t>Agree and operate an MoU/SLA with OBL and Pay.UK (where relevant)</a:t>
            </a:r>
          </a:p>
          <a:p>
            <a:pPr marL="342900" indent="-342900">
              <a:lnSpc>
                <a:spcPct val="100000"/>
              </a:lnSpc>
              <a:spcBef>
                <a:spcPts val="0"/>
              </a:spcBef>
              <a:buFont typeface="Arial" panose="020B0604020202020204" pitchFamily="34" charset="0"/>
              <a:buChar char="•"/>
            </a:pPr>
            <a:r>
              <a:rPr lang="en-GB" sz="1100"/>
              <a:t>Undertake the work to move to Waves 2 and 3.</a:t>
            </a:r>
          </a:p>
          <a:p>
            <a:pPr marL="342900" indent="-342900">
              <a:lnSpc>
                <a:spcPct val="100000"/>
              </a:lnSpc>
              <a:spcBef>
                <a:spcPts val="0"/>
              </a:spcBef>
              <a:buFont typeface="Arial" panose="020B0604020202020204" pitchFamily="34" charset="0"/>
              <a:buChar char="•"/>
            </a:pPr>
            <a:r>
              <a:rPr lang="en-GB" sz="1100"/>
              <a:t>Assess waivers and administer them</a:t>
            </a:r>
          </a:p>
          <a:p>
            <a:pPr>
              <a:lnSpc>
                <a:spcPct val="100000"/>
              </a:lnSpc>
            </a:pPr>
            <a:endParaRPr lang="en-GB" sz="1100" b="1"/>
          </a:p>
          <a:p>
            <a:pPr>
              <a:lnSpc>
                <a:spcPct val="100000"/>
              </a:lnSpc>
              <a:tabLst>
                <a:tab pos="266700" algn="l"/>
              </a:tabLst>
            </a:pPr>
            <a:r>
              <a:rPr lang="en-GB" sz="1100" b="1"/>
              <a:t>G.	Change management / co-ordination </a:t>
            </a:r>
          </a:p>
          <a:p>
            <a:pPr marL="342900" indent="-342900">
              <a:lnSpc>
                <a:spcPct val="100000"/>
              </a:lnSpc>
              <a:spcBef>
                <a:spcPts val="0"/>
              </a:spcBef>
              <a:buFont typeface="Arial" panose="020B0604020202020204" pitchFamily="34" charset="0"/>
              <a:buChar char="•"/>
            </a:pPr>
            <a:r>
              <a:rPr lang="en-GB" sz="1100"/>
              <a:t>Agreeing and administering ecosystem wide change/update cycles</a:t>
            </a:r>
          </a:p>
          <a:p>
            <a:pPr marL="342900" indent="-342900">
              <a:lnSpc>
                <a:spcPct val="100000"/>
              </a:lnSpc>
              <a:spcBef>
                <a:spcPts val="0"/>
              </a:spcBef>
              <a:buFont typeface="Arial" panose="020B0604020202020204" pitchFamily="34" charset="0"/>
              <a:buChar char="•"/>
            </a:pPr>
            <a:r>
              <a:rPr lang="en-GB" sz="1100"/>
              <a:t>Agreeing/monitoring participant specific change cycles </a:t>
            </a:r>
          </a:p>
          <a:p>
            <a:pPr marL="342900" indent="-342900">
              <a:lnSpc>
                <a:spcPct val="100000"/>
              </a:lnSpc>
              <a:spcBef>
                <a:spcPts val="0"/>
              </a:spcBef>
              <a:buFont typeface="Arial" panose="020B0604020202020204" pitchFamily="34" charset="0"/>
              <a:buChar char="•"/>
            </a:pPr>
            <a:r>
              <a:rPr lang="en-GB" sz="1100"/>
              <a:t>Implementing change-freeze windows</a:t>
            </a:r>
          </a:p>
          <a:p>
            <a:pPr>
              <a:lnSpc>
                <a:spcPct val="100000"/>
              </a:lnSpc>
            </a:pPr>
            <a:endParaRPr lang="en-GB" sz="1100" b="1"/>
          </a:p>
          <a:p>
            <a:pPr>
              <a:lnSpc>
                <a:spcPct val="100000"/>
              </a:lnSpc>
              <a:tabLst>
                <a:tab pos="266700" algn="l"/>
              </a:tabLst>
            </a:pPr>
            <a:r>
              <a:rPr lang="en-GB" sz="1100" b="1"/>
              <a:t>H.	Crisis management / co-ordination of resolution </a:t>
            </a:r>
          </a:p>
          <a:p>
            <a:pPr marL="342900" indent="-342900">
              <a:lnSpc>
                <a:spcPct val="100000"/>
              </a:lnSpc>
              <a:spcBef>
                <a:spcPts val="0"/>
              </a:spcBef>
              <a:buFont typeface="Arial" panose="020B0604020202020204" pitchFamily="34" charset="0"/>
              <a:buChar char="•"/>
            </a:pPr>
            <a:r>
              <a:rPr lang="en-GB" sz="1100"/>
              <a:t>Communication and co-ordination of ecosystem issues e.g. cyber attack</a:t>
            </a:r>
          </a:p>
          <a:p>
            <a:pPr marL="342900" indent="-342900">
              <a:lnSpc>
                <a:spcPct val="100000"/>
              </a:lnSpc>
              <a:spcBef>
                <a:spcPts val="0"/>
              </a:spcBef>
              <a:buFont typeface="Arial" panose="020B0604020202020204" pitchFamily="34" charset="0"/>
              <a:buChar char="•"/>
            </a:pPr>
            <a:r>
              <a:rPr lang="en-GB" sz="1100"/>
              <a:t>Co-ordination of post crisis activities e.g. money has been returned </a:t>
            </a:r>
          </a:p>
          <a:p>
            <a:pPr>
              <a:lnSpc>
                <a:spcPct val="100000"/>
              </a:lnSpc>
            </a:pPr>
            <a:endParaRPr lang="en-GB" sz="1100"/>
          </a:p>
        </p:txBody>
      </p:sp>
      <p:pic>
        <p:nvPicPr>
          <p:cNvPr id="7" name="Picture 6">
            <a:extLst>
              <a:ext uri="{FF2B5EF4-FFF2-40B4-BE49-F238E27FC236}">
                <a16:creationId xmlns:a16="http://schemas.microsoft.com/office/drawing/2014/main" id="{1132BA98-EE9F-1078-3A89-8B8A82FFA35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880262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400443" y="800310"/>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2566D9-27CF-406E-9225-F92FEB7BFB37}" type="slidenum">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786636"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a:t>
            </a: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endParaRPr lang="en-GB" sz="1600">
              <a:latin typeface="Metropolis"/>
            </a:endParaRPr>
          </a:p>
          <a:p>
            <a:pPr marL="0" indent="0">
              <a:spcBef>
                <a:spcPts val="600"/>
              </a:spcBef>
              <a:buNone/>
            </a:pPr>
            <a:r>
              <a:rPr lang="en-GB" sz="1800" b="1" u="sng">
                <a:latin typeface="Metropolis"/>
                <a:cs typeface="Arial"/>
              </a:rPr>
              <a:t>Competition Law</a:t>
            </a:r>
            <a:r>
              <a:rPr lang="en-GB" b="1" u="sng">
                <a:latin typeface="Metropolis"/>
                <a:cs typeface="Arial"/>
              </a:rPr>
              <a:t> and Conflicts of Interest</a:t>
            </a:r>
            <a:r>
              <a:rPr lang="en-GB" sz="1800" b="1" u="sng">
                <a:latin typeface="Metropolis"/>
                <a:cs typeface="Arial"/>
              </a:rPr>
              <a:t>: </a:t>
            </a:r>
            <a:endParaRPr lang="en-GB">
              <a:latin typeface="Metropolis"/>
              <a:ea typeface="Calibri"/>
              <a:cs typeface="Arial"/>
            </a:endParaRPr>
          </a:p>
          <a:p>
            <a:pPr marL="285750" indent="-285750">
              <a:lnSpc>
                <a:spcPct val="100000"/>
              </a:lnSpc>
              <a:spcBef>
                <a:spcPts val="600"/>
              </a:spcBef>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p>
          <a:p>
            <a:pPr marL="285750" indent="-285750">
              <a:spcBef>
                <a:spcPts val="600"/>
              </a:spcBef>
            </a:pPr>
            <a:r>
              <a:rPr lang="en-GB" sz="1600">
                <a:latin typeface="Metropolis"/>
                <a:ea typeface="Calibri"/>
                <a:cs typeface="Arial"/>
              </a:rPr>
              <a:t>If you consider that you or your organisation is or likely to be affected by a conflict of interest(s), you should make this known to the Chair promptly and you should excuse yourself from any discussions where your declared conflict of interest might adversely affect your ability to provide impartial input.</a:t>
            </a: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748257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0764B4F-3C0A-6DD3-41C4-6EDA3A4F936C}"/>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F6A9F503-F426-D233-BF31-1CF887E243BA}"/>
              </a:ext>
            </a:extLst>
          </p:cNvPr>
          <p:cNvSpPr>
            <a:spLocks noGrp="1"/>
          </p:cNvSpPr>
          <p:nvPr>
            <p:ph type="sldNum" sz="quarter" idx="12"/>
          </p:nvPr>
        </p:nvSpPr>
        <p:spPr/>
        <p:txBody>
          <a:bodyPr/>
          <a:lstStyle/>
          <a:p>
            <a:fld id="{F7DBEFEF-2EF4-7341-AFBF-5942378A7132}" type="slidenum">
              <a:rPr lang="en-US" smtClean="0"/>
              <a:t>20</a:t>
            </a:fld>
            <a:endParaRPr lang="en-US"/>
          </a:p>
        </p:txBody>
      </p:sp>
      <p:sp>
        <p:nvSpPr>
          <p:cNvPr id="4" name="Date Placeholder 3">
            <a:extLst>
              <a:ext uri="{FF2B5EF4-FFF2-40B4-BE49-F238E27FC236}">
                <a16:creationId xmlns:a16="http://schemas.microsoft.com/office/drawing/2014/main" id="{B352F863-D52B-57D5-6B8B-51EA9327293B}"/>
              </a:ext>
            </a:extLst>
          </p:cNvPr>
          <p:cNvSpPr>
            <a:spLocks noGrp="1"/>
          </p:cNvSpPr>
          <p:nvPr>
            <p:ph type="dt" sz="half" idx="2"/>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B1F199A6-721A-C781-7BD5-5B556D17D3AA}"/>
              </a:ext>
            </a:extLst>
          </p:cNvPr>
          <p:cNvSpPr>
            <a:spLocks noGrp="1"/>
          </p:cNvSpPr>
          <p:nvPr>
            <p:ph type="title"/>
          </p:nvPr>
        </p:nvSpPr>
        <p:spPr/>
        <p:txBody>
          <a:bodyPr/>
          <a:lstStyle/>
          <a:p>
            <a:r>
              <a:rPr lang="en-GB"/>
              <a:t>Feedback to date from VRP WG </a:t>
            </a:r>
          </a:p>
        </p:txBody>
      </p:sp>
      <p:sp>
        <p:nvSpPr>
          <p:cNvPr id="6" name="Content Placeholder 5">
            <a:extLst>
              <a:ext uri="{FF2B5EF4-FFF2-40B4-BE49-F238E27FC236}">
                <a16:creationId xmlns:a16="http://schemas.microsoft.com/office/drawing/2014/main" id="{55928F2A-8D42-B27F-A360-2321E90D7CF2}"/>
              </a:ext>
            </a:extLst>
          </p:cNvPr>
          <p:cNvSpPr>
            <a:spLocks noGrp="1"/>
          </p:cNvSpPr>
          <p:nvPr>
            <p:ph idx="1"/>
          </p:nvPr>
        </p:nvSpPr>
        <p:spPr/>
        <p:txBody>
          <a:bodyPr>
            <a:normAutofit lnSpcReduction="10000"/>
          </a:bodyPr>
          <a:lstStyle/>
          <a:p>
            <a:pPr marL="0" indent="0"/>
            <a:r>
              <a:rPr lang="en-GB"/>
              <a:t>At the VRP WG on 5 September we presented a paper on the operator options and the evaluation criteria.  The paper also invited initial views on the choice of operator.  Ten organisations responded. </a:t>
            </a:r>
          </a:p>
          <a:p>
            <a:r>
              <a:rPr lang="en-GB"/>
              <a:t>The key messages were:</a:t>
            </a:r>
          </a:p>
          <a:p>
            <a:pPr marL="285750" indent="-285750">
              <a:buFont typeface="Arial" panose="020B0604020202020204" pitchFamily="34" charset="0"/>
              <a:buChar char="•"/>
            </a:pPr>
            <a:r>
              <a:rPr lang="en-GB"/>
              <a:t>Two firms expressed a preference for a commercial organisation to be the MLA operator</a:t>
            </a:r>
          </a:p>
          <a:p>
            <a:pPr marL="285750" indent="-285750">
              <a:buFont typeface="Arial" panose="020B0604020202020204" pitchFamily="34" charset="0"/>
              <a:buChar char="•"/>
            </a:pPr>
            <a:r>
              <a:rPr lang="en-GB"/>
              <a:t>There was some preference for the </a:t>
            </a:r>
            <a:r>
              <a:rPr lang="en-GB" err="1"/>
              <a:t>NewCo</a:t>
            </a:r>
            <a:r>
              <a:rPr lang="en-GB"/>
              <a:t> option.  One firm did support this, but would also like to see an RFP for future waves/evolution</a:t>
            </a:r>
          </a:p>
          <a:p>
            <a:pPr marL="285750" indent="-285750">
              <a:buFont typeface="Arial" panose="020B0604020202020204" pitchFamily="34" charset="0"/>
              <a:buChar char="•"/>
            </a:pPr>
            <a:r>
              <a:rPr lang="en-GB"/>
              <a:t>The TPPs suggested that OBL should be the wave 1 MLA operator based on having the core skills and it being an expedient solution</a:t>
            </a:r>
          </a:p>
          <a:p>
            <a:pPr marL="285750" indent="-285750">
              <a:buFont typeface="Arial" panose="020B0604020202020204" pitchFamily="34" charset="0"/>
              <a:buChar char="•"/>
            </a:pPr>
            <a:r>
              <a:rPr lang="en-GB"/>
              <a:t>Some concern from the banks and others that we are putting speed/expediency ahead of other/longer-term considerations</a:t>
            </a:r>
          </a:p>
          <a:p>
            <a:pPr marL="285750" indent="-285750">
              <a:buFont typeface="Arial" panose="020B0604020202020204" pitchFamily="34" charset="0"/>
              <a:buChar char="•"/>
            </a:pPr>
            <a:r>
              <a:rPr lang="en-GB"/>
              <a:t>One TPP suggested that an industry led SPV is developed to run the MLA for waves 2+, albeit there were no details on what this would entail.</a:t>
            </a:r>
          </a:p>
          <a:p>
            <a:pPr marL="285750" indent="-285750">
              <a:buFont typeface="Arial" panose="020B0604020202020204" pitchFamily="34" charset="0"/>
              <a:buChar char="•"/>
            </a:pPr>
            <a:r>
              <a:rPr lang="en-GB"/>
              <a:t>Another TPP suggested that the MLA could be a wholly owned subsidiary of Faster Payments Scheme Limited run by outsourced OBL staff.</a:t>
            </a:r>
          </a:p>
          <a:p>
            <a:pPr marL="285750" indent="-285750">
              <a:buFont typeface="Arial" panose="020B0604020202020204" pitchFamily="34" charset="0"/>
              <a:buChar char="•"/>
            </a:pPr>
            <a:r>
              <a:rPr lang="en-GB"/>
              <a:t>Some suggestions were for broadening the evaluation criteria.  A number of the banks raised the issue of liabilities. </a:t>
            </a:r>
          </a:p>
          <a:p>
            <a:pPr marL="285750" indent="-285750">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AC6DCD90-6118-27CB-F4E7-2CD9729C4E6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549376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21</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92081" cy="495922"/>
          </a:xfrm>
        </p:spPr>
        <p:txBody>
          <a:bodyPr/>
          <a:lstStyle/>
          <a:p>
            <a:r>
              <a:rPr lang="en-GB"/>
              <a:t>‘Direction of travel’ thinking on the MLA operator for the VRP WG on 3 October (1/2)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85000" lnSpcReduction="10000"/>
          </a:bodyPr>
          <a:lstStyle/>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It is clear that the issue of potential liabilities which may be created for the CMA9 banks from OBL operating the Wave 1 MLA or even having some form of control of the MLA Operator (e.g. x% holding of a JV) is a hurdle.  It appears this is a hurdle that in effect becomes the first evaluation criteria that needs to be assessed and hence narrows down the options before other criteria are brought into the assessment. </a:t>
            </a:r>
          </a:p>
          <a:p>
            <a:pPr marL="0" indent="0">
              <a:lnSpc>
                <a:spcPct val="100000"/>
              </a:lnSpc>
              <a:spcAft>
                <a:spcPts val="600"/>
              </a:spcAft>
            </a:pPr>
            <a:r>
              <a:rPr lang="en-GB" sz="1800">
                <a:effectLst/>
                <a:latin typeface="Metropolis" panose="00000500000000000000" pitchFamily="50" charset="0"/>
                <a:ea typeface="Metropolis" panose="00000500000000000000" pitchFamily="50" charset="0"/>
                <a:cs typeface="Metropolis" panose="00000500000000000000" pitchFamily="50" charset="0"/>
              </a:rPr>
              <a:t>There are also several criteria which Pay.UK will need to work through before being able to confirm its ability to take on any role in the MLA.</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reviewing Options 1 (Pay.UK being the sole operator) and 2 (OBL being the sole operator) we do not consider either organisation has the full range of capabilities to undertake being the MLA Operator on their own.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light of the above considerations and the feedback/discussions to date we see options 3 (joint operator option), 4 (SPV owned by Pay.UK and OBL) and 5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as the options with greatest merit.  Hence, we propose to focus on developing more detailed thinking on Options 3, 4 and 5 as the next steps.  Alongside this, we will continue to review the liability position to assess whether a solution which allows more direct OBL involvement can be found.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see Options 3 (joint operator option) and 4 (SPV owned by Pay.UK and OBL) as bringing together the complementary strengths and capabilities of both organisations to act as the MLA operator.  With Option 3 we see both Pay.UK and OBL as being central signatories to the MLA.  By having a separate company (i.e. option 4) there is a clear, single signatory to the MLA.  We need to understand whether OBL having a formal share of the SPV leads to any liability issues and whether this can be mitigated by the degree of separation and/or other legal means.  This will form part of the next round of thinking. </a:t>
            </a:r>
          </a:p>
        </p:txBody>
      </p:sp>
      <p:pic>
        <p:nvPicPr>
          <p:cNvPr id="7" name="Picture 6">
            <a:extLst>
              <a:ext uri="{FF2B5EF4-FFF2-40B4-BE49-F238E27FC236}">
                <a16:creationId xmlns:a16="http://schemas.microsoft.com/office/drawing/2014/main" id="{1BD0BB62-2EE0-1A7B-D91B-F77B8B5DC72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92572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31121" cy="495922"/>
          </a:xfrm>
        </p:spPr>
        <p:txBody>
          <a:bodyPr>
            <a:normAutofit/>
          </a:bodyPr>
          <a:lstStyle/>
          <a:p>
            <a:r>
              <a:rPr lang="en-GB"/>
              <a:t>‘Direction of travel’ thinking on the MLA operator for the VRP WG on 3 October (2/2)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70000" lnSpcReduction="20000"/>
          </a:bodyPr>
          <a:lstStyle/>
          <a:p>
            <a:pPr marL="0" indent="0">
              <a:lnSpc>
                <a:spcPct val="110000"/>
              </a:lnSpc>
              <a:spcAft>
                <a:spcPts val="600"/>
              </a:spcAft>
            </a:pPr>
            <a:r>
              <a:rPr lang="en-GB">
                <a:latin typeface="Metropolis" panose="00000500000000000000" pitchFamily="50" charset="0"/>
                <a:cs typeface="Calibri" panose="020F0502020204030204" pitchFamily="34" charset="0"/>
              </a:rPr>
              <a:t>Option 5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provides a clear separation between OBL and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which allows the liabilities concerns of the CMA9 to be addressed.  This will be tested in the next round of analysis.  By creating a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it can have a clear brief and solely focus on running the VRP scheme.  It is anticipated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would source required capabilities from Pay.UK and OBL via intercompany outsourcing agreements allowing it to benefit from the respective capabilities of both organisations.  As part of the analysis, we will need to understand more about areas such as governance, funding and time to establish.  At this point, we do not believe Option 5 precludes future options for any successor ‘Future Entity’.  We understand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can be established relatively quickly and in line with the wider VRP timeline.  This assumption will be reviewed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will also consider iterations of the options.  One such option could be to allow a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and Pay.UK to form a joint venture to operate the MLA.  This would address the CMA9 liability concerns, whilst allowing direct involvement from Pay.UK.  A further evolution was suggested in the feedback by one firm that some TPPs and Banks may want to take a direct shareholding interest in the legal entity to be set up for the Wave 1 MLA Operator.  We consider this to be an evolution of the original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option and see merit from having TPPs and Banks having a direct involvement in the MLA Operator.  It would be important to have both Banks and TPPs involved to provide balance in the ownership structure.  We therefore propose to analyse these iterations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commented that they believed an expedient solution was being given greater weight than long-term considerations and hence could lead to the wrong decision being made.  We understand these concerns and acknowledge that that remains a risk, however, we believe it is important to balance that risk against the need to focus on developing a solution which is aligned with the broader programme objectives and timelines.  Further, the MLA Operator choice is focused primarily on allowing Wave 1 transactions to flow.  This will allow for a test and learn solution to be adopted to create learning and enhancements for Waves 2 and beyond. Importantly, any decision for Wave 1 does not preclude alternative options being considered for Wave 2+. </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suggested that a commercial tender should be undertaken for the Wave 1 MLA Operator to allow third parties to pitch for the role.  Whilst we do see some merits in this proposal, we do not consider this to fit with the timeline for the VRP programme given the extensive time, resources and effort that that process would entail, and we consider would be more appropriate to explore as part of the review for the future waves.</a:t>
            </a:r>
          </a:p>
          <a:p>
            <a:pPr marL="0" indent="0">
              <a:lnSpc>
                <a:spcPct val="110000"/>
              </a:lnSpc>
              <a:spcAft>
                <a:spcPts val="600"/>
              </a:spcAft>
            </a:pP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285750" indent="-285750">
              <a:lnSpc>
                <a:spcPct val="110000"/>
              </a:lnSpc>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8A5993AC-A3D3-F0F9-7A7D-089CBC829A7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37421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legal drafting – confirmation of approach</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23</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5303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277BD-F275-36B4-A12D-CE28413D4343}"/>
              </a:ext>
            </a:extLst>
          </p:cNvPr>
          <p:cNvSpPr>
            <a:spLocks noGrp="1"/>
          </p:cNvSpPr>
          <p:nvPr>
            <p:ph idx="1"/>
          </p:nvPr>
        </p:nvSpPr>
        <p:spPr>
          <a:xfrm>
            <a:off x="1492602" y="2029116"/>
            <a:ext cx="10398764" cy="4280911"/>
          </a:xfrm>
          <a:ln w="12700">
            <a:noFill/>
          </a:ln>
        </p:spPr>
        <p:txBody>
          <a:bodyPr vert="horz" lIns="91440" tIns="45720" rIns="91440" bIns="45720" rtlCol="0" anchor="t">
            <a:normAutofit fontScale="92500" lnSpcReduction="10000"/>
          </a:bodyPr>
          <a:lstStyle/>
          <a:p>
            <a:r>
              <a:rPr lang="en-GB">
                <a:latin typeface="Metropolis"/>
                <a:cs typeface="Arial"/>
              </a:rPr>
              <a:t>RFP conducted to select external law firm to support MLA development. </a:t>
            </a:r>
            <a:r>
              <a:rPr lang="en-GB" err="1">
                <a:latin typeface="Metropolis"/>
                <a:cs typeface="Arial"/>
              </a:rPr>
              <a:t>Addleshaw</a:t>
            </a:r>
            <a:r>
              <a:rPr lang="en-GB">
                <a:latin typeface="Metropolis"/>
                <a:cs typeface="Arial"/>
              </a:rPr>
              <a:t> Goddard (</a:t>
            </a:r>
            <a:r>
              <a:rPr lang="en-GB" b="1">
                <a:latin typeface="Metropolis"/>
                <a:cs typeface="Arial"/>
              </a:rPr>
              <a:t>AG</a:t>
            </a:r>
            <a:r>
              <a:rPr lang="en-GB">
                <a:latin typeface="Metropolis"/>
                <a:cs typeface="Arial"/>
              </a:rPr>
              <a:t>) was selected, and contract with them has been signed</a:t>
            </a:r>
            <a:endParaRPr lang="en-US"/>
          </a:p>
          <a:p>
            <a:r>
              <a:rPr lang="en-GB">
                <a:latin typeface="Metropolis"/>
                <a:cs typeface="Arial"/>
              </a:rPr>
              <a:t>Project kick-off call with AG held on 19/09 and draft Heads of Terms (which will form basis of MLA drafting) prepared by AG. Feedback on </a:t>
            </a:r>
            <a:r>
              <a:rPr lang="en-GB" err="1">
                <a:latin typeface="Metropolis"/>
                <a:cs typeface="Arial"/>
              </a:rPr>
              <a:t>HoT</a:t>
            </a:r>
            <a:r>
              <a:rPr lang="en-GB">
                <a:latin typeface="Metropolis"/>
                <a:cs typeface="Arial"/>
              </a:rPr>
              <a:t> provided to AG so they can commence MLA drafting </a:t>
            </a:r>
          </a:p>
          <a:p>
            <a:r>
              <a:rPr lang="en-GB">
                <a:latin typeface="Metropolis"/>
                <a:cs typeface="Arial"/>
              </a:rPr>
              <a:t>We proposed to VRP WG that a Legal Sub-Group (</a:t>
            </a:r>
            <a:r>
              <a:rPr lang="en-GB" b="1">
                <a:latin typeface="Metropolis"/>
                <a:cs typeface="Arial"/>
              </a:rPr>
              <a:t>LSG</a:t>
            </a:r>
            <a:r>
              <a:rPr lang="en-GB">
                <a:latin typeface="Metropolis"/>
                <a:cs typeface="Arial"/>
              </a:rPr>
              <a:t>) be set up to provide for more focus be given to the MLA legal drafting work. Terms of Reference for the LSG shared with VRP WG and feedback received</a:t>
            </a:r>
          </a:p>
          <a:p>
            <a:r>
              <a:rPr lang="en-GB">
                <a:latin typeface="Metropolis"/>
                <a:cs typeface="Arial"/>
              </a:rPr>
              <a:t>LSG comprises of legally qualified members from OBL, Pay.UK, UK Finance, Open Finance Association, ASPSPs and TPPs</a:t>
            </a:r>
          </a:p>
          <a:p>
            <a:r>
              <a:rPr lang="en-GB">
                <a:latin typeface="Metropolis"/>
                <a:cs typeface="Arial"/>
              </a:rPr>
              <a:t>Starting point for MLA drafting:</a:t>
            </a:r>
          </a:p>
          <a:p>
            <a:pPr lvl="1">
              <a:buFont typeface="Courier New" panose="020B0604020202020204" pitchFamily="34" charset="0"/>
              <a:buChar char="o"/>
            </a:pPr>
            <a:r>
              <a:rPr lang="en-GB" sz="1600">
                <a:latin typeface="Metropolis"/>
                <a:cs typeface="Arial"/>
              </a:rPr>
              <a:t>VRP Blueprint</a:t>
            </a:r>
            <a:endParaRPr lang="en-GB" sz="1600"/>
          </a:p>
          <a:p>
            <a:pPr lvl="1">
              <a:buFont typeface="Courier New" panose="020B0604020202020204" pitchFamily="34" charset="0"/>
              <a:buChar char="o"/>
            </a:pPr>
            <a:r>
              <a:rPr lang="en-GB" sz="1600">
                <a:latin typeface="Metropolis"/>
                <a:cs typeface="Arial"/>
              </a:rPr>
              <a:t>Model Clauses work previously undertaken by UK Finance and AG</a:t>
            </a:r>
            <a:endParaRPr lang="en-GB" sz="1600"/>
          </a:p>
          <a:p>
            <a:pPr lvl="1">
              <a:buFont typeface="Courier New" panose="020B0604020202020204" pitchFamily="34" charset="0"/>
              <a:buChar char="o"/>
            </a:pPr>
            <a:r>
              <a:rPr lang="en-GB" sz="1600">
                <a:latin typeface="Metropolis"/>
                <a:cs typeface="Arial"/>
              </a:rPr>
              <a:t>Gap analysis conducted by OBL/Pay.UK</a:t>
            </a:r>
            <a:endParaRPr lang="en-GB" sz="1600"/>
          </a:p>
          <a:p>
            <a:pPr lvl="1">
              <a:buFont typeface="Courier New" panose="020B0604020202020204" pitchFamily="34" charset="0"/>
              <a:buChar char="o"/>
            </a:pPr>
            <a:r>
              <a:rPr lang="en-GB" sz="1600">
                <a:latin typeface="Metropolis"/>
                <a:cs typeface="Arial"/>
              </a:rPr>
              <a:t>We're not starting from scratch</a:t>
            </a:r>
            <a:endParaRPr lang="en-GB" sz="1600"/>
          </a:p>
          <a:p>
            <a:pPr marL="0" indent="0">
              <a:buNone/>
            </a:pPr>
            <a:endParaRPr lang="en-GB">
              <a:latin typeface="Metropolis"/>
              <a:cs typeface="Arial"/>
            </a:endParaRPr>
          </a:p>
          <a:p>
            <a:endParaRPr lang="en-GB">
              <a:latin typeface="Metropolis"/>
              <a:cs typeface="Arial"/>
            </a:endParaRPr>
          </a:p>
        </p:txBody>
      </p:sp>
      <p:sp>
        <p:nvSpPr>
          <p:cNvPr id="4" name="Slide Number Placeholder 3">
            <a:extLst>
              <a:ext uri="{FF2B5EF4-FFF2-40B4-BE49-F238E27FC236}">
                <a16:creationId xmlns:a16="http://schemas.microsoft.com/office/drawing/2014/main" id="{DB315662-9D32-D68C-84F4-694284AD5E0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CBE837D6-B8EC-5B00-C058-6236045C0E4A}"/>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570623ED-B845-E6DD-2B20-E5E22FDED7FE}"/>
              </a:ext>
            </a:extLst>
          </p:cNvPr>
          <p:cNvSpPr>
            <a:spLocks noGrp="1"/>
          </p:cNvSpPr>
          <p:nvPr>
            <p:ph type="title"/>
          </p:nvPr>
        </p:nvSpPr>
        <p:spPr>
          <a:xfrm>
            <a:off x="335280" y="1075190"/>
            <a:ext cx="1626042" cy="1681456"/>
          </a:xfrm>
        </p:spPr>
        <p:txBody>
          <a:bodyPr/>
          <a:lstStyle/>
          <a:p>
            <a:r>
              <a:rPr lang="en-GB">
                <a:latin typeface="Metropolis Black"/>
              </a:rPr>
              <a:t>MLA (1)</a:t>
            </a:r>
            <a:endParaRPr lang="en-GB"/>
          </a:p>
        </p:txBody>
      </p:sp>
      <p:pic>
        <p:nvPicPr>
          <p:cNvPr id="7" name="Picture 6">
            <a:extLst>
              <a:ext uri="{FF2B5EF4-FFF2-40B4-BE49-F238E27FC236}">
                <a16:creationId xmlns:a16="http://schemas.microsoft.com/office/drawing/2014/main" id="{A9E566D9-D82C-EF55-4EF7-3CF28497955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1554"/>
            <a:ext cx="1283335" cy="394970"/>
          </a:xfrm>
          <a:prstGeom prst="rect">
            <a:avLst/>
          </a:prstGeom>
        </p:spPr>
      </p:pic>
      <p:sp>
        <p:nvSpPr>
          <p:cNvPr id="3" name="TextBox 2">
            <a:extLst>
              <a:ext uri="{FF2B5EF4-FFF2-40B4-BE49-F238E27FC236}">
                <a16:creationId xmlns:a16="http://schemas.microsoft.com/office/drawing/2014/main" id="{14A2F8BE-AA88-ACAA-C2B2-829E509429A4}"/>
              </a:ext>
            </a:extLst>
          </p:cNvPr>
          <p:cNvSpPr txBox="1"/>
          <p:nvPr/>
        </p:nvSpPr>
        <p:spPr>
          <a:xfrm>
            <a:off x="1494458" y="692931"/>
            <a:ext cx="10404763" cy="1107996"/>
          </a:xfrm>
          <a:prstGeom prst="rect">
            <a:avLst/>
          </a:prstGeom>
          <a:noFill/>
          <a:ln w="12700">
            <a:solidFill>
              <a:srgbClr val="101289"/>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a:ea typeface="+mn-ea"/>
                <a:cs typeface="Arial"/>
              </a:rPr>
              <a:t>Objective</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600" b="1" i="0" u="none" strike="noStrike" kern="1200" cap="none" spc="0" normalizeH="0" baseline="0" noProof="0">
                <a:ln>
                  <a:noFill/>
                </a:ln>
                <a:solidFill>
                  <a:srgbClr val="000000"/>
                </a:solidFill>
                <a:effectLst/>
                <a:uLnTx/>
                <a:uFillTx/>
                <a:latin typeface="Metropolis"/>
                <a:ea typeface="+mn-ea"/>
                <a:cs typeface="Arial"/>
              </a:rPr>
              <a:t>To develop an MLA framework contract to govern rights/obligations of MLA Operator and participants taking part in Wave 1 of commercial VRPs scheme ready for wider industry consultation by end of December 2024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srgbClr val="000000"/>
              </a:solidFill>
              <a:effectLst/>
              <a:uLnTx/>
              <a:uFillTx/>
              <a:latin typeface="Metropolis"/>
              <a:ea typeface="+mn-ea"/>
              <a:cs typeface="Arial"/>
            </a:endParaRPr>
          </a:p>
        </p:txBody>
      </p:sp>
      <p:sp>
        <p:nvSpPr>
          <p:cNvPr id="9" name="Rectangle 8">
            <a:extLst>
              <a:ext uri="{FF2B5EF4-FFF2-40B4-BE49-F238E27FC236}">
                <a16:creationId xmlns:a16="http://schemas.microsoft.com/office/drawing/2014/main" id="{195FABA6-60B1-3530-A15C-C33F6BC56F06}"/>
              </a:ext>
            </a:extLst>
          </p:cNvPr>
          <p:cNvSpPr/>
          <p:nvPr/>
        </p:nvSpPr>
        <p:spPr>
          <a:xfrm>
            <a:off x="336899" y="2366233"/>
            <a:ext cx="815397" cy="35631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vert="vert270"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a:ea typeface="+mn-ea"/>
                <a:cs typeface="Arial"/>
              </a:rPr>
              <a:t>Key achievements to date</a:t>
            </a:r>
          </a:p>
        </p:txBody>
      </p:sp>
    </p:spTree>
    <p:extLst>
      <p:ext uri="{BB962C8B-B14F-4D97-AF65-F5344CB8AC3E}">
        <p14:creationId xmlns:p14="http://schemas.microsoft.com/office/powerpoint/2010/main" val="2948088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F528A4-D486-87D0-1E6A-B5643D9AD3A5}"/>
              </a:ext>
            </a:extLst>
          </p:cNvPr>
          <p:cNvSpPr>
            <a:spLocks noGrp="1"/>
          </p:cNvSpPr>
          <p:nvPr>
            <p:ph idx="1"/>
          </p:nvPr>
        </p:nvSpPr>
        <p:spPr>
          <a:xfrm>
            <a:off x="1626804" y="1532390"/>
            <a:ext cx="9880851" cy="4098762"/>
          </a:xfrm>
          <a:noFill/>
          <a:ln>
            <a:noFill/>
          </a:ln>
        </p:spPr>
        <p:txBody>
          <a:bodyPr vert="horz" lIns="91440" tIns="45720" rIns="91440" bIns="45720" rtlCol="0" anchor="t">
            <a:normAutofit/>
          </a:bodyPr>
          <a:lstStyle/>
          <a:p>
            <a:pPr>
              <a:buFont typeface="Arial"/>
              <a:buChar char="•"/>
            </a:pPr>
            <a:r>
              <a:rPr lang="en-GB">
                <a:latin typeface="Metropolis"/>
                <a:cs typeface="Arial"/>
              </a:rPr>
              <a:t>LSG formed and commencing to operate from </a:t>
            </a:r>
            <a:r>
              <a:rPr lang="en-GB" b="1">
                <a:latin typeface="Metropolis"/>
                <a:cs typeface="Arial"/>
              </a:rPr>
              <a:t>October 10</a:t>
            </a:r>
            <a:endParaRPr lang="en-US"/>
          </a:p>
          <a:p>
            <a:pPr>
              <a:buFont typeface="Arial"/>
              <a:buChar char="•"/>
            </a:pPr>
            <a:r>
              <a:rPr lang="en-GB">
                <a:latin typeface="Metropolis"/>
                <a:cs typeface="Arial"/>
              </a:rPr>
              <a:t>LSG will focus on providing input into the drafting and ensure the Business Requirements for the MLA (agreed at the VRP WG level) are carried through in the drafting of the MLA by AG</a:t>
            </a:r>
            <a:endParaRPr lang="en-US">
              <a:latin typeface="Metropolis"/>
              <a:cs typeface="Arial"/>
            </a:endParaRPr>
          </a:p>
          <a:p>
            <a:pPr>
              <a:buFont typeface="Arial"/>
              <a:buChar char="•"/>
            </a:pPr>
            <a:r>
              <a:rPr lang="en-GB">
                <a:latin typeface="Metropolis"/>
                <a:cs typeface="Arial"/>
              </a:rPr>
              <a:t>AG will continue to work on MLA draft in conjunction with the LSG, with the intention to share an advanced draft with VRP WG for initial consultation by </a:t>
            </a:r>
            <a:r>
              <a:rPr lang="en-GB" b="1">
                <a:latin typeface="Metropolis"/>
                <a:cs typeface="Arial"/>
              </a:rPr>
              <a:t>end of October</a:t>
            </a:r>
            <a:endParaRPr lang="en-GB" b="1"/>
          </a:p>
          <a:p>
            <a:pPr marL="0" indent="0">
              <a:buNone/>
            </a:pPr>
            <a:endParaRPr lang="en-GB" b="1">
              <a:latin typeface="Metropolis"/>
              <a:cs typeface="Arial"/>
            </a:endParaRPr>
          </a:p>
          <a:p>
            <a:pPr>
              <a:buFont typeface="Arial"/>
              <a:buChar char="•"/>
            </a:pPr>
            <a:endParaRPr lang="en-GB">
              <a:latin typeface="Metropolis"/>
              <a:cs typeface="Arial"/>
            </a:endParaRPr>
          </a:p>
          <a:p>
            <a:pPr>
              <a:buFont typeface="Arial"/>
              <a:buChar char="•"/>
            </a:pPr>
            <a:r>
              <a:rPr lang="en-GB">
                <a:latin typeface="Metropolis"/>
                <a:cs typeface="Arial"/>
              </a:rPr>
              <a:t>Aim is to have a final </a:t>
            </a:r>
            <a:r>
              <a:rPr lang="en-GB" b="1">
                <a:latin typeface="Metropolis"/>
                <a:cs typeface="Arial"/>
              </a:rPr>
              <a:t>MLA 1.0 for Wave 1</a:t>
            </a:r>
            <a:r>
              <a:rPr lang="en-GB">
                <a:latin typeface="Metropolis"/>
                <a:cs typeface="Arial"/>
              </a:rPr>
              <a:t> and related </a:t>
            </a:r>
            <a:r>
              <a:rPr lang="en-GB" b="1">
                <a:latin typeface="Metropolis"/>
                <a:cs typeface="Arial"/>
              </a:rPr>
              <a:t>Guidance Notes </a:t>
            </a:r>
            <a:r>
              <a:rPr lang="en-GB">
                <a:latin typeface="Metropolis"/>
                <a:cs typeface="Arial"/>
              </a:rPr>
              <a:t>ready to be published for wider industry consultation by the</a:t>
            </a:r>
            <a:r>
              <a:rPr lang="en-GB" b="1">
                <a:latin typeface="Metropolis"/>
                <a:cs typeface="Arial"/>
              </a:rPr>
              <a:t> end of December</a:t>
            </a:r>
            <a:endParaRPr lang="en-GB" b="1"/>
          </a:p>
        </p:txBody>
      </p:sp>
      <p:sp>
        <p:nvSpPr>
          <p:cNvPr id="3" name="Footer Placeholder 2">
            <a:extLst>
              <a:ext uri="{FF2B5EF4-FFF2-40B4-BE49-F238E27FC236}">
                <a16:creationId xmlns:a16="http://schemas.microsoft.com/office/drawing/2014/main" id="{8B3D4F65-D4DA-928F-98CF-AC7925455A1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ABD42E6A-487B-DA14-7375-ABB87E5FB6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147E4670-2988-E3E0-F253-BFEB5A52262A}"/>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E5D7FAB2-34C6-D095-7660-A3BF28DFBF3B}"/>
              </a:ext>
            </a:extLst>
          </p:cNvPr>
          <p:cNvSpPr>
            <a:spLocks noGrp="1"/>
          </p:cNvSpPr>
          <p:nvPr>
            <p:ph type="title"/>
          </p:nvPr>
        </p:nvSpPr>
        <p:spPr/>
        <p:txBody>
          <a:bodyPr/>
          <a:lstStyle/>
          <a:p>
            <a:r>
              <a:rPr lang="en-US">
                <a:latin typeface="Metropolis Black"/>
              </a:rPr>
              <a:t>MLA (2)</a:t>
            </a:r>
            <a:endParaRPr lang="en-US"/>
          </a:p>
        </p:txBody>
      </p:sp>
      <p:sp>
        <p:nvSpPr>
          <p:cNvPr id="8" name="Rectangle 7">
            <a:extLst>
              <a:ext uri="{FF2B5EF4-FFF2-40B4-BE49-F238E27FC236}">
                <a16:creationId xmlns:a16="http://schemas.microsoft.com/office/drawing/2014/main" id="{3F1B9F5F-CC3E-511D-6F40-E813604378A4}"/>
              </a:ext>
            </a:extLst>
          </p:cNvPr>
          <p:cNvSpPr/>
          <p:nvPr/>
        </p:nvSpPr>
        <p:spPr>
          <a:xfrm>
            <a:off x="454662" y="1534961"/>
            <a:ext cx="801543" cy="187978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a:ea typeface="+mn-ea"/>
                <a:cs typeface="+mn-cs"/>
              </a:rPr>
              <a:t>Next steps</a:t>
            </a:r>
          </a:p>
        </p:txBody>
      </p:sp>
      <p:sp>
        <p:nvSpPr>
          <p:cNvPr id="9" name="Rectangle 8">
            <a:extLst>
              <a:ext uri="{FF2B5EF4-FFF2-40B4-BE49-F238E27FC236}">
                <a16:creationId xmlns:a16="http://schemas.microsoft.com/office/drawing/2014/main" id="{02ECF2FC-FF77-44B7-3B3C-D2D727161D7C}"/>
              </a:ext>
            </a:extLst>
          </p:cNvPr>
          <p:cNvSpPr/>
          <p:nvPr/>
        </p:nvSpPr>
        <p:spPr>
          <a:xfrm>
            <a:off x="453042" y="3934909"/>
            <a:ext cx="796235" cy="169565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vert="vert270"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a:ea typeface="+mn-ea"/>
                <a:cs typeface="Arial"/>
              </a:rPr>
              <a:t>Deliverable</a:t>
            </a:r>
          </a:p>
        </p:txBody>
      </p:sp>
      <p:pic>
        <p:nvPicPr>
          <p:cNvPr id="7" name="Picture 6">
            <a:extLst>
              <a:ext uri="{FF2B5EF4-FFF2-40B4-BE49-F238E27FC236}">
                <a16:creationId xmlns:a16="http://schemas.microsoft.com/office/drawing/2014/main" id="{1E6A1F36-519F-6337-E1EA-E0CE24C5D65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037720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WS3 – scope and revised plan</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26</a:t>
            </a:fld>
            <a:endParaRPr lang="en-US"/>
          </a:p>
        </p:txBody>
      </p:sp>
    </p:spTree>
    <p:extLst>
      <p:ext uri="{BB962C8B-B14F-4D97-AF65-F5344CB8AC3E}">
        <p14:creationId xmlns:p14="http://schemas.microsoft.com/office/powerpoint/2010/main" val="1242434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A935BA9-9814-1433-72C2-AA0509638C0C}"/>
              </a:ext>
            </a:extLst>
          </p:cNvPr>
          <p:cNvSpPr>
            <a:spLocks noGrp="1"/>
          </p:cNvSpPr>
          <p:nvPr>
            <p:ph type="dt" sz="half" idx="10"/>
          </p:nvPr>
        </p:nvSpPr>
        <p:spPr/>
        <p:txBody>
          <a:bodyPr/>
          <a:lstStyle/>
          <a:p>
            <a:fld id="{DE54A864-F450-5D42-B60D-430E334FEDDF}" type="datetime1">
              <a:rPr lang="en-GB" smtClean="0"/>
              <a:t>07/10/2024</a:t>
            </a:fld>
            <a:endParaRPr lang="en-US"/>
          </a:p>
        </p:txBody>
      </p:sp>
      <p:sp>
        <p:nvSpPr>
          <p:cNvPr id="7" name="Slide Number Placeholder 6">
            <a:extLst>
              <a:ext uri="{FF2B5EF4-FFF2-40B4-BE49-F238E27FC236}">
                <a16:creationId xmlns:a16="http://schemas.microsoft.com/office/drawing/2014/main" id="{36EDD380-D412-FD3D-AB32-40CCD248C60D}"/>
              </a:ext>
            </a:extLst>
          </p:cNvPr>
          <p:cNvSpPr>
            <a:spLocks noGrp="1"/>
          </p:cNvSpPr>
          <p:nvPr>
            <p:ph type="sldNum" sz="quarter" idx="12"/>
          </p:nvPr>
        </p:nvSpPr>
        <p:spPr/>
        <p:txBody>
          <a:bodyPr/>
          <a:lstStyle/>
          <a:p>
            <a:fld id="{F7DBEFEF-2EF4-7341-AFBF-5942378A7132}" type="slidenum">
              <a:rPr lang="en-US" smtClean="0"/>
              <a:t>27</a:t>
            </a:fld>
            <a:endParaRPr lang="en-US"/>
          </a:p>
        </p:txBody>
      </p:sp>
      <p:sp>
        <p:nvSpPr>
          <p:cNvPr id="8" name="Title 6">
            <a:extLst>
              <a:ext uri="{FF2B5EF4-FFF2-40B4-BE49-F238E27FC236}">
                <a16:creationId xmlns:a16="http://schemas.microsoft.com/office/drawing/2014/main" id="{D3AFCD6C-94C2-58AA-8105-E8829EA5C820}"/>
              </a:ext>
            </a:extLst>
          </p:cNvPr>
          <p:cNvSpPr>
            <a:spLocks noGrp="1"/>
          </p:cNvSpPr>
          <p:nvPr>
            <p:ph type="title"/>
          </p:nvPr>
        </p:nvSpPr>
        <p:spPr>
          <a:xfrm>
            <a:off x="329184" y="583423"/>
            <a:ext cx="7971377" cy="551815"/>
          </a:xfrm>
        </p:spPr>
        <p:txBody>
          <a:bodyPr anchor="ctr">
            <a:normAutofit/>
          </a:bodyPr>
          <a:lstStyle/>
          <a:p>
            <a:r>
              <a:rPr lang="en-GB" sz="2400">
                <a:latin typeface="Metropolis" panose="00000500000000000000" pitchFamily="50" charset="0"/>
              </a:rPr>
              <a:t>Scope of WS3</a:t>
            </a:r>
          </a:p>
        </p:txBody>
      </p:sp>
      <p:sp>
        <p:nvSpPr>
          <p:cNvPr id="10" name="TextBox 9">
            <a:extLst>
              <a:ext uri="{FF2B5EF4-FFF2-40B4-BE49-F238E27FC236}">
                <a16:creationId xmlns:a16="http://schemas.microsoft.com/office/drawing/2014/main" id="{347AE22D-E5DD-FDF1-7039-8496A9608E7D}"/>
              </a:ext>
            </a:extLst>
          </p:cNvPr>
          <p:cNvSpPr txBox="1"/>
          <p:nvPr/>
        </p:nvSpPr>
        <p:spPr>
          <a:xfrm>
            <a:off x="445952" y="2065042"/>
            <a:ext cx="6161167" cy="2287486"/>
          </a:xfrm>
          <a:prstGeom prst="rect">
            <a:avLst/>
          </a:prstGeom>
          <a:noFill/>
        </p:spPr>
        <p:txBody>
          <a:bodyPr wrap="square">
            <a:spAutoFit/>
          </a:bodyPr>
          <a:lstStyle/>
          <a:p>
            <a:pPr lvl="0" rtl="0">
              <a:lnSpc>
                <a:spcPct val="115000"/>
              </a:lnSpc>
              <a:spcAft>
                <a:spcPts val="600"/>
              </a:spcAft>
            </a:pPr>
            <a:r>
              <a:rPr lang="en-GB" sz="1400" b="1">
                <a:latin typeface="Metropolis" panose="00000500000000000000" pitchFamily="50" charset="0"/>
                <a:ea typeface="Arial" panose="020B0604020202020204" pitchFamily="34" charset="0"/>
                <a:cs typeface="Arial" panose="020B0604020202020204" pitchFamily="34" charset="0"/>
              </a:rPr>
              <a:t>Exam questions</a:t>
            </a:r>
            <a:endParaRPr lang="en-GB" sz="1400" b="1">
              <a:effectLst/>
              <a:latin typeface="Metropolis" panose="00000500000000000000" pitchFamily="50" charset="0"/>
              <a:ea typeface="Arial" panose="020B0604020202020204" pitchFamily="34" charset="0"/>
              <a:cs typeface="Arial" panose="020B0604020202020204" pitchFamily="34" charset="0"/>
            </a:endParaRPr>
          </a:p>
          <a:p>
            <a:pPr lvl="0" rtl="0">
              <a:lnSpc>
                <a:spcPct val="115000"/>
              </a:lnSpc>
              <a:spcAft>
                <a:spcPts val="600"/>
              </a:spcAft>
            </a:pPr>
            <a:r>
              <a:rPr lang="en-GB" sz="1400">
                <a:effectLst/>
                <a:latin typeface="Metropolis" panose="00000500000000000000" pitchFamily="50" charset="0"/>
                <a:ea typeface="Arial" panose="020B0604020202020204" pitchFamily="34" charset="0"/>
                <a:cs typeface="Arial" panose="020B0604020202020204" pitchFamily="34" charset="0"/>
              </a:rPr>
              <a:t>To deliver the JROC requirements we have agreed to focus on two key questions:</a:t>
            </a:r>
          </a:p>
          <a:p>
            <a:pPr marL="342900" indent="-342900">
              <a:lnSpc>
                <a:spcPct val="115000"/>
              </a:lnSpc>
              <a:spcAft>
                <a:spcPts val="600"/>
              </a:spcAft>
              <a:buFont typeface="Arial" panose="020B0604020202020204" pitchFamily="34" charset="0"/>
              <a:buChar char="•"/>
            </a:pPr>
            <a:r>
              <a:rPr lang="en-GB" sz="1400">
                <a:effectLst/>
                <a:latin typeface="Metropolis" panose="00000500000000000000" pitchFamily="50" charset="0"/>
                <a:ea typeface="Arial" panose="020B0604020202020204" pitchFamily="34" charset="0"/>
                <a:cs typeface="Arial" panose="020B0604020202020204" pitchFamily="34" charset="0"/>
              </a:rPr>
              <a:t>What level of consumer protections are necessary to maximise take-up of single immediate open banking payments in retail transactions across both consumers and merchants?</a:t>
            </a:r>
            <a:r>
              <a:rPr lang="en-GB" sz="1400" baseline="30000">
                <a:effectLst/>
                <a:latin typeface="Metropolis" panose="00000500000000000000" pitchFamily="50" charset="0"/>
                <a:ea typeface="Arial" panose="020B0604020202020204" pitchFamily="34" charset="0"/>
                <a:cs typeface="Arial" panose="020B0604020202020204" pitchFamily="34" charset="0"/>
              </a:rPr>
              <a:t>1</a:t>
            </a:r>
            <a:r>
              <a:rPr lang="en-GB" sz="1400">
                <a:effectLst/>
                <a:latin typeface="Metropolis" panose="00000500000000000000" pitchFamily="50" charset="0"/>
                <a:ea typeface="Arial" panose="020B0604020202020204" pitchFamily="34" charset="0"/>
                <a:cs typeface="Arial" panose="020B0604020202020204" pitchFamily="34" charset="0"/>
              </a:rPr>
              <a:t> </a:t>
            </a:r>
          </a:p>
          <a:p>
            <a:pPr marL="342900" indent="-342900">
              <a:lnSpc>
                <a:spcPct val="115000"/>
              </a:lnSpc>
              <a:spcAft>
                <a:spcPts val="600"/>
              </a:spcAft>
              <a:buFont typeface="Arial" panose="020B0604020202020204" pitchFamily="34" charset="0"/>
              <a:buChar char="•"/>
            </a:pPr>
            <a:r>
              <a:rPr lang="en-GB" sz="1400">
                <a:effectLst/>
                <a:latin typeface="Metropolis" panose="00000500000000000000" pitchFamily="50" charset="0"/>
                <a:ea typeface="Arial" panose="020B0604020202020204" pitchFamily="34" charset="0"/>
                <a:cs typeface="Arial" panose="020B0604020202020204" pitchFamily="34" charset="0"/>
              </a:rPr>
              <a:t>What level of consumer and data protections are necessary to maximise greater adoption of account information services?</a:t>
            </a: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p:txBody>
      </p:sp>
      <p:sp>
        <p:nvSpPr>
          <p:cNvPr id="12" name="TextBox 11">
            <a:extLst>
              <a:ext uri="{FF2B5EF4-FFF2-40B4-BE49-F238E27FC236}">
                <a16:creationId xmlns:a16="http://schemas.microsoft.com/office/drawing/2014/main" id="{D57068A3-59AD-F4ED-DF9C-97FA1A2F6410}"/>
              </a:ext>
            </a:extLst>
          </p:cNvPr>
          <p:cNvSpPr txBox="1"/>
          <p:nvPr/>
        </p:nvSpPr>
        <p:spPr>
          <a:xfrm>
            <a:off x="7328550" y="2117233"/>
            <a:ext cx="4633341" cy="4379340"/>
          </a:xfrm>
          <a:prstGeom prst="rect">
            <a:avLst/>
          </a:prstGeom>
          <a:noFill/>
        </p:spPr>
        <p:txBody>
          <a:bodyPr wrap="square">
            <a:spAutoFit/>
          </a:bodyPr>
          <a:lstStyle>
            <a:defPPr>
              <a:defRPr lang="en-US"/>
            </a:defPPr>
            <a:lvl1pPr marL="342900" lvl="0" indent="-342900">
              <a:lnSpc>
                <a:spcPct val="115000"/>
              </a:lnSpc>
              <a:spcAft>
                <a:spcPts val="600"/>
              </a:spcAft>
              <a:buFont typeface="Symbol" panose="05050102010706020507" pitchFamily="18" charset="2"/>
              <a:buChar char=""/>
              <a:defRPr>
                <a:effectLst/>
                <a:latin typeface="Metropolis" panose="00000500000000000000" pitchFamily="50" charset="0"/>
                <a:ea typeface="Arial" panose="020B0604020202020204" pitchFamily="34" charset="0"/>
                <a:cs typeface="Arial" panose="020B0604020202020204" pitchFamily="34" charset="0"/>
              </a:defRPr>
            </a:lvl1pPr>
          </a:lstStyle>
          <a:p>
            <a:pPr marL="0" indent="0">
              <a:buNone/>
            </a:pPr>
            <a:r>
              <a:rPr lang="en-GB" sz="1400" b="1"/>
              <a:t>Other considerations</a:t>
            </a:r>
          </a:p>
          <a:p>
            <a:r>
              <a:rPr lang="en-GB" sz="1400"/>
              <a:t>We note “protection” can come in various forms, does not necessarily need to be regulatory, and does not necessarily have to completely eradicate a (perceived) gap to be worthwhile </a:t>
            </a:r>
          </a:p>
          <a:p>
            <a:r>
              <a:rPr lang="en-GB" sz="1400"/>
              <a:t>Whilst we will try to assess the gaps quantitatively both the lack of publicly available data and the subjective nature of these questions mean that we are likely to get a range of qualitative views from different players.</a:t>
            </a:r>
          </a:p>
          <a:p>
            <a:r>
              <a:rPr lang="en-GB" sz="1400"/>
              <a:t>We will reflect the range of views and seek to draw out a consensus view to help guide decision making and use quantitative data wherever it is available. </a:t>
            </a:r>
          </a:p>
          <a:p>
            <a:pPr marL="0" indent="0">
              <a:buNone/>
            </a:pPr>
            <a:endParaRPr lang="en-GB" sz="1600"/>
          </a:p>
        </p:txBody>
      </p:sp>
      <p:sp>
        <p:nvSpPr>
          <p:cNvPr id="13" name="Rectangle 12">
            <a:extLst>
              <a:ext uri="{FF2B5EF4-FFF2-40B4-BE49-F238E27FC236}">
                <a16:creationId xmlns:a16="http://schemas.microsoft.com/office/drawing/2014/main" id="{0BE94DD6-C4D1-1FF2-3675-470D9D1262FD}"/>
              </a:ext>
            </a:extLst>
          </p:cNvPr>
          <p:cNvSpPr/>
          <p:nvPr/>
        </p:nvSpPr>
        <p:spPr>
          <a:xfrm>
            <a:off x="230109" y="4895850"/>
            <a:ext cx="6408816" cy="1447800"/>
          </a:xfrm>
          <a:prstGeom prst="rect">
            <a:avLst/>
          </a:prstGeom>
          <a:solidFill>
            <a:srgbClr val="10128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15000"/>
              </a:lnSpc>
              <a:spcAft>
                <a:spcPts val="600"/>
              </a:spcAft>
            </a:pPr>
            <a:r>
              <a:rPr lang="en-GB" sz="1400">
                <a:solidFill>
                  <a:schemeClr val="bg1"/>
                </a:solidFill>
                <a:latin typeface="Metropolis" panose="00000500000000000000" pitchFamily="50" charset="0"/>
                <a:cs typeface="Arial" panose="020B0604020202020204" pitchFamily="34" charset="0"/>
              </a:rPr>
              <a:t>In considering these questions, we assume the consumer has completed the AIS/PIS process i.e. has consented and initiation has been successful – the issue at stake is what protections are in place when something goes wrong after completion, not disputes that may arise due to the technical steps prior</a:t>
            </a:r>
          </a:p>
        </p:txBody>
      </p:sp>
      <p:sp>
        <p:nvSpPr>
          <p:cNvPr id="14" name="Arrow: Chevron 13">
            <a:extLst>
              <a:ext uri="{FF2B5EF4-FFF2-40B4-BE49-F238E27FC236}">
                <a16:creationId xmlns:a16="http://schemas.microsoft.com/office/drawing/2014/main" id="{1DF7EC09-CC4F-90C5-414F-48521D1DE9CD}"/>
              </a:ext>
            </a:extLst>
          </p:cNvPr>
          <p:cNvSpPr/>
          <p:nvPr/>
        </p:nvSpPr>
        <p:spPr>
          <a:xfrm rot="5400000">
            <a:off x="3359847" y="4292402"/>
            <a:ext cx="333375" cy="663574"/>
          </a:xfrm>
          <a:prstGeom prst="chevron">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b="1">
              <a:latin typeface="Metropolis" panose="00000500000000000000" pitchFamily="50" charset="0"/>
            </a:endParaRPr>
          </a:p>
        </p:txBody>
      </p:sp>
      <p:sp>
        <p:nvSpPr>
          <p:cNvPr id="3" name="TextBox 2">
            <a:extLst>
              <a:ext uri="{FF2B5EF4-FFF2-40B4-BE49-F238E27FC236}">
                <a16:creationId xmlns:a16="http://schemas.microsoft.com/office/drawing/2014/main" id="{AAD1A003-EBE4-A487-670C-A4A64744DC75}"/>
              </a:ext>
            </a:extLst>
          </p:cNvPr>
          <p:cNvSpPr txBox="1"/>
          <p:nvPr/>
        </p:nvSpPr>
        <p:spPr>
          <a:xfrm>
            <a:off x="147917" y="1024800"/>
            <a:ext cx="11896165" cy="738664"/>
          </a:xfrm>
          <a:prstGeom prst="rect">
            <a:avLst/>
          </a:prstGeom>
          <a:noFill/>
        </p:spPr>
        <p:txBody>
          <a:bodyPr wrap="square">
            <a:spAutoFit/>
          </a:bodyPr>
          <a:lstStyle/>
          <a:p>
            <a:pPr marL="176213" marR="0" lvl="0" indent="-176213"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1400" b="0" i="0" u="none" strike="noStrike" kern="1200">
                <a:solidFill>
                  <a:schemeClr val="tx1"/>
                </a:solidFill>
                <a:latin typeface="Metropolis"/>
                <a:ea typeface="+mn-ea"/>
                <a:cs typeface="+mn-cs"/>
              </a:rPr>
              <a:t>Little activity has commenced on this workstream given the need to clarify the WS scope. Additional resource has been re-focused to this workstream to focus on refining the scope and approach and creating a new delivery timeline for approval at JROC at which point the workstream will return green. The proposed scope is described below. </a:t>
            </a:r>
            <a:endParaRPr lang="en-GB" sz="1400"/>
          </a:p>
        </p:txBody>
      </p:sp>
    </p:spTree>
    <p:extLst>
      <p:ext uri="{BB962C8B-B14F-4D97-AF65-F5344CB8AC3E}">
        <p14:creationId xmlns:p14="http://schemas.microsoft.com/office/powerpoint/2010/main" val="2083294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D134F00-CAE3-2B5A-EDA4-6F772682E5DC}"/>
              </a:ext>
            </a:extLst>
          </p:cNvPr>
          <p:cNvSpPr/>
          <p:nvPr/>
        </p:nvSpPr>
        <p:spPr>
          <a:xfrm>
            <a:off x="438539" y="1679510"/>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Gap Confirmation (Roundtable 1)</a:t>
            </a:r>
          </a:p>
        </p:txBody>
      </p:sp>
      <p:sp>
        <p:nvSpPr>
          <p:cNvPr id="11" name="Rectangle 10">
            <a:extLst>
              <a:ext uri="{FF2B5EF4-FFF2-40B4-BE49-F238E27FC236}">
                <a16:creationId xmlns:a16="http://schemas.microsoft.com/office/drawing/2014/main" id="{88DC6983-3E92-77B7-A4FD-9F0BBAB8183D}"/>
              </a:ext>
            </a:extLst>
          </p:cNvPr>
          <p:cNvSpPr/>
          <p:nvPr/>
        </p:nvSpPr>
        <p:spPr>
          <a:xfrm>
            <a:off x="438539" y="3442996"/>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Gap Assessment (Roundtable 1 and 2) </a:t>
            </a:r>
          </a:p>
        </p:txBody>
      </p:sp>
      <p:sp>
        <p:nvSpPr>
          <p:cNvPr id="12" name="Rectangle 11">
            <a:extLst>
              <a:ext uri="{FF2B5EF4-FFF2-40B4-BE49-F238E27FC236}">
                <a16:creationId xmlns:a16="http://schemas.microsoft.com/office/drawing/2014/main" id="{235AC466-F6E6-FB09-EDEB-462BF1922E3C}"/>
              </a:ext>
            </a:extLst>
          </p:cNvPr>
          <p:cNvSpPr/>
          <p:nvPr/>
        </p:nvSpPr>
        <p:spPr>
          <a:xfrm>
            <a:off x="438539" y="5206481"/>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Options to Address (Roundtable 2)</a:t>
            </a:r>
          </a:p>
        </p:txBody>
      </p:sp>
      <p:sp>
        <p:nvSpPr>
          <p:cNvPr id="15" name="Rectangle 14">
            <a:extLst>
              <a:ext uri="{FF2B5EF4-FFF2-40B4-BE49-F238E27FC236}">
                <a16:creationId xmlns:a16="http://schemas.microsoft.com/office/drawing/2014/main" id="{614ECB3A-B747-BAEF-DD66-30CBAC3A1953}"/>
              </a:ext>
            </a:extLst>
          </p:cNvPr>
          <p:cNvSpPr/>
          <p:nvPr/>
        </p:nvSpPr>
        <p:spPr>
          <a:xfrm>
            <a:off x="3306146" y="805543"/>
            <a:ext cx="4111692"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Key Topics</a:t>
            </a:r>
          </a:p>
        </p:txBody>
      </p:sp>
      <p:sp>
        <p:nvSpPr>
          <p:cNvPr id="16" name="Rectangle 15">
            <a:extLst>
              <a:ext uri="{FF2B5EF4-FFF2-40B4-BE49-F238E27FC236}">
                <a16:creationId xmlns:a16="http://schemas.microsoft.com/office/drawing/2014/main" id="{BE0DCB52-3B67-22B5-599E-889B9304DB03}"/>
              </a:ext>
            </a:extLst>
          </p:cNvPr>
          <p:cNvSpPr/>
          <p:nvPr/>
        </p:nvSpPr>
        <p:spPr>
          <a:xfrm>
            <a:off x="7915469" y="805543"/>
            <a:ext cx="4111692"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Work Phase</a:t>
            </a:r>
          </a:p>
        </p:txBody>
      </p:sp>
      <p:sp>
        <p:nvSpPr>
          <p:cNvPr id="17" name="TextBox 16">
            <a:extLst>
              <a:ext uri="{FF2B5EF4-FFF2-40B4-BE49-F238E27FC236}">
                <a16:creationId xmlns:a16="http://schemas.microsoft.com/office/drawing/2014/main" id="{3E2AD211-865F-4BA2-45D3-42CBC665A80D}"/>
              </a:ext>
            </a:extLst>
          </p:cNvPr>
          <p:cNvSpPr txBox="1"/>
          <p:nvPr/>
        </p:nvSpPr>
        <p:spPr>
          <a:xfrm>
            <a:off x="3306146" y="1446245"/>
            <a:ext cx="4428932" cy="1600438"/>
          </a:xfrm>
          <a:prstGeom prst="rect">
            <a:avLst/>
          </a:prstGeom>
          <a:noFill/>
        </p:spPr>
        <p:txBody>
          <a:bodyPr wrap="square" rtlCol="0">
            <a:spAutoFit/>
          </a:bodyPr>
          <a:lstStyle/>
          <a:p>
            <a:pPr marL="285750" indent="-285750">
              <a:buFont typeface="Arial" panose="020B0604020202020204" pitchFamily="34" charset="0"/>
              <a:buChar char="•"/>
            </a:pPr>
            <a:r>
              <a:rPr lang="en-GB" sz="1400">
                <a:latin typeface="Metropolis" panose="00000500000000000000" pitchFamily="50" charset="0"/>
              </a:rPr>
              <a:t>Starting point: Four gaps identified in WS3 Consumer Disputes Gap Analysis</a:t>
            </a:r>
          </a:p>
          <a:p>
            <a:pPr marL="285750" indent="-285750">
              <a:buFont typeface="Arial" panose="020B0604020202020204" pitchFamily="34" charset="0"/>
              <a:buChar char="•"/>
            </a:pPr>
            <a:r>
              <a:rPr lang="en-GB" sz="1400">
                <a:latin typeface="Metropolis" panose="00000500000000000000" pitchFamily="50" charset="0"/>
              </a:rPr>
              <a:t>Review and compare payment protection gaps for other UK products and other markets</a:t>
            </a:r>
          </a:p>
          <a:p>
            <a:pPr marL="285750" indent="-285750">
              <a:buFont typeface="Arial" panose="020B0604020202020204" pitchFamily="34" charset="0"/>
              <a:buChar char="•"/>
            </a:pPr>
            <a:r>
              <a:rPr lang="en-GB" sz="1400">
                <a:latin typeface="Metropolis" panose="00000500000000000000" pitchFamily="50" charset="0"/>
              </a:rPr>
              <a:t>Review data protection gaps focusing on relevant legislation </a:t>
            </a:r>
          </a:p>
          <a:p>
            <a:pPr marL="285750" indent="-285750">
              <a:buFont typeface="Arial" panose="020B0604020202020204" pitchFamily="34" charset="0"/>
              <a:buChar char="•"/>
            </a:pPr>
            <a:r>
              <a:rPr lang="en-GB" sz="1400">
                <a:latin typeface="Metropolis" panose="00000500000000000000" pitchFamily="50" charset="0"/>
              </a:rPr>
              <a:t>Identify missing gaps (roundtable input)</a:t>
            </a:r>
          </a:p>
        </p:txBody>
      </p:sp>
      <p:sp>
        <p:nvSpPr>
          <p:cNvPr id="21" name="TextBox 20">
            <a:extLst>
              <a:ext uri="{FF2B5EF4-FFF2-40B4-BE49-F238E27FC236}">
                <a16:creationId xmlns:a16="http://schemas.microsoft.com/office/drawing/2014/main" id="{5354D703-6F5C-5C01-FC79-6802979C9A26}"/>
              </a:ext>
            </a:extLst>
          </p:cNvPr>
          <p:cNvSpPr txBox="1"/>
          <p:nvPr/>
        </p:nvSpPr>
        <p:spPr>
          <a:xfrm>
            <a:off x="3306146" y="3174622"/>
            <a:ext cx="4428932" cy="1384995"/>
          </a:xfrm>
          <a:prstGeom prst="rect">
            <a:avLst/>
          </a:prstGeom>
          <a:noFill/>
        </p:spPr>
        <p:txBody>
          <a:bodyPr wrap="square" rtlCol="0">
            <a:spAutoFit/>
          </a:bodyPr>
          <a:lstStyle/>
          <a:p>
            <a:pPr marL="285750" indent="-285750">
              <a:buFont typeface="Arial" panose="020B0604020202020204" pitchFamily="34" charset="0"/>
              <a:buChar char="•"/>
            </a:pPr>
            <a:r>
              <a:rPr lang="en-GB" sz="1400">
                <a:latin typeface="Metropolis" panose="00000500000000000000" pitchFamily="50" charset="0"/>
              </a:rPr>
              <a:t>Consider timing of when the gap could materially impact uptake of open banking </a:t>
            </a:r>
          </a:p>
          <a:p>
            <a:pPr marL="285750" indent="-285750">
              <a:buFont typeface="Arial" panose="020B0604020202020204" pitchFamily="34" charset="0"/>
              <a:buChar char="•"/>
            </a:pPr>
            <a:r>
              <a:rPr lang="en-GB" sz="1400">
                <a:latin typeface="Metropolis" panose="00000500000000000000" pitchFamily="50" charset="0"/>
              </a:rPr>
              <a:t>Consider segmentation and other characteristics of gaps</a:t>
            </a:r>
          </a:p>
          <a:p>
            <a:pPr marL="285750" indent="-285750">
              <a:buFont typeface="Arial" panose="020B0604020202020204" pitchFamily="34" charset="0"/>
              <a:buChar char="•"/>
            </a:pPr>
            <a:r>
              <a:rPr lang="en-GB" sz="1400">
                <a:latin typeface="Metropolis" panose="00000500000000000000" pitchFamily="50" charset="0"/>
              </a:rPr>
              <a:t>Assess size of gap and whether the gap is already material or likely to become so</a:t>
            </a:r>
          </a:p>
        </p:txBody>
      </p:sp>
      <p:sp>
        <p:nvSpPr>
          <p:cNvPr id="22" name="TextBox 21">
            <a:extLst>
              <a:ext uri="{FF2B5EF4-FFF2-40B4-BE49-F238E27FC236}">
                <a16:creationId xmlns:a16="http://schemas.microsoft.com/office/drawing/2014/main" id="{C2A158BC-9955-A962-AF73-51BC5D8EF1AA}"/>
              </a:ext>
            </a:extLst>
          </p:cNvPr>
          <p:cNvSpPr txBox="1"/>
          <p:nvPr/>
        </p:nvSpPr>
        <p:spPr>
          <a:xfrm>
            <a:off x="3306146" y="4775060"/>
            <a:ext cx="4428932" cy="1169551"/>
          </a:xfrm>
          <a:prstGeom prst="rect">
            <a:avLst/>
          </a:prstGeom>
          <a:noFill/>
        </p:spPr>
        <p:txBody>
          <a:bodyPr wrap="square" rtlCol="0">
            <a:spAutoFit/>
          </a:bodyPr>
          <a:lstStyle/>
          <a:p>
            <a:pPr marL="285750" indent="-285750">
              <a:buFont typeface="Arial" panose="020B0604020202020204" pitchFamily="34" charset="0"/>
              <a:buChar char="•"/>
            </a:pPr>
            <a:r>
              <a:rPr lang="en-GB" sz="1400">
                <a:latin typeface="Metropolis" panose="00000500000000000000" pitchFamily="50" charset="0"/>
              </a:rPr>
              <a:t>Discuss the options to address the gaps and risks identified</a:t>
            </a:r>
          </a:p>
          <a:p>
            <a:pPr marL="285750" indent="-285750">
              <a:buFont typeface="Arial" panose="020B0604020202020204" pitchFamily="34" charset="0"/>
              <a:buChar char="•"/>
            </a:pPr>
            <a:r>
              <a:rPr lang="en-GB" sz="1400">
                <a:latin typeface="Metropolis" panose="00000500000000000000" pitchFamily="50" charset="0"/>
              </a:rPr>
              <a:t>Assess suggestions for efficacy and feasibility</a:t>
            </a:r>
          </a:p>
          <a:p>
            <a:pPr marL="285750" indent="-285750">
              <a:buFont typeface="Arial" panose="020B0604020202020204" pitchFamily="34" charset="0"/>
              <a:buChar char="•"/>
            </a:pPr>
            <a:r>
              <a:rPr lang="en-GB" sz="1400">
                <a:latin typeface="Metropolis" panose="00000500000000000000" pitchFamily="50" charset="0"/>
              </a:rPr>
              <a:t>Consider pros and cons such as reducing gap vs. cost to TPPs or impact on ASPSPs</a:t>
            </a:r>
          </a:p>
        </p:txBody>
      </p:sp>
      <p:sp>
        <p:nvSpPr>
          <p:cNvPr id="26" name="Rectangle 25">
            <a:extLst>
              <a:ext uri="{FF2B5EF4-FFF2-40B4-BE49-F238E27FC236}">
                <a16:creationId xmlns:a16="http://schemas.microsoft.com/office/drawing/2014/main" id="{82B63CB3-B9E1-C003-C0D4-FE6A8FBD4683}"/>
              </a:ext>
            </a:extLst>
          </p:cNvPr>
          <p:cNvSpPr/>
          <p:nvPr/>
        </p:nvSpPr>
        <p:spPr>
          <a:xfrm>
            <a:off x="10786188" y="1679510"/>
            <a:ext cx="839755" cy="1749490"/>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Round Table 1</a:t>
            </a:r>
          </a:p>
        </p:txBody>
      </p:sp>
      <p:sp>
        <p:nvSpPr>
          <p:cNvPr id="27" name="Rectangle 26">
            <a:extLst>
              <a:ext uri="{FF2B5EF4-FFF2-40B4-BE49-F238E27FC236}">
                <a16:creationId xmlns:a16="http://schemas.microsoft.com/office/drawing/2014/main" id="{ACA04466-A536-B36E-DF74-75CFF7C43BE2}"/>
              </a:ext>
            </a:extLst>
          </p:cNvPr>
          <p:cNvSpPr/>
          <p:nvPr/>
        </p:nvSpPr>
        <p:spPr>
          <a:xfrm>
            <a:off x="10786188" y="3968353"/>
            <a:ext cx="839755" cy="1749490"/>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Round Table 2</a:t>
            </a:r>
          </a:p>
        </p:txBody>
      </p:sp>
      <p:sp>
        <p:nvSpPr>
          <p:cNvPr id="28" name="Rectangle 27">
            <a:extLst>
              <a:ext uri="{FF2B5EF4-FFF2-40B4-BE49-F238E27FC236}">
                <a16:creationId xmlns:a16="http://schemas.microsoft.com/office/drawing/2014/main" id="{91EE010D-0938-8B4E-AA2E-DED01B3443F6}"/>
              </a:ext>
            </a:extLst>
          </p:cNvPr>
          <p:cNvSpPr/>
          <p:nvPr/>
        </p:nvSpPr>
        <p:spPr>
          <a:xfrm>
            <a:off x="7915469" y="1446245"/>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OBL desk research and review of existing</a:t>
            </a:r>
          </a:p>
        </p:txBody>
      </p:sp>
      <p:sp>
        <p:nvSpPr>
          <p:cNvPr id="29" name="Rectangle 28">
            <a:extLst>
              <a:ext uri="{FF2B5EF4-FFF2-40B4-BE49-F238E27FC236}">
                <a16:creationId xmlns:a16="http://schemas.microsoft.com/office/drawing/2014/main" id="{F57E531C-45BD-5225-34F1-E21B787E605B}"/>
              </a:ext>
            </a:extLst>
          </p:cNvPr>
          <p:cNvSpPr/>
          <p:nvPr/>
        </p:nvSpPr>
        <p:spPr>
          <a:xfrm>
            <a:off x="7915469" y="3442997"/>
            <a:ext cx="2565918" cy="690466"/>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OBL further desk work between roundtables</a:t>
            </a:r>
          </a:p>
        </p:txBody>
      </p:sp>
      <p:sp>
        <p:nvSpPr>
          <p:cNvPr id="30" name="Rectangle 29">
            <a:extLst>
              <a:ext uri="{FF2B5EF4-FFF2-40B4-BE49-F238E27FC236}">
                <a16:creationId xmlns:a16="http://schemas.microsoft.com/office/drawing/2014/main" id="{600B14E3-8242-E46E-138D-24F59A89D5BF}"/>
              </a:ext>
            </a:extLst>
          </p:cNvPr>
          <p:cNvSpPr/>
          <p:nvPr/>
        </p:nvSpPr>
        <p:spPr>
          <a:xfrm>
            <a:off x="7915469" y="5707224"/>
            <a:ext cx="2565918" cy="690466"/>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Draft and finalise report for end November</a:t>
            </a:r>
          </a:p>
        </p:txBody>
      </p:sp>
      <p:sp>
        <p:nvSpPr>
          <p:cNvPr id="3" name="Title 6">
            <a:extLst>
              <a:ext uri="{FF2B5EF4-FFF2-40B4-BE49-F238E27FC236}">
                <a16:creationId xmlns:a16="http://schemas.microsoft.com/office/drawing/2014/main" id="{5CE3F342-9917-9BE6-97A2-7C3090FA10E8}"/>
              </a:ext>
            </a:extLst>
          </p:cNvPr>
          <p:cNvSpPr>
            <a:spLocks noGrp="1"/>
          </p:cNvSpPr>
          <p:nvPr>
            <p:ph type="title"/>
          </p:nvPr>
        </p:nvSpPr>
        <p:spPr>
          <a:xfrm>
            <a:off x="329185" y="785573"/>
            <a:ext cx="2264726" cy="551815"/>
          </a:xfrm>
        </p:spPr>
        <p:txBody>
          <a:bodyPr anchor="ctr">
            <a:normAutofit fontScale="90000"/>
          </a:bodyPr>
          <a:lstStyle/>
          <a:p>
            <a:r>
              <a:rPr lang="en-GB" sz="2400">
                <a:latin typeface="Metropolis" panose="00000500000000000000" pitchFamily="50" charset="0"/>
              </a:rPr>
              <a:t>High-level workplan</a:t>
            </a:r>
          </a:p>
        </p:txBody>
      </p:sp>
    </p:spTree>
    <p:extLst>
      <p:ext uri="{BB962C8B-B14F-4D97-AF65-F5344CB8AC3E}">
        <p14:creationId xmlns:p14="http://schemas.microsoft.com/office/powerpoint/2010/main" val="2826495309"/>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WS4 – progress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29</a:t>
            </a:fld>
            <a:endParaRPr lang="en-US"/>
          </a:p>
        </p:txBody>
      </p:sp>
    </p:spTree>
    <p:extLst>
      <p:ext uri="{BB962C8B-B14F-4D97-AF65-F5344CB8AC3E}">
        <p14:creationId xmlns:p14="http://schemas.microsoft.com/office/powerpoint/2010/main" val="3465575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0F2C3F-B67D-9D2E-B3AF-2EAE3BD7D64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8E644BC7-C3B7-D2B2-6979-23D9751A8349}"/>
              </a:ext>
            </a:extLst>
          </p:cNvPr>
          <p:cNvSpPr>
            <a:spLocks noGrp="1"/>
          </p:cNvSpPr>
          <p:nvPr>
            <p:ph type="sldNum" sz="quarter" idx="12"/>
          </p:nvPr>
        </p:nvSpPr>
        <p:spPr/>
        <p:txBody>
          <a:bodyPr/>
          <a:lstStyle/>
          <a:p>
            <a:fld id="{F7DBEFEF-2EF4-7341-AFBF-5942378A7132}" type="slidenum">
              <a:rPr lang="en-US" smtClean="0"/>
              <a:t>3</a:t>
            </a:fld>
            <a:endParaRPr lang="en-US"/>
          </a:p>
        </p:txBody>
      </p:sp>
      <p:sp>
        <p:nvSpPr>
          <p:cNvPr id="4" name="Date Placeholder 3">
            <a:extLst>
              <a:ext uri="{FF2B5EF4-FFF2-40B4-BE49-F238E27FC236}">
                <a16:creationId xmlns:a16="http://schemas.microsoft.com/office/drawing/2014/main" id="{81A38EBF-444D-2528-A841-4255D6E5F23A}"/>
              </a:ext>
            </a:extLst>
          </p:cNvPr>
          <p:cNvSpPr>
            <a:spLocks noGrp="1"/>
          </p:cNvSpPr>
          <p:nvPr>
            <p:ph type="dt" sz="half" idx="2"/>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a:bodyPr>
          <a:lstStyle/>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Minutes of meeting </a:t>
            </a:r>
            <a:r>
              <a:rPr lang="en-GB" sz="1600">
                <a:latin typeface="Metropolis" panose="00000500000000000000" pitchFamily="50" charset="0"/>
                <a:ea typeface="Times New Roman" panose="02020603050405020304" pitchFamily="18" charset="0"/>
                <a:cs typeface="Arial"/>
              </a:rPr>
              <a:t>9 September</a:t>
            </a:r>
            <a:endParaRPr lang="en-GB" sz="1600">
              <a:effectLst/>
              <a:latin typeface="Metropolis" panose="00000500000000000000" pitchFamily="50" charset="0"/>
              <a:ea typeface="Times New Roman" panose="02020603050405020304" pitchFamily="18" charset="0"/>
              <a:cs typeface="Arial"/>
            </a:endParaRP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Plan on a page </a:t>
            </a:r>
            <a:endParaRPr lang="en-GB" sz="1600">
              <a:effectLst/>
              <a:latin typeface="Metropolis" panose="00000500000000000000" pitchFamily="50" charset="0"/>
              <a:ea typeface="Calibri"/>
            </a:endParaRPr>
          </a:p>
          <a:p>
            <a:pPr marL="342900" indent="-342900">
              <a:lnSpc>
                <a:spcPct val="100000"/>
              </a:lnSpc>
              <a:buFont typeface="+mj-lt"/>
              <a:buAutoNum type="arabicPeriod"/>
            </a:pPr>
            <a:r>
              <a:rPr lang="en-GB" sz="1600">
                <a:latin typeface="Metropolis" panose="00000500000000000000" pitchFamily="50" charset="0"/>
                <a:cs typeface="Arial"/>
              </a:rPr>
              <a:t>Programme status update</a:t>
            </a:r>
          </a:p>
          <a:p>
            <a:pPr marL="342900" indent="-342900">
              <a:lnSpc>
                <a:spcPct val="100000"/>
              </a:lnSpc>
              <a:buFont typeface="+mj-lt"/>
              <a:buAutoNum type="arabicPeriod"/>
            </a:pPr>
            <a:r>
              <a:rPr lang="en-GB" sz="1600">
                <a:latin typeface="Metropolis" panose="00000500000000000000" pitchFamily="50" charset="0"/>
                <a:cs typeface="Arial"/>
              </a:rPr>
              <a:t>MLA operator – latest thinking</a:t>
            </a:r>
          </a:p>
          <a:p>
            <a:pPr marL="342900" indent="-342900">
              <a:lnSpc>
                <a:spcPct val="100000"/>
              </a:lnSpc>
              <a:buFont typeface="+mj-lt"/>
              <a:buAutoNum type="arabicPeriod"/>
            </a:pPr>
            <a:r>
              <a:rPr lang="en-GB" sz="1600">
                <a:latin typeface="Metropolis" panose="00000500000000000000" pitchFamily="50" charset="0"/>
                <a:cs typeface="Arial"/>
              </a:rPr>
              <a:t>MLA legal drafting – confirmation of approach </a:t>
            </a:r>
          </a:p>
          <a:p>
            <a:pPr marL="342900" indent="-342900">
              <a:lnSpc>
                <a:spcPct val="100000"/>
              </a:lnSpc>
              <a:buFont typeface="+mj-lt"/>
              <a:buAutoNum type="arabicPeriod"/>
            </a:pPr>
            <a:r>
              <a:rPr lang="en-GB" sz="1600">
                <a:latin typeface="Metropolis" panose="00000500000000000000" pitchFamily="50" charset="0"/>
                <a:cs typeface="Arial"/>
              </a:rPr>
              <a:t>WS3 – scope and revised plan </a:t>
            </a:r>
          </a:p>
          <a:p>
            <a:pPr marL="342900" indent="-342900">
              <a:lnSpc>
                <a:spcPct val="100000"/>
              </a:lnSpc>
              <a:buFont typeface="+mj-lt"/>
              <a:buAutoNum type="arabicPeriod"/>
            </a:pPr>
            <a:r>
              <a:rPr lang="en-GB" sz="1600">
                <a:latin typeface="Metropolis" panose="00000500000000000000" pitchFamily="50" charset="0"/>
                <a:cs typeface="Arial"/>
              </a:rPr>
              <a:t>WS4 progress update </a:t>
            </a:r>
          </a:p>
          <a:p>
            <a:pPr marL="342900" indent="-342900">
              <a:lnSpc>
                <a:spcPct val="100000"/>
              </a:lnSpc>
              <a:buFont typeface="+mj-lt"/>
              <a:buAutoNum type="arabicPeriod"/>
            </a:pPr>
            <a:r>
              <a:rPr lang="en-GB" sz="1600">
                <a:latin typeface="Metropolis" panose="00000500000000000000" pitchFamily="50" charset="0"/>
                <a:cs typeface="Arial"/>
              </a:rPr>
              <a:t>AOB</a:t>
            </a:r>
            <a:endParaRPr lang="en-GB" sz="1600">
              <a:effectLst/>
              <a:latin typeface="Metropolis" panose="00000500000000000000" pitchFamily="50" charset="0"/>
              <a:ea typeface="Times New Roman" panose="02020603050405020304" pitchFamily="18" charset="0"/>
            </a:endParaRPr>
          </a:p>
        </p:txBody>
      </p:sp>
    </p:spTree>
    <p:extLst>
      <p:ext uri="{BB962C8B-B14F-4D97-AF65-F5344CB8AC3E}">
        <p14:creationId xmlns:p14="http://schemas.microsoft.com/office/powerpoint/2010/main" val="3463097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DF28709-568E-75F6-119A-53FBB9FB115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ABF92D5D-CAE1-22BA-9E8F-06AFB32B16F8}"/>
              </a:ext>
            </a:extLst>
          </p:cNvPr>
          <p:cNvSpPr>
            <a:spLocks noGrp="1"/>
          </p:cNvSpPr>
          <p:nvPr>
            <p:ph type="sldNum" sz="quarter" idx="12"/>
          </p:nvPr>
        </p:nvSpPr>
        <p:spPr/>
        <p:txBody>
          <a:bodyPr/>
          <a:lstStyle/>
          <a:p>
            <a:fld id="{F7DBEFEF-2EF4-7341-AFBF-5942378A7132}" type="slidenum">
              <a:rPr lang="en-US" smtClean="0"/>
              <a:t>30</a:t>
            </a:fld>
            <a:endParaRPr lang="en-US"/>
          </a:p>
        </p:txBody>
      </p:sp>
      <p:sp>
        <p:nvSpPr>
          <p:cNvPr id="4" name="Date Placeholder 3">
            <a:extLst>
              <a:ext uri="{FF2B5EF4-FFF2-40B4-BE49-F238E27FC236}">
                <a16:creationId xmlns:a16="http://schemas.microsoft.com/office/drawing/2014/main" id="{F0E6A821-9690-21B1-48A8-3CFD02A955FD}"/>
              </a:ext>
            </a:extLst>
          </p:cNvPr>
          <p:cNvSpPr>
            <a:spLocks noGrp="1"/>
          </p:cNvSpPr>
          <p:nvPr>
            <p:ph type="dt" sz="half" idx="2"/>
          </p:nvPr>
        </p:nvSpPr>
        <p:spPr/>
        <p:txBody>
          <a:bodyPr/>
          <a:lstStyle/>
          <a:p>
            <a:fld id="{8847B666-15D2-B946-9531-77A749B5F469}" type="datetime1">
              <a:rPr lang="en-GB" smtClean="0"/>
              <a:t>07/10/2024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695EAF0C-BAEE-FDE6-9C3C-5BECC1A95A37}"/>
              </a:ext>
            </a:extLst>
          </p:cNvPr>
          <p:cNvSpPr>
            <a:spLocks noGrp="1"/>
          </p:cNvSpPr>
          <p:nvPr>
            <p:ph type="title"/>
          </p:nvPr>
        </p:nvSpPr>
        <p:spPr>
          <a:xfrm>
            <a:off x="335279" y="646914"/>
            <a:ext cx="9593812" cy="495922"/>
          </a:xfrm>
        </p:spPr>
        <p:txBody>
          <a:bodyPr>
            <a:normAutofit fontScale="90000"/>
          </a:bodyPr>
          <a:lstStyle/>
          <a:p>
            <a:r>
              <a:rPr lang="en-GB"/>
              <a:t>Report summarising implementation plans of optional information flow enhancements in v4.0 was delivered to JROC</a:t>
            </a:r>
          </a:p>
        </p:txBody>
      </p:sp>
      <p:sp>
        <p:nvSpPr>
          <p:cNvPr id="8" name="Content Placeholder 7">
            <a:extLst>
              <a:ext uri="{FF2B5EF4-FFF2-40B4-BE49-F238E27FC236}">
                <a16:creationId xmlns:a16="http://schemas.microsoft.com/office/drawing/2014/main" id="{D9E1B3BF-8991-1DE8-92CC-D53886F87975}"/>
              </a:ext>
            </a:extLst>
          </p:cNvPr>
          <p:cNvSpPr>
            <a:spLocks noGrp="1"/>
          </p:cNvSpPr>
          <p:nvPr>
            <p:ph idx="1"/>
          </p:nvPr>
        </p:nvSpPr>
        <p:spPr>
          <a:xfrm>
            <a:off x="335279" y="1262772"/>
            <a:ext cx="11436721" cy="5413452"/>
          </a:xfrm>
        </p:spPr>
        <p:txBody>
          <a:bodyPr>
            <a:noAutofit/>
          </a:bodyPr>
          <a:lstStyle/>
          <a:p>
            <a:pPr marL="171450" indent="-171450">
              <a:lnSpc>
                <a:spcPct val="115000"/>
              </a:lnSpc>
              <a:spcBef>
                <a:spcPts val="600"/>
              </a:spcBef>
              <a:spcAft>
                <a:spcPts val="300"/>
              </a:spcAft>
              <a:buFont typeface="Arial" panose="020B0604020202020204" pitchFamily="34" charset="0"/>
              <a:buChar char="•"/>
            </a:pPr>
            <a:r>
              <a:rPr lang="en-GB" sz="1400" b="1">
                <a:effectLst/>
                <a:latin typeface="Metropolis" panose="00000500000000000000" pitchFamily="50" charset="0"/>
                <a:ea typeface="Calibri" panose="020F0502020204030204" pitchFamily="34" charset="0"/>
                <a:cs typeface="Calibri Light" panose="020F0302020204030204" pitchFamily="34" charset="0"/>
              </a:rPr>
              <a:t>Based on implementation plans we have received, OBL believes it can be concluded that the changes will not be voluntarily implemented in full voluntarily due to the cost, complexity, and – most importantly – optional nature of the changes</a:t>
            </a:r>
          </a:p>
          <a:p>
            <a:pPr marL="171450" indent="-171450">
              <a:lnSpc>
                <a:spcPct val="115000"/>
              </a:lnSpc>
              <a:spcBef>
                <a:spcPts val="600"/>
              </a:spcBef>
              <a:spcAft>
                <a:spcPts val="300"/>
              </a:spcAft>
              <a:buFont typeface="Arial" panose="020B0604020202020204" pitchFamily="34" charset="0"/>
              <a:buChar char="•"/>
            </a:pPr>
            <a:r>
              <a:rPr lang="en-GB" sz="1400" b="1">
                <a:effectLst/>
                <a:latin typeface="Metropolis" panose="00000500000000000000" pitchFamily="50" charset="0"/>
                <a:ea typeface="Calibri" panose="020F0502020204030204" pitchFamily="34" charset="0"/>
                <a:cs typeface="Calibri Light" panose="020F0302020204030204" pitchFamily="34" charset="0"/>
              </a:rPr>
              <a:t>As a result, it is our view that the ecosystem will still face the same issues and gaps identified in the workstream 4 report delivered to JROC in October 2023 unless the changes are mandated</a:t>
            </a:r>
          </a:p>
          <a:p>
            <a:pPr marL="171450" indent="-171450">
              <a:lnSpc>
                <a:spcPct val="115000"/>
              </a:lnSpc>
              <a:spcBef>
                <a:spcPts val="600"/>
              </a:spcBef>
              <a:spcAft>
                <a:spcPts val="300"/>
              </a:spcAft>
              <a:buFont typeface="Arial" panose="020B0604020202020204" pitchFamily="34" charset="0"/>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Summary of CMA9 feedback:</a:t>
            </a:r>
          </a:p>
          <a:p>
            <a:pPr marL="628650" lvl="1" indent="-171450">
              <a:lnSpc>
                <a:spcPct val="115000"/>
              </a:lnSpc>
              <a:spcBef>
                <a:spcPts val="0"/>
              </a:spcBef>
              <a:buFont typeface="Courier New" panose="02070309020205020404" pitchFamily="49" charset="0"/>
              <a:buChar char="o"/>
            </a:pPr>
            <a:r>
              <a:rPr lang="en-GB" sz="1400">
                <a:effectLst/>
                <a:latin typeface="Metropolis" panose="00000500000000000000" pitchFamily="50" charset="0"/>
                <a:ea typeface="Calibri" panose="020F0502020204030204" pitchFamily="34" charset="0"/>
                <a:cs typeface="Calibri Light" panose="020F0302020204030204" pitchFamily="34" charset="0"/>
              </a:rPr>
              <a:t>Four CMA9 (plus an additional brand) stated they will not introduce any of the optional changes citing reasons such as cost and complexity or just because it is optional. These four ASPSPs account for ~25% of open banking API traffic.</a:t>
            </a:r>
          </a:p>
          <a:p>
            <a:pPr marL="628650" lvl="1" indent="-171450">
              <a:lnSpc>
                <a:spcPct val="115000"/>
              </a:lnSpc>
              <a:spcBef>
                <a:spcPts val="0"/>
              </a:spcBef>
              <a:buFont typeface="Courier New" panose="02070309020205020404" pitchFamily="49" charset="0"/>
              <a:buChar char="o"/>
            </a:pPr>
            <a:r>
              <a:rPr lang="en-GB" sz="1400">
                <a:effectLst/>
                <a:latin typeface="Metropolis" panose="00000500000000000000" pitchFamily="50" charset="0"/>
                <a:ea typeface="Calibri" panose="020F0502020204030204" pitchFamily="34" charset="0"/>
                <a:cs typeface="Calibri Light" panose="020F0302020204030204" pitchFamily="34" charset="0"/>
              </a:rPr>
              <a:t>Three CMA9 are still assessing the changes but since v4.0 is a major release the priority is the mandatory/conditional changes; OBL deems it unlikely any of these ASPSPs will voluntarily implement the optional changes in the near-term.</a:t>
            </a:r>
          </a:p>
          <a:p>
            <a:pPr marL="628650" lvl="1" indent="-171450">
              <a:lnSpc>
                <a:spcPct val="115000"/>
              </a:lnSpc>
              <a:spcBef>
                <a:spcPts val="0"/>
              </a:spcBef>
              <a:buFont typeface="Courier New" panose="02070309020205020404" pitchFamily="49" charset="0"/>
              <a:buChar char="o"/>
            </a:pPr>
            <a:r>
              <a:rPr lang="en-GB" sz="1400">
                <a:effectLst/>
                <a:latin typeface="Metropolis" panose="00000500000000000000" pitchFamily="50" charset="0"/>
                <a:ea typeface="Calibri" panose="020F0502020204030204" pitchFamily="34" charset="0"/>
                <a:cs typeface="Calibri Light" panose="020F0302020204030204" pitchFamily="34" charset="0"/>
              </a:rPr>
              <a:t>Two CMA9 are partially implementing; one made it clear this would not be prioritised and may not be part of “main” v4.0 uplift as they continue to assess feasibility with downstream services and the other made clear they would only implement certain components of payment status and would only implement additional status codes as and when mandated </a:t>
            </a:r>
          </a:p>
          <a:p>
            <a:pPr marL="342900" lvl="0" indent="-342900">
              <a:lnSpc>
                <a:spcPct val="115000"/>
              </a:lnSpc>
              <a:spcBef>
                <a:spcPts val="600"/>
              </a:spcBef>
              <a:spcAft>
                <a:spcPts val="300"/>
              </a:spcAft>
              <a:buFont typeface="Symbol" panose="05050102010706020507" pitchFamily="18" charset="2"/>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No non-CMA9 ASPSP has yet confirmed they plan to implement any/all of the optional changes but most ASPSPs are still considering the scope of the changes. Three ASPSPs have no plans to implement (two of these are large non-CMA9 ASPSPs).</a:t>
            </a:r>
          </a:p>
          <a:p>
            <a:pPr marL="342900" lvl="0" indent="-342900">
              <a:lnSpc>
                <a:spcPct val="115000"/>
              </a:lnSpc>
              <a:spcBef>
                <a:spcPts val="600"/>
              </a:spcBef>
              <a:spcAft>
                <a:spcPts val="300"/>
              </a:spcAft>
              <a:buFont typeface="Symbol" panose="05050102010706020507" pitchFamily="18" charset="2"/>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Eight TPPs shared feedback where the majority made it clear they are ready to implement the changes but are unable to analyse, develop or plan any implementation until the ASPSPs implement or share their plans to implement.  </a:t>
            </a:r>
          </a:p>
          <a:p>
            <a:pPr marL="342900" lvl="0" indent="-342900">
              <a:lnSpc>
                <a:spcPct val="115000"/>
              </a:lnSpc>
              <a:spcBef>
                <a:spcPts val="600"/>
              </a:spcBef>
              <a:spcAft>
                <a:spcPts val="300"/>
              </a:spcAft>
              <a:buFont typeface="Symbol" panose="05050102010706020507" pitchFamily="18" charset="2"/>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One other implication of optional changes is there will be inconsistent implementation across ASPSPs which defeats the main purpose of Workstream 4 report recommendations i.e. consistent information being shared back to the TPPs.</a:t>
            </a:r>
            <a:endParaRPr lang="en-GB" sz="1400"/>
          </a:p>
        </p:txBody>
      </p:sp>
    </p:spTree>
    <p:extLst>
      <p:ext uri="{BB962C8B-B14F-4D97-AF65-F5344CB8AC3E}">
        <p14:creationId xmlns:p14="http://schemas.microsoft.com/office/powerpoint/2010/main" val="16492954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AOB</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31</a:t>
            </a:fld>
            <a:endParaRPr lang="en-US"/>
          </a:p>
        </p:txBody>
      </p:sp>
    </p:spTree>
    <p:extLst>
      <p:ext uri="{BB962C8B-B14F-4D97-AF65-F5344CB8AC3E}">
        <p14:creationId xmlns:p14="http://schemas.microsoft.com/office/powerpoint/2010/main" val="3922978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Minutes from 9 September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a:t>
            </a:fld>
            <a:endParaRPr lang="en-US"/>
          </a:p>
        </p:txBody>
      </p:sp>
    </p:spTree>
    <p:extLst>
      <p:ext uri="{BB962C8B-B14F-4D97-AF65-F5344CB8AC3E}">
        <p14:creationId xmlns:p14="http://schemas.microsoft.com/office/powerpoint/2010/main" val="263296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0BA9A98-853D-5354-3816-21393C3BF56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2E0EAFE-361F-8FEA-F278-8CA888DEE408}"/>
              </a:ext>
            </a:extLst>
          </p:cNvPr>
          <p:cNvSpPr>
            <a:spLocks noGrp="1"/>
          </p:cNvSpPr>
          <p:nvPr>
            <p:ph type="sldNum" sz="quarter" idx="12"/>
          </p:nvPr>
        </p:nvSpPr>
        <p:spPr/>
        <p:txBody>
          <a:bodyPr/>
          <a:lstStyle/>
          <a:p>
            <a:fld id="{F7DBEFEF-2EF4-7341-AFBF-5942378A7132}" type="slidenum">
              <a:rPr lang="en-US" smtClean="0"/>
              <a:t>5</a:t>
            </a:fld>
            <a:endParaRPr lang="en-US"/>
          </a:p>
        </p:txBody>
      </p:sp>
      <p:sp>
        <p:nvSpPr>
          <p:cNvPr id="4" name="Date Placeholder 3">
            <a:extLst>
              <a:ext uri="{FF2B5EF4-FFF2-40B4-BE49-F238E27FC236}">
                <a16:creationId xmlns:a16="http://schemas.microsoft.com/office/drawing/2014/main" id="{C36234CA-2CFC-8894-D8D7-75BD9C6C70CA}"/>
              </a:ext>
            </a:extLst>
          </p:cNvPr>
          <p:cNvSpPr>
            <a:spLocks noGrp="1"/>
          </p:cNvSpPr>
          <p:nvPr>
            <p:ph type="dt" sz="half" idx="2"/>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595BE71-6622-C0F8-F770-F3B30013AFDA}"/>
              </a:ext>
            </a:extLst>
          </p:cNvPr>
          <p:cNvSpPr>
            <a:spLocks noGrp="1"/>
          </p:cNvSpPr>
          <p:nvPr>
            <p:ph type="title"/>
          </p:nvPr>
        </p:nvSpPr>
        <p:spPr/>
        <p:txBody>
          <a:bodyPr/>
          <a:lstStyle/>
          <a:p>
            <a:r>
              <a:rPr lang="en-GB"/>
              <a:t>Actions</a:t>
            </a:r>
          </a:p>
        </p:txBody>
      </p:sp>
      <p:graphicFrame>
        <p:nvGraphicFramePr>
          <p:cNvPr id="16" name="Table 15">
            <a:extLst>
              <a:ext uri="{FF2B5EF4-FFF2-40B4-BE49-F238E27FC236}">
                <a16:creationId xmlns:a16="http://schemas.microsoft.com/office/drawing/2014/main" id="{02EE2D5B-A52C-3376-A52E-612E316DC30E}"/>
              </a:ext>
            </a:extLst>
          </p:cNvPr>
          <p:cNvGraphicFramePr>
            <a:graphicFrameLocks noGrp="1"/>
          </p:cNvGraphicFramePr>
          <p:nvPr>
            <p:extLst>
              <p:ext uri="{D42A27DB-BD31-4B8C-83A1-F6EECF244321}">
                <p14:modId xmlns:p14="http://schemas.microsoft.com/office/powerpoint/2010/main" val="4150277568"/>
              </p:ext>
            </p:extLst>
          </p:nvPr>
        </p:nvGraphicFramePr>
        <p:xfrm>
          <a:off x="615142" y="1596044"/>
          <a:ext cx="9767455" cy="3369618"/>
        </p:xfrm>
        <a:graphic>
          <a:graphicData uri="http://schemas.openxmlformats.org/drawingml/2006/table">
            <a:tbl>
              <a:tblPr firstRow="1">
                <a:tableStyleId>{5DA37D80-6434-44D0-A028-1B22A696006F}</a:tableStyleId>
              </a:tblPr>
              <a:tblGrid>
                <a:gridCol w="818151">
                  <a:extLst>
                    <a:ext uri="{9D8B030D-6E8A-4147-A177-3AD203B41FA5}">
                      <a16:colId xmlns:a16="http://schemas.microsoft.com/office/drawing/2014/main" val="3208970052"/>
                    </a:ext>
                  </a:extLst>
                </a:gridCol>
                <a:gridCol w="5701878">
                  <a:extLst>
                    <a:ext uri="{9D8B030D-6E8A-4147-A177-3AD203B41FA5}">
                      <a16:colId xmlns:a16="http://schemas.microsoft.com/office/drawing/2014/main" val="2965593989"/>
                    </a:ext>
                  </a:extLst>
                </a:gridCol>
                <a:gridCol w="1623713">
                  <a:extLst>
                    <a:ext uri="{9D8B030D-6E8A-4147-A177-3AD203B41FA5}">
                      <a16:colId xmlns:a16="http://schemas.microsoft.com/office/drawing/2014/main" val="1310268785"/>
                    </a:ext>
                  </a:extLst>
                </a:gridCol>
                <a:gridCol w="1623713">
                  <a:extLst>
                    <a:ext uri="{9D8B030D-6E8A-4147-A177-3AD203B41FA5}">
                      <a16:colId xmlns:a16="http://schemas.microsoft.com/office/drawing/2014/main" val="2475731589"/>
                    </a:ext>
                  </a:extLst>
                </a:gridCol>
              </a:tblGrid>
              <a:tr h="331118">
                <a:tc>
                  <a:txBody>
                    <a:bodyPr/>
                    <a:lstStyle/>
                    <a:p>
                      <a:pPr algn="l" rtl="0" fontAlgn="base"/>
                      <a:r>
                        <a:rPr lang="en-GB" sz="1100" b="1">
                          <a:solidFill>
                            <a:srgbClr val="FFFFFF"/>
                          </a:solidFill>
                          <a:effectLst/>
                        </a:rPr>
                        <a:t>Ref</a:t>
                      </a:r>
                      <a:r>
                        <a:rPr lang="en-GB" sz="1100" b="0">
                          <a:solidFill>
                            <a:srgbClr val="FFFFFF"/>
                          </a:solidFill>
                          <a:effectLst/>
                        </a:rPr>
                        <a:t> </a:t>
                      </a:r>
                      <a:endParaRPr lang="en-GB" b="0" i="0">
                        <a:effectLst/>
                      </a:endParaRPr>
                    </a:p>
                  </a:txBody>
                  <a:tcPr>
                    <a:solidFill>
                      <a:schemeClr val="accent2"/>
                    </a:solidFill>
                  </a:tcPr>
                </a:tc>
                <a:tc>
                  <a:txBody>
                    <a:bodyPr/>
                    <a:lstStyle/>
                    <a:p>
                      <a:pPr algn="l" rtl="0" fontAlgn="base"/>
                      <a:r>
                        <a:rPr lang="en-GB" sz="1100" b="1">
                          <a:solidFill>
                            <a:srgbClr val="FFFFFF"/>
                          </a:solidFill>
                          <a:effectLst/>
                        </a:rPr>
                        <a:t>Action </a:t>
                      </a:r>
                      <a:r>
                        <a:rPr lang="en-GB" sz="1100" b="0">
                          <a:solidFill>
                            <a:srgbClr val="FFFFFF"/>
                          </a:solidFill>
                          <a:effectLst/>
                        </a:rPr>
                        <a:t> </a:t>
                      </a:r>
                      <a:endParaRPr lang="en-GB" b="0" i="0">
                        <a:effectLst/>
                      </a:endParaRPr>
                    </a:p>
                  </a:txBody>
                  <a:tcPr>
                    <a:solidFill>
                      <a:schemeClr val="accent2"/>
                    </a:solidFill>
                  </a:tcPr>
                </a:tc>
                <a:tc>
                  <a:txBody>
                    <a:bodyPr/>
                    <a:lstStyle/>
                    <a:p>
                      <a:pPr algn="l" rtl="0" fontAlgn="base"/>
                      <a:r>
                        <a:rPr lang="en-GB" sz="1100" b="1">
                          <a:solidFill>
                            <a:srgbClr val="FFFFFF"/>
                          </a:solidFill>
                          <a:effectLst/>
                        </a:rPr>
                        <a:t>Owner</a:t>
                      </a:r>
                      <a:r>
                        <a:rPr lang="en-GB" sz="1100" b="0">
                          <a:solidFill>
                            <a:srgbClr val="FFFFFF"/>
                          </a:solidFill>
                          <a:effectLst/>
                        </a:rPr>
                        <a:t> </a:t>
                      </a:r>
                      <a:endParaRPr lang="en-GB" b="0" i="0">
                        <a:effectLst/>
                      </a:endParaRPr>
                    </a:p>
                  </a:txBody>
                  <a:tcPr>
                    <a:solidFill>
                      <a:schemeClr val="accent2"/>
                    </a:solidFill>
                  </a:tcPr>
                </a:tc>
                <a:tc>
                  <a:txBody>
                    <a:bodyPr/>
                    <a:lstStyle/>
                    <a:p>
                      <a:pPr algn="l" rtl="0" fontAlgn="base"/>
                      <a:r>
                        <a:rPr lang="en-GB" sz="1100" b="1" kern="1200">
                          <a:solidFill>
                            <a:srgbClr val="FFFFFF"/>
                          </a:solidFill>
                          <a:effectLst/>
                          <a:latin typeface="+mn-lt"/>
                          <a:ea typeface="+mn-ea"/>
                          <a:cs typeface="+mn-cs"/>
                        </a:rPr>
                        <a:t>Status</a:t>
                      </a:r>
                    </a:p>
                  </a:txBody>
                  <a:tcPr>
                    <a:solidFill>
                      <a:schemeClr val="accent2"/>
                    </a:solidFill>
                  </a:tcPr>
                </a:tc>
                <a:extLst>
                  <a:ext uri="{0D108BD9-81ED-4DB2-BD59-A6C34878D82A}">
                    <a16:rowId xmlns:a16="http://schemas.microsoft.com/office/drawing/2014/main" val="1129088439"/>
                  </a:ext>
                </a:extLst>
              </a:tr>
              <a:tr h="759625">
                <a:tc>
                  <a:txBody>
                    <a:bodyPr/>
                    <a:lstStyle/>
                    <a:p>
                      <a:pPr marL="0" algn="l" defTabSz="914400" rtl="0" eaLnBrk="1" fontAlgn="base" latinLnBrk="0" hangingPunct="1"/>
                      <a:r>
                        <a:rPr lang="en-GB" sz="1100" b="0" kern="1200">
                          <a:solidFill>
                            <a:srgbClr val="000000"/>
                          </a:solidFill>
                          <a:effectLst/>
                          <a:latin typeface="+mn-lt"/>
                          <a:ea typeface="+mn-ea"/>
                          <a:cs typeface="+mn-cs"/>
                        </a:rPr>
                        <a:t>09/9-01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Share the MLA operator approach paper with JWIG members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JC </a:t>
                      </a:r>
                    </a:p>
                  </a:txBody>
                  <a:tcPr/>
                </a:tc>
                <a:tc>
                  <a:txBody>
                    <a:bodyPr/>
                    <a:lstStyle/>
                    <a:p>
                      <a:pPr marL="0" algn="l" defTabSz="914400" rtl="0" eaLnBrk="1" fontAlgn="base" latinLnBrk="0" hangingPunct="1"/>
                      <a:endParaRPr lang="en-GB" sz="1100" b="0" kern="1200">
                        <a:solidFill>
                          <a:srgbClr val="000000"/>
                        </a:solidFill>
                        <a:effectLst/>
                        <a:latin typeface="+mn-lt"/>
                        <a:ea typeface="+mn-ea"/>
                        <a:cs typeface="+mn-cs"/>
                      </a:endParaRPr>
                    </a:p>
                  </a:txBody>
                  <a:tcPr/>
                </a:tc>
                <a:extLst>
                  <a:ext uri="{0D108BD9-81ED-4DB2-BD59-A6C34878D82A}">
                    <a16:rowId xmlns:a16="http://schemas.microsoft.com/office/drawing/2014/main" val="151789087"/>
                  </a:ext>
                </a:extLst>
              </a:tr>
              <a:tr h="759625">
                <a:tc>
                  <a:txBody>
                    <a:bodyPr/>
                    <a:lstStyle/>
                    <a:p>
                      <a:pPr marL="0" algn="l" defTabSz="914400" rtl="0" eaLnBrk="1" fontAlgn="base" latinLnBrk="0" hangingPunct="1"/>
                      <a:r>
                        <a:rPr lang="en-GB" sz="1100" b="0" kern="1200">
                          <a:solidFill>
                            <a:srgbClr val="000000"/>
                          </a:solidFill>
                          <a:effectLst/>
                          <a:latin typeface="+mn-lt"/>
                          <a:ea typeface="+mn-ea"/>
                          <a:cs typeface="+mn-cs"/>
                        </a:rPr>
                        <a:t>05/8-01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Attendees to review Terms of Reference and provide comments by 12 August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All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Closed </a:t>
                      </a:r>
                    </a:p>
                  </a:txBody>
                  <a:tcPr/>
                </a:tc>
                <a:extLst>
                  <a:ext uri="{0D108BD9-81ED-4DB2-BD59-A6C34878D82A}">
                    <a16:rowId xmlns:a16="http://schemas.microsoft.com/office/drawing/2014/main" val="4161510725"/>
                  </a:ext>
                </a:extLst>
              </a:tr>
              <a:tr h="759625">
                <a:tc>
                  <a:txBody>
                    <a:bodyPr/>
                    <a:lstStyle/>
                    <a:p>
                      <a:pPr marL="0" algn="l" defTabSz="914400" rtl="0" eaLnBrk="1" fontAlgn="base" latinLnBrk="0" hangingPunct="1"/>
                      <a:r>
                        <a:rPr lang="en-GB" sz="1100" b="0" kern="1200">
                          <a:solidFill>
                            <a:srgbClr val="000000"/>
                          </a:solidFill>
                          <a:effectLst/>
                          <a:latin typeface="+mn-lt"/>
                          <a:ea typeface="+mn-ea"/>
                          <a:cs typeface="+mn-cs"/>
                        </a:rPr>
                        <a:t>05/8-02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RK to bring an update to the September JWIG on the WS3 consumer protection scope and approach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RK/JC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Carried forward </a:t>
                      </a:r>
                    </a:p>
                  </a:txBody>
                  <a:tcPr/>
                </a:tc>
                <a:extLst>
                  <a:ext uri="{0D108BD9-81ED-4DB2-BD59-A6C34878D82A}">
                    <a16:rowId xmlns:a16="http://schemas.microsoft.com/office/drawing/2014/main" val="2477239553"/>
                  </a:ext>
                </a:extLst>
              </a:tr>
              <a:tr h="759625">
                <a:tc>
                  <a:txBody>
                    <a:bodyPr/>
                    <a:lstStyle/>
                    <a:p>
                      <a:pPr marL="0" algn="l" defTabSz="914400" rtl="0" eaLnBrk="1" fontAlgn="base" latinLnBrk="0" hangingPunct="1"/>
                      <a:r>
                        <a:rPr lang="en-GB" sz="1100" b="0" kern="1200">
                          <a:solidFill>
                            <a:srgbClr val="000000"/>
                          </a:solidFill>
                          <a:effectLst/>
                          <a:latin typeface="+mn-lt"/>
                          <a:ea typeface="+mn-ea"/>
                          <a:cs typeface="+mn-cs"/>
                        </a:rPr>
                        <a:t>05/8-03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RK to circulate the packs from other governance meetings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RK </a:t>
                      </a:r>
                    </a:p>
                  </a:txBody>
                  <a:tcPr/>
                </a:tc>
                <a:tc>
                  <a:txBody>
                    <a:bodyPr/>
                    <a:lstStyle/>
                    <a:p>
                      <a:pPr marL="0" algn="l" defTabSz="914400" rtl="0" eaLnBrk="1" fontAlgn="base" latinLnBrk="0" hangingPunct="1"/>
                      <a:r>
                        <a:rPr lang="en-GB" sz="1100" b="0" kern="1200">
                          <a:solidFill>
                            <a:srgbClr val="000000"/>
                          </a:solidFill>
                          <a:effectLst/>
                          <a:latin typeface="+mn-lt"/>
                          <a:ea typeface="+mn-ea"/>
                          <a:cs typeface="+mn-cs"/>
                        </a:rPr>
                        <a:t>Closed </a:t>
                      </a:r>
                    </a:p>
                  </a:txBody>
                  <a:tcPr/>
                </a:tc>
                <a:extLst>
                  <a:ext uri="{0D108BD9-81ED-4DB2-BD59-A6C34878D82A}">
                    <a16:rowId xmlns:a16="http://schemas.microsoft.com/office/drawing/2014/main" val="4287316334"/>
                  </a:ext>
                </a:extLst>
              </a:tr>
            </a:tbl>
          </a:graphicData>
        </a:graphic>
      </p:graphicFrame>
    </p:spTree>
    <p:extLst>
      <p:ext uri="{BB962C8B-B14F-4D97-AF65-F5344CB8AC3E}">
        <p14:creationId xmlns:p14="http://schemas.microsoft.com/office/powerpoint/2010/main" val="2525756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447382"/>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rowSpan="2">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58247">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sng">
                          <a:solidFill>
                            <a:srgbClr val="FF0000"/>
                          </a:solidFill>
                          <a:latin typeface="Metropolis" panose="00000500000000000000" pitchFamily="50" charset="0"/>
                        </a:rPr>
                        <a:t>FCA work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none">
                          <a:solidFill>
                            <a:schemeClr val="tx1"/>
                          </a:solidFill>
                          <a:latin typeface="Metropolis" panose="00000500000000000000" pitchFamily="50" charset="0"/>
                        </a:rPr>
                        <a:t>Confirm next steps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2888081"/>
                  </a:ext>
                </a:extLst>
              </a:tr>
              <a:tr h="360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cxnSp>
        <p:nvCxnSpPr>
          <p:cNvPr id="9" name="Straight Connector 8">
            <a:extLst>
              <a:ext uri="{FF2B5EF4-FFF2-40B4-BE49-F238E27FC236}">
                <a16:creationId xmlns:a16="http://schemas.microsoft.com/office/drawing/2014/main" id="{F6B76B3F-FC51-5164-786A-8D3BA26480DA}"/>
              </a:ext>
            </a:extLst>
          </p:cNvPr>
          <p:cNvCxnSpPr>
            <a:cxnSpLocks/>
            <a:endCxn id="6" idx="2"/>
          </p:cNvCxnSpPr>
          <p:nvPr/>
        </p:nvCxnSpPr>
        <p:spPr>
          <a:xfrm flipH="1" flipV="1">
            <a:off x="5231802" y="1343226"/>
            <a:ext cx="18749" cy="2552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203174"/>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4981019"/>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013230"/>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309621" y="5807176"/>
            <a:ext cx="9828000"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substream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4979613"/>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014640"/>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4988760"/>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8223782" cy="540823"/>
          </a:xfrm>
        </p:spPr>
        <p:txBody>
          <a:bodyPr anchor="ctr">
            <a:noAutofit/>
          </a:bodyPr>
          <a:lstStyle/>
          <a:p>
            <a:pPr algn="ctr"/>
            <a:r>
              <a:rPr lang="en-GB" sz="2000">
                <a:solidFill>
                  <a:schemeClr val="bg1"/>
                </a:solidFill>
              </a:rPr>
              <a:t>JROC Programme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 name="Rectangle: Rounded Corners 9">
            <a:extLst>
              <a:ext uri="{FF2B5EF4-FFF2-40B4-BE49-F238E27FC236}">
                <a16:creationId xmlns:a16="http://schemas.microsoft.com/office/drawing/2014/main" id="{94D1E378-55C7-0B4E-7503-5313530FD513}"/>
              </a:ext>
            </a:extLst>
          </p:cNvPr>
          <p:cNvSpPr/>
          <p:nvPr/>
        </p:nvSpPr>
        <p:spPr>
          <a:xfrm>
            <a:off x="7615549" y="5451200"/>
            <a:ext cx="2250081"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FCA led review and decision on next steps</a:t>
            </a:r>
          </a:p>
        </p:txBody>
      </p:sp>
      <p:graphicFrame>
        <p:nvGraphicFramePr>
          <p:cNvPr id="256" name="Table 263">
            <a:extLst>
              <a:ext uri="{FF2B5EF4-FFF2-40B4-BE49-F238E27FC236}">
                <a16:creationId xmlns:a16="http://schemas.microsoft.com/office/drawing/2014/main" id="{D1F960A4-BFDF-A71F-E8B3-9C3BA6C4D6FD}"/>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389197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387747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5629276" y="3910293"/>
            <a:ext cx="1216024"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Report</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3885976"/>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Rounded Corners 57">
            <a:extLst>
              <a:ext uri="{FF2B5EF4-FFF2-40B4-BE49-F238E27FC236}">
                <a16:creationId xmlns:a16="http://schemas.microsoft.com/office/drawing/2014/main" id="{FA6B0E2F-4916-185E-6D4E-B64D54B045FA}"/>
              </a:ext>
            </a:extLst>
          </p:cNvPr>
          <p:cNvSpPr/>
          <p:nvPr/>
        </p:nvSpPr>
        <p:spPr>
          <a:xfrm>
            <a:off x="3089149" y="3914776"/>
            <a:ext cx="71498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59" name="Rectangle: Rounded Corners 58">
            <a:extLst>
              <a:ext uri="{FF2B5EF4-FFF2-40B4-BE49-F238E27FC236}">
                <a16:creationId xmlns:a16="http://schemas.microsoft.com/office/drawing/2014/main" id="{1E6B9AA0-5FBF-B604-B29C-0132CCAB48D5}"/>
              </a:ext>
            </a:extLst>
          </p:cNvPr>
          <p:cNvSpPr/>
          <p:nvPr/>
        </p:nvSpPr>
        <p:spPr>
          <a:xfrm>
            <a:off x="3804134" y="3911356"/>
            <a:ext cx="152382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Monitor        /          Analysis </a:t>
            </a: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218560" y="393558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5327958" y="3910592"/>
            <a:ext cx="30131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62" name="Flowchart: Decision 261">
            <a:extLst>
              <a:ext uri="{FF2B5EF4-FFF2-40B4-BE49-F238E27FC236}">
                <a16:creationId xmlns:a16="http://schemas.microsoft.com/office/drawing/2014/main" id="{2F6DA3B1-F46D-8341-F330-A926935D5AD6}"/>
              </a:ext>
            </a:extLst>
          </p:cNvPr>
          <p:cNvSpPr/>
          <p:nvPr/>
        </p:nvSpPr>
        <p:spPr>
          <a:xfrm>
            <a:off x="5555074" y="389547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12136300-D951-80C7-96EE-1A0BE0149161}"/>
              </a:ext>
            </a:extLst>
          </p:cNvPr>
          <p:cNvSpPr txBox="1"/>
          <p:nvPr/>
        </p:nvSpPr>
        <p:spPr>
          <a:xfrm>
            <a:off x="3804134" y="4067277"/>
            <a:ext cx="176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Incremental progress updates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3" name="object 163">
            <a:extLst>
              <a:ext uri="{FF2B5EF4-FFF2-40B4-BE49-F238E27FC236}">
                <a16:creationId xmlns:a16="http://schemas.microsoft.com/office/drawing/2014/main" id="{7E0200B8-AB7A-82FB-A405-979672A03257}"/>
              </a:ext>
            </a:extLst>
          </p:cNvPr>
          <p:cNvSpPr txBox="1"/>
          <p:nvPr/>
        </p:nvSpPr>
        <p:spPr>
          <a:xfrm>
            <a:off x="5175250" y="3685096"/>
            <a:ext cx="920751"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H/L Pilot outcomes report shared with FCA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316311" y="2865736"/>
            <a:ext cx="4525472"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5321769" y="3182849"/>
            <a:ext cx="1520014"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66915" y="28766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65066" y="3192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5227" y="207073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316312" y="1794149"/>
            <a:ext cx="4525472"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2814" y="181269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34905"/>
            <a:ext cx="1944000" cy="108000"/>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ASPSP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9" name="TextBox 268">
            <a:extLst>
              <a:ext uri="{FF2B5EF4-FFF2-40B4-BE49-F238E27FC236}">
                <a16:creationId xmlns:a16="http://schemas.microsoft.com/office/drawing/2014/main" id="{7FEFF652-FB91-5FC0-A0D7-87E044424B80}"/>
              </a:ext>
            </a:extLst>
          </p:cNvPr>
          <p:cNvSpPr txBox="1"/>
          <p:nvPr/>
        </p:nvSpPr>
        <p:spPr>
          <a:xfrm>
            <a:off x="9387191" y="1937688"/>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0" name="Right Brace 269">
            <a:extLst>
              <a:ext uri="{FF2B5EF4-FFF2-40B4-BE49-F238E27FC236}">
                <a16:creationId xmlns:a16="http://schemas.microsoft.com/office/drawing/2014/main" id="{379EDB2F-0342-7B41-6B78-FE2C4F69521D}"/>
              </a:ext>
            </a:extLst>
          </p:cNvPr>
          <p:cNvSpPr/>
          <p:nvPr/>
        </p:nvSpPr>
        <p:spPr>
          <a:xfrm>
            <a:off x="9343482" y="1794149"/>
            <a:ext cx="87418" cy="45017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TextBox 270">
            <a:extLst>
              <a:ext uri="{FF2B5EF4-FFF2-40B4-BE49-F238E27FC236}">
                <a16:creationId xmlns:a16="http://schemas.microsoft.com/office/drawing/2014/main" id="{91FDAA06-5C63-951D-0270-680970EDAA5E}"/>
              </a:ext>
            </a:extLst>
          </p:cNvPr>
          <p:cNvSpPr txBox="1"/>
          <p:nvPr/>
        </p:nvSpPr>
        <p:spPr>
          <a:xfrm>
            <a:off x="9387191" y="3002582"/>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2" name="Right Brace 271">
            <a:extLst>
              <a:ext uri="{FF2B5EF4-FFF2-40B4-BE49-F238E27FC236}">
                <a16:creationId xmlns:a16="http://schemas.microsoft.com/office/drawing/2014/main" id="{B0BA1FAC-E404-B0C9-7D2A-6F99D2F5BAC6}"/>
              </a:ext>
            </a:extLst>
          </p:cNvPr>
          <p:cNvSpPr/>
          <p:nvPr/>
        </p:nvSpPr>
        <p:spPr>
          <a:xfrm>
            <a:off x="9343482" y="2871585"/>
            <a:ext cx="87418" cy="42882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00591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TextBox 281">
            <a:extLst>
              <a:ext uri="{FF2B5EF4-FFF2-40B4-BE49-F238E27FC236}">
                <a16:creationId xmlns:a16="http://schemas.microsoft.com/office/drawing/2014/main" id="{8E9CB3CA-B71E-ABAC-1FCB-310D4ECFAD46}"/>
              </a:ext>
            </a:extLst>
          </p:cNvPr>
          <p:cNvSpPr txBox="1"/>
          <p:nvPr/>
        </p:nvSpPr>
        <p:spPr>
          <a:xfrm>
            <a:off x="9914865" y="5460022"/>
            <a:ext cx="977098"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Timings yet to be agreed</a:t>
            </a:r>
          </a:p>
        </p:txBody>
      </p:sp>
      <p:sp>
        <p:nvSpPr>
          <p:cNvPr id="283" name="Right Brace 282">
            <a:extLst>
              <a:ext uri="{FF2B5EF4-FFF2-40B4-BE49-F238E27FC236}">
                <a16:creationId xmlns:a16="http://schemas.microsoft.com/office/drawing/2014/main" id="{C4F3E6CA-6122-F183-6234-BF26DD9E5B30}"/>
              </a:ext>
            </a:extLst>
          </p:cNvPr>
          <p:cNvSpPr/>
          <p:nvPr/>
        </p:nvSpPr>
        <p:spPr>
          <a:xfrm>
            <a:off x="9865630" y="5432951"/>
            <a:ext cx="98470" cy="21907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85" name="Connector: Elbow 284">
            <a:extLst>
              <a:ext uri="{FF2B5EF4-FFF2-40B4-BE49-F238E27FC236}">
                <a16:creationId xmlns:a16="http://schemas.microsoft.com/office/drawing/2014/main" id="{34683DC3-678A-43BF-2258-DE737DBA9DC3}"/>
              </a:ext>
            </a:extLst>
          </p:cNvPr>
          <p:cNvCxnSpPr>
            <a:stCxn id="278" idx="2"/>
            <a:endCxn id="10" idx="1"/>
          </p:cNvCxnSpPr>
          <p:nvPr/>
        </p:nvCxnSpPr>
        <p:spPr>
          <a:xfrm rot="16200000" flipH="1">
            <a:off x="6276214" y="4201161"/>
            <a:ext cx="390583" cy="228808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0" name="object 163">
            <a:extLst>
              <a:ext uri="{FF2B5EF4-FFF2-40B4-BE49-F238E27FC236}">
                <a16:creationId xmlns:a16="http://schemas.microsoft.com/office/drawing/2014/main" id="{CA4B5FCD-1B94-39F7-4B1D-26259EDE6F56}"/>
              </a:ext>
            </a:extLst>
          </p:cNvPr>
          <p:cNvSpPr txBox="1"/>
          <p:nvPr/>
        </p:nvSpPr>
        <p:spPr>
          <a:xfrm>
            <a:off x="4867581" y="5168216"/>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001460"/>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073460"/>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3674" y="185115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4763"/>
            <a:ext cx="208800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8482" y="185325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94203" y="292218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78616" y="29173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34044"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5270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7" name="Rectangle 306">
            <a:extLst>
              <a:ext uri="{FF2B5EF4-FFF2-40B4-BE49-F238E27FC236}">
                <a16:creationId xmlns:a16="http://schemas.microsoft.com/office/drawing/2014/main" id="{A9ACC723-33EC-F993-37C9-81175C15B726}"/>
              </a:ext>
            </a:extLst>
          </p:cNvPr>
          <p:cNvSpPr/>
          <p:nvPr/>
        </p:nvSpPr>
        <p:spPr>
          <a:xfrm>
            <a:off x="2293480" y="1559560"/>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309" name="Rectangle 308">
            <a:extLst>
              <a:ext uri="{FF2B5EF4-FFF2-40B4-BE49-F238E27FC236}">
                <a16:creationId xmlns:a16="http://schemas.microsoft.com/office/drawing/2014/main" id="{707A594E-F288-3850-4067-D32A9524B198}"/>
              </a:ext>
            </a:extLst>
          </p:cNvPr>
          <p:cNvSpPr/>
          <p:nvPr/>
        </p:nvSpPr>
        <p:spPr>
          <a:xfrm>
            <a:off x="2293480" y="2646982"/>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2" name="object 163">
            <a:extLst>
              <a:ext uri="{FF2B5EF4-FFF2-40B4-BE49-F238E27FC236}">
                <a16:creationId xmlns:a16="http://schemas.microsoft.com/office/drawing/2014/main" id="{E4A372A3-5FDF-EBE2-CAC9-7CAEA2620E63}"/>
              </a:ext>
            </a:extLst>
          </p:cNvPr>
          <p:cNvSpPr txBox="1"/>
          <p:nvPr/>
        </p:nvSpPr>
        <p:spPr>
          <a:xfrm>
            <a:off x="5316502" y="1219650"/>
            <a:ext cx="152116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5.4A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6" name="Flowchart: Decision 5">
            <a:extLst>
              <a:ext uri="{FF2B5EF4-FFF2-40B4-BE49-F238E27FC236}">
                <a16:creationId xmlns:a16="http://schemas.microsoft.com/office/drawing/2014/main" id="{8A60C22F-CC5F-66CE-89DD-82BD1C35D314}"/>
              </a:ext>
            </a:extLst>
          </p:cNvPr>
          <p:cNvSpPr/>
          <p:nvPr/>
        </p:nvSpPr>
        <p:spPr>
          <a:xfrm>
            <a:off x="5159802" y="1199226"/>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1" name="object 163">
            <a:extLst>
              <a:ext uri="{FF2B5EF4-FFF2-40B4-BE49-F238E27FC236}">
                <a16:creationId xmlns:a16="http://schemas.microsoft.com/office/drawing/2014/main" id="{955B2606-C899-5ED4-227C-E92FEB7C3139}"/>
              </a:ext>
            </a:extLst>
          </p:cNvPr>
          <p:cNvSpPr txBox="1"/>
          <p:nvPr/>
        </p:nvSpPr>
        <p:spPr>
          <a:xfrm>
            <a:off x="6180102" y="4578498"/>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2" name="Rectangle: Rounded Corners 11">
            <a:extLst>
              <a:ext uri="{FF2B5EF4-FFF2-40B4-BE49-F238E27FC236}">
                <a16:creationId xmlns:a16="http://schemas.microsoft.com/office/drawing/2014/main" id="{EC8DD9D7-1D7F-E815-D6CC-0D5C7962496E}"/>
              </a:ext>
            </a:extLst>
          </p:cNvPr>
          <p:cNvSpPr/>
          <p:nvPr/>
        </p:nvSpPr>
        <p:spPr>
          <a:xfrm>
            <a:off x="3815163" y="4558733"/>
            <a:ext cx="2280836" cy="1800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3" name="Rectangle: Rounded Corners 12">
            <a:extLst>
              <a:ext uri="{FF2B5EF4-FFF2-40B4-BE49-F238E27FC236}">
                <a16:creationId xmlns:a16="http://schemas.microsoft.com/office/drawing/2014/main" id="{C7DA1F21-7499-CA33-958E-0FB44CC18B42}"/>
              </a:ext>
            </a:extLst>
          </p:cNvPr>
          <p:cNvSpPr/>
          <p:nvPr/>
        </p:nvSpPr>
        <p:spPr>
          <a:xfrm>
            <a:off x="5041900" y="4589811"/>
            <a:ext cx="1054098" cy="116263"/>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14" name="Rectangle: Rounded Corners 13">
            <a:extLst>
              <a:ext uri="{FF2B5EF4-FFF2-40B4-BE49-F238E27FC236}">
                <a16:creationId xmlns:a16="http://schemas.microsoft.com/office/drawing/2014/main" id="{96F628C9-0784-1D63-AD68-443B001DFB95}"/>
              </a:ext>
            </a:extLst>
          </p:cNvPr>
          <p:cNvSpPr/>
          <p:nvPr/>
        </p:nvSpPr>
        <p:spPr>
          <a:xfrm>
            <a:off x="4516046" y="4591993"/>
            <a:ext cx="520561"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Preparation</a:t>
            </a:r>
          </a:p>
        </p:txBody>
      </p:sp>
      <p:sp>
        <p:nvSpPr>
          <p:cNvPr id="23" name="Flowchart: Decision 22">
            <a:extLst>
              <a:ext uri="{FF2B5EF4-FFF2-40B4-BE49-F238E27FC236}">
                <a16:creationId xmlns:a16="http://schemas.microsoft.com/office/drawing/2014/main" id="{C3EFD668-AACC-8004-E392-2FED2300EA55}"/>
              </a:ext>
            </a:extLst>
          </p:cNvPr>
          <p:cNvSpPr/>
          <p:nvPr/>
        </p:nvSpPr>
        <p:spPr>
          <a:xfrm>
            <a:off x="6014108" y="4571699"/>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id="{4254BC26-9824-7C90-C15D-760D66B403A8}"/>
              </a:ext>
            </a:extLst>
          </p:cNvPr>
          <p:cNvSpPr/>
          <p:nvPr/>
        </p:nvSpPr>
        <p:spPr>
          <a:xfrm>
            <a:off x="3833147" y="4589075"/>
            <a:ext cx="682899"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Scope doc</a:t>
            </a:r>
          </a:p>
        </p:txBody>
      </p:sp>
      <p:sp>
        <p:nvSpPr>
          <p:cNvPr id="31" name="Flowchart: Decision 30">
            <a:extLst>
              <a:ext uri="{FF2B5EF4-FFF2-40B4-BE49-F238E27FC236}">
                <a16:creationId xmlns:a16="http://schemas.microsoft.com/office/drawing/2014/main" id="{82C57737-FB1D-A059-2B05-E605182DAE15}"/>
              </a:ext>
            </a:extLst>
          </p:cNvPr>
          <p:cNvSpPr/>
          <p:nvPr/>
        </p:nvSpPr>
        <p:spPr>
          <a:xfrm>
            <a:off x="4964608" y="4576540"/>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bject 163">
            <a:extLst>
              <a:ext uri="{FF2B5EF4-FFF2-40B4-BE49-F238E27FC236}">
                <a16:creationId xmlns:a16="http://schemas.microsoft.com/office/drawing/2014/main" id="{57279D20-0135-4500-E7A9-489DA3AD668D}"/>
              </a:ext>
            </a:extLst>
          </p:cNvPr>
          <p:cNvSpPr txBox="1"/>
          <p:nvPr/>
        </p:nvSpPr>
        <p:spPr>
          <a:xfrm>
            <a:off x="4264208" y="4412183"/>
            <a:ext cx="1546709"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findings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 name="Rectangle: Rounded Corners 2">
            <a:extLst>
              <a:ext uri="{FF2B5EF4-FFF2-40B4-BE49-F238E27FC236}">
                <a16:creationId xmlns:a16="http://schemas.microsoft.com/office/drawing/2014/main" id="{AE8D005F-5D74-5C8C-B9FA-D6CA39638C6E}"/>
              </a:ext>
            </a:extLst>
          </p:cNvPr>
          <p:cNvSpPr/>
          <p:nvPr/>
        </p:nvSpPr>
        <p:spPr>
          <a:xfrm>
            <a:off x="6850360" y="2348263"/>
            <a:ext cx="352901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pilot a dash-board of API RAG rating and API for data collection</a:t>
            </a:r>
          </a:p>
        </p:txBody>
      </p:sp>
      <p:sp>
        <p:nvSpPr>
          <p:cNvPr id="5" name="Rectangle: Rounded Corners 4">
            <a:extLst>
              <a:ext uri="{FF2B5EF4-FFF2-40B4-BE49-F238E27FC236}">
                <a16:creationId xmlns:a16="http://schemas.microsoft.com/office/drawing/2014/main" id="{976097DA-D643-7B6C-77D7-41B644F392CF}"/>
              </a:ext>
            </a:extLst>
          </p:cNvPr>
          <p:cNvSpPr/>
          <p:nvPr/>
        </p:nvSpPr>
        <p:spPr>
          <a:xfrm>
            <a:off x="6846092" y="3378998"/>
            <a:ext cx="3529015"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deliver an analysis on API performance and availability data</a:t>
            </a:r>
          </a:p>
        </p:txBody>
      </p:sp>
      <p:sp>
        <p:nvSpPr>
          <p:cNvPr id="7" name="Flowchart: Decision 6">
            <a:extLst>
              <a:ext uri="{FF2B5EF4-FFF2-40B4-BE49-F238E27FC236}">
                <a16:creationId xmlns:a16="http://schemas.microsoft.com/office/drawing/2014/main" id="{2CA8D1C0-7AD1-7E8C-D4F2-011586C5F210}"/>
              </a:ext>
            </a:extLst>
          </p:cNvPr>
          <p:cNvSpPr/>
          <p:nvPr/>
        </p:nvSpPr>
        <p:spPr>
          <a:xfrm>
            <a:off x="10303107" y="339253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bject 163">
            <a:extLst>
              <a:ext uri="{FF2B5EF4-FFF2-40B4-BE49-F238E27FC236}">
                <a16:creationId xmlns:a16="http://schemas.microsoft.com/office/drawing/2014/main" id="{A67B29F3-A690-94F0-2E2C-FDCD2B6A69DB}"/>
              </a:ext>
            </a:extLst>
          </p:cNvPr>
          <p:cNvSpPr txBox="1"/>
          <p:nvPr/>
        </p:nvSpPr>
        <p:spPr>
          <a:xfrm>
            <a:off x="10472106" y="3306719"/>
            <a:ext cx="1590519" cy="335989"/>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Present a report to JROC on outcomes, conclusions and recommended next steps</a:t>
            </a:r>
          </a:p>
        </p:txBody>
      </p:sp>
    </p:spTree>
    <p:extLst>
      <p:ext uri="{BB962C8B-B14F-4D97-AF65-F5344CB8AC3E}">
        <p14:creationId xmlns:p14="http://schemas.microsoft.com/office/powerpoint/2010/main" val="3184595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873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6">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Mi 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16000">
                <a:tc vMerge="1">
                  <a:txBody>
                    <a:bodyPr/>
                    <a:lstStyle/>
                    <a:p>
                      <a:endParaRPr lang="en-GB" sz="700" b="1">
                        <a:latin typeface="Metropolis" panose="00000500000000000000" pitchFamily="50" charset="0"/>
                      </a:endParaRP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solidFill>
                            <a:schemeClr val="tx1"/>
                          </a:solidFill>
                          <a:latin typeface="Metropolis" panose="00000500000000000000" pitchFamily="50" charset="0"/>
                        </a:rPr>
                        <a:t>Wave 1 / Pilot Go Live Criteria</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9476542"/>
                  </a:ext>
                </a:extLst>
              </a:tr>
              <a:tr h="274357">
                <a:tc rowSpan="3">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r>
                        <a:rPr lang="en-GB" sz="600" b="1">
                          <a:solidFill>
                            <a:schemeClr val="tx1"/>
                          </a:solidFill>
                          <a:latin typeface="Metropolis" panose="00000500000000000000" pitchFamily="50" charset="0"/>
                        </a:rPr>
                        <a:t>*</a:t>
                      </a:r>
                      <a:endParaRPr lang="en-GB" sz="700" b="1">
                        <a:solidFill>
                          <a:schemeClr val="tx1"/>
                        </a:solidFill>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panose="00000500000000000000" pitchFamily="50" charset="0"/>
                        </a:rPr>
                        <a:t>Sector Definitions - Waves 1</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 </a:t>
                      </a:r>
                      <a:r>
                        <a:rPr lang="en-GB" sz="700" b="1">
                          <a:solidFill>
                            <a:schemeClr val="tx1"/>
                          </a:solidFill>
                          <a:latin typeface="Metropolis" panose="00000500000000000000" pitchFamily="50" charset="0"/>
                        </a:rPr>
                        <a:t>Development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cxnSp>
        <p:nvCxnSpPr>
          <p:cNvPr id="33" name="Connector: Elbow 32">
            <a:extLst>
              <a:ext uri="{FF2B5EF4-FFF2-40B4-BE49-F238E27FC236}">
                <a16:creationId xmlns:a16="http://schemas.microsoft.com/office/drawing/2014/main" id="{BF192507-0F40-060C-9365-E754A2ED2805}"/>
              </a:ext>
            </a:extLst>
          </p:cNvPr>
          <p:cNvCxnSpPr>
            <a:cxnSpLocks/>
            <a:stCxn id="36" idx="2"/>
            <a:endCxn id="178" idx="1"/>
          </p:cNvCxnSpPr>
          <p:nvPr/>
        </p:nvCxnSpPr>
        <p:spPr>
          <a:xfrm rot="16200000" flipH="1">
            <a:off x="3229691" y="3450727"/>
            <a:ext cx="4086575" cy="128945"/>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44713" y="3858250"/>
            <a:ext cx="2923356"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060465"/>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7016"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5836445" y="2735308"/>
            <a:ext cx="16549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MI requirements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38693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645353" y="3727584"/>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57174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5337451" y="5469191"/>
            <a:ext cx="3042483"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02812"/>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5369084" y="5503965"/>
            <a:ext cx="119089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3811" y="1332899"/>
            <a:ext cx="3175" cy="4155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4" name="object 163">
            <a:extLst>
              <a:ext uri="{FF2B5EF4-FFF2-40B4-BE49-F238E27FC236}">
                <a16:creationId xmlns:a16="http://schemas.microsoft.com/office/drawing/2014/main" id="{98A439FC-2580-DD03-8753-E2EEF0F40342}"/>
              </a:ext>
            </a:extLst>
          </p:cNvPr>
          <p:cNvSpPr txBox="1"/>
          <p:nvPr/>
        </p:nvSpPr>
        <p:spPr>
          <a:xfrm>
            <a:off x="4654357" y="4837009"/>
            <a:ext cx="588556" cy="24365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4693966" y="4915002"/>
            <a:ext cx="526399" cy="76057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 FCA/PSR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accent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20266" y="3240974"/>
            <a:ext cx="3310836"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5524519" y="5768545"/>
            <a:ext cx="2099498"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799667"/>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799624"/>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5547456" y="5801805"/>
            <a:ext cx="1314571"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06990"/>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78786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25967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4237692" y="6312537"/>
            <a:ext cx="2940265" cy="151200"/>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4037330" y="1649156"/>
            <a:ext cx="2445204" cy="144000"/>
            <a:chOff x="6797777" y="1458355"/>
            <a:chExt cx="2445204" cy="144000"/>
          </a:xfrm>
        </p:grpSpPr>
        <p:sp>
          <p:nvSpPr>
            <p:cNvPr id="290" name="object 163">
              <a:extLst>
                <a:ext uri="{FF2B5EF4-FFF2-40B4-BE49-F238E27FC236}">
                  <a16:creationId xmlns:a16="http://schemas.microsoft.com/office/drawing/2014/main" id="{9288BDEF-FFB3-C8C5-38E2-A1576AC198B4}"/>
                </a:ext>
              </a:extLst>
            </p:cNvPr>
            <p:cNvSpPr txBox="1"/>
            <p:nvPr/>
          </p:nvSpPr>
          <p:spPr>
            <a:xfrm>
              <a:off x="6963008" y="1480630"/>
              <a:ext cx="2279973"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decision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6797777"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1876021" y="4026465"/>
            <a:ext cx="4594981" cy="1283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3764588" y="2883407"/>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163909"/>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196224"/>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197458"/>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18116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4637509" y="5675073"/>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00023"/>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188546"/>
            <a:ext cx="178104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15685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4039" y="2101699"/>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38066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41287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41059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41287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397918"/>
            <a:ext cx="161925"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2660075" y="46768"/>
            <a:ext cx="7761396" cy="540823"/>
          </a:xfrm>
        </p:spPr>
        <p:txBody>
          <a:bodyPr anchor="ctr">
            <a:normAutofit/>
          </a:bodyPr>
          <a:lstStyle/>
          <a:p>
            <a:pPr algn="ctr"/>
            <a:r>
              <a:rPr lang="en-GB" sz="2000">
                <a:solidFill>
                  <a:schemeClr val="bg1"/>
                </a:solidFill>
              </a:rPr>
              <a:t>JROC Programme - Workstream 5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7008" y="2825623"/>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48945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5935580" y="5351881"/>
            <a:ext cx="1250234"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82735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63561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63546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83506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82643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81562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499410"/>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4881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13705" y="2248032"/>
            <a:ext cx="772390" cy="76772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4609583" y="2729624"/>
            <a:ext cx="1162062"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5684851"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35578"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15</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34653"/>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47619"/>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080263"/>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080263"/>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661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177" idx="3"/>
          </p:cNvCxnSpPr>
          <p:nvPr/>
        </p:nvCxnSpPr>
        <p:spPr>
          <a:xfrm flipV="1">
            <a:off x="9887903" y="6133934"/>
            <a:ext cx="2051430" cy="491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10118620" y="6019909"/>
            <a:ext cx="1491484" cy="24622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275376"/>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00023"/>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49364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56056"/>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4879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53214"/>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59517"/>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28064"/>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50370"/>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873488"/>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674993"/>
            <a:ext cx="599192"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486023"/>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1" name="Connector: Elbow 360">
            <a:extLst>
              <a:ext uri="{FF2B5EF4-FFF2-40B4-BE49-F238E27FC236}">
                <a16:creationId xmlns:a16="http://schemas.microsoft.com/office/drawing/2014/main" id="{659F6CD1-D2DF-19C4-1342-BDC9EF3ACE99}"/>
              </a:ext>
            </a:extLst>
          </p:cNvPr>
          <p:cNvCxnSpPr>
            <a:cxnSpLocks/>
            <a:stCxn id="147" idx="2"/>
            <a:endCxn id="94" idx="1"/>
          </p:cNvCxnSpPr>
          <p:nvPr/>
        </p:nvCxnSpPr>
        <p:spPr>
          <a:xfrm rot="16200000" flipH="1">
            <a:off x="4765401" y="3607536"/>
            <a:ext cx="162062" cy="546158"/>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26868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23377"/>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34068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49127" y="4449026"/>
            <a:ext cx="1540105"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16011" y="5275376"/>
            <a:ext cx="785027"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22087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35386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27028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16737"/>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graphicFrame>
        <p:nvGraphicFramePr>
          <p:cNvPr id="417" name="Table 263">
            <a:extLst>
              <a:ext uri="{FF2B5EF4-FFF2-40B4-BE49-F238E27FC236}">
                <a16:creationId xmlns:a16="http://schemas.microsoft.com/office/drawing/2014/main" id="{26E77DB5-D071-4795-C329-CAC6C055886E}"/>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39" name="TextBox 38">
            <a:extLst>
              <a:ext uri="{FF2B5EF4-FFF2-40B4-BE49-F238E27FC236}">
                <a16:creationId xmlns:a16="http://schemas.microsoft.com/office/drawing/2014/main" id="{5D02752B-92AC-A99C-8E29-A10E3C821CB9}"/>
              </a:ext>
            </a:extLst>
          </p:cNvPr>
          <p:cNvSpPr txBox="1"/>
          <p:nvPr/>
        </p:nvSpPr>
        <p:spPr>
          <a:xfrm>
            <a:off x="8068582" y="3084376"/>
            <a:ext cx="1278943" cy="16927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63703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501353" y="3655584"/>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869540"/>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2" y="5771986"/>
            <a:ext cx="626026"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5264942" y="578944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610088" y="4762848"/>
            <a:ext cx="2061699" cy="135169"/>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464532"/>
            <a:ext cx="2758317"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493373"/>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491095"/>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7" y="5495372"/>
            <a:ext cx="12481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a:t>
            </a:r>
            <a:r>
              <a:rPr kumimoji="0" lang="en-GB" sz="500" b="0" i="0" u="none" strike="noStrike" kern="1200" cap="none" spc="0" normalizeH="0" baseline="0" noProof="0" err="1">
                <a:ln>
                  <a:noFill/>
                </a:ln>
                <a:solidFill>
                  <a:prstClr val="black"/>
                </a:solidFill>
                <a:effectLst/>
                <a:uLnTx/>
                <a:uFillTx/>
                <a:latin typeface="Metropolis" panose="00000500000000000000" pitchFamily="50" charset="0"/>
                <a:ea typeface="+mn-ea"/>
                <a:cs typeface="+mn-cs"/>
              </a:rPr>
              <a:t>reqs</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005769" y="548602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4988979" y="5991804"/>
            <a:ext cx="69950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5408942" y="5861448"/>
            <a:ext cx="115577"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27071"/>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686726"/>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79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52999" y="5863721"/>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859863"/>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476768" y="3896168"/>
            <a:ext cx="322630" cy="12946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2FB3745-FA8E-0C37-5757-0B40BC36AA6B}"/>
              </a:ext>
            </a:extLst>
          </p:cNvPr>
          <p:cNvCxnSpPr>
            <a:cxnSpLocks/>
            <a:stCxn id="147" idx="2"/>
          </p:cNvCxnSpPr>
          <p:nvPr/>
        </p:nvCxnSpPr>
        <p:spPr>
          <a:xfrm>
            <a:off x="4573353" y="3799584"/>
            <a:ext cx="0" cy="190644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88808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06981"/>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568875"/>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25514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832789"/>
            <a:ext cx="54207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approve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484068"/>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898752" y="2142112"/>
            <a:ext cx="1840903"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VRPWG</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293206" y="1303453"/>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5136506" y="1327913"/>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94" name="Rectangle: Rounded Corners 93">
            <a:extLst>
              <a:ext uri="{FF2B5EF4-FFF2-40B4-BE49-F238E27FC236}">
                <a16:creationId xmlns:a16="http://schemas.microsoft.com/office/drawing/2014/main" id="{B58984E5-889A-D468-A309-5F6E478CB05B}"/>
              </a:ext>
            </a:extLst>
          </p:cNvPr>
          <p:cNvSpPr/>
          <p:nvPr/>
        </p:nvSpPr>
        <p:spPr>
          <a:xfrm>
            <a:off x="5119511" y="3907646"/>
            <a:ext cx="3734286" cy="108000"/>
          </a:xfrm>
          <a:prstGeom prst="roundRect">
            <a:avLst/>
          </a:prstGeom>
          <a:solidFill>
            <a:schemeClr val="accent2">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Placeholder - alternative solution to be identified – design/build/test/implement activities to be considered</a:t>
            </a: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405021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940127" y="2310845"/>
            <a:ext cx="292389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8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r>
              <a:rPr kumimoji="0" lang="en-GB" sz="2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t>
            </a:r>
            <a:r>
              <a:rPr kumimoji="0" lang="en-GB" sz="3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(LTR)</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51952" y="2957454"/>
            <a:ext cx="177243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366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bject 163">
            <a:extLst>
              <a:ext uri="{FF2B5EF4-FFF2-40B4-BE49-F238E27FC236}">
                <a16:creationId xmlns:a16="http://schemas.microsoft.com/office/drawing/2014/main" id="{0D689ED3-7ED1-212B-CB4D-1B0C2FBFE82E}"/>
              </a:ext>
            </a:extLst>
          </p:cNvPr>
          <p:cNvSpPr txBox="1"/>
          <p:nvPr/>
        </p:nvSpPr>
        <p:spPr>
          <a:xfrm>
            <a:off x="5659858" y="3442431"/>
            <a:ext cx="1450782"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Illustrative delivery schedule if the Salesforce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solution is recommended (ASSUMPTION)</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53336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37560" y="3612132"/>
            <a:ext cx="4679311" cy="216000"/>
            <a:chOff x="3030046" y="3722429"/>
            <a:chExt cx="468163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030046" y="3749006"/>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66324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28665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28707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28992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29105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28907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7788317" y="6066846"/>
            <a:ext cx="2099586" cy="144000"/>
          </a:xfrm>
          <a:prstGeom prst="roundRect">
            <a:avLst/>
          </a:prstGeom>
          <a:solidFill>
            <a:schemeClr val="accent4">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Roadmap Development </a:t>
            </a: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 Wave 2+ Definitions) </a:t>
            </a:r>
            <a:r>
              <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595878"/>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26560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54706"/>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sp>
        <p:nvSpPr>
          <p:cNvPr id="47" name="Flowchart: Decision 46">
            <a:extLst>
              <a:ext uri="{FF2B5EF4-FFF2-40B4-BE49-F238E27FC236}">
                <a16:creationId xmlns:a16="http://schemas.microsoft.com/office/drawing/2014/main" id="{E2A771AB-1D60-6325-0AD0-58EC4264516F}"/>
              </a:ext>
            </a:extLst>
          </p:cNvPr>
          <p:cNvSpPr/>
          <p:nvPr/>
        </p:nvSpPr>
        <p:spPr>
          <a:xfrm>
            <a:off x="5208506" y="2363611"/>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8" name="Flowchart: Decision 47">
            <a:extLst>
              <a:ext uri="{FF2B5EF4-FFF2-40B4-BE49-F238E27FC236}">
                <a16:creationId xmlns:a16="http://schemas.microsoft.com/office/drawing/2014/main" id="{D4572EAF-68CA-64B5-18A0-F5448EDA2BDF}"/>
              </a:ext>
            </a:extLst>
          </p:cNvPr>
          <p:cNvSpPr/>
          <p:nvPr/>
        </p:nvSpPr>
        <p:spPr>
          <a:xfrm>
            <a:off x="6023862" y="236070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 name="Rectangle: Rounded Corners 48">
            <a:extLst>
              <a:ext uri="{FF2B5EF4-FFF2-40B4-BE49-F238E27FC236}">
                <a16:creationId xmlns:a16="http://schemas.microsoft.com/office/drawing/2014/main" id="{A7CE61D8-33BC-EE28-A421-4B2B73B713B5}"/>
              </a:ext>
            </a:extLst>
          </p:cNvPr>
          <p:cNvSpPr/>
          <p:nvPr/>
        </p:nvSpPr>
        <p:spPr>
          <a:xfrm>
            <a:off x="4552950" y="2344069"/>
            <a:ext cx="16145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Interim updates        shared with VRPWG</a:t>
            </a:r>
          </a:p>
        </p:txBody>
      </p:sp>
      <p:cxnSp>
        <p:nvCxnSpPr>
          <p:cNvPr id="50" name="Straight Arrow Connector 49">
            <a:extLst>
              <a:ext uri="{FF2B5EF4-FFF2-40B4-BE49-F238E27FC236}">
                <a16:creationId xmlns:a16="http://schemas.microsoft.com/office/drawing/2014/main" id="{42674727-F25A-7C1D-B09D-D4E4B71B117E}"/>
              </a:ext>
            </a:extLst>
          </p:cNvPr>
          <p:cNvCxnSpPr>
            <a:cxnSpLocks/>
            <a:endCxn id="22" idx="1"/>
          </p:cNvCxnSpPr>
          <p:nvPr/>
        </p:nvCxnSpPr>
        <p:spPr>
          <a:xfrm>
            <a:off x="3810489" y="2400142"/>
            <a:ext cx="129638" cy="0"/>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2" name="object 163">
            <a:extLst>
              <a:ext uri="{FF2B5EF4-FFF2-40B4-BE49-F238E27FC236}">
                <a16:creationId xmlns:a16="http://schemas.microsoft.com/office/drawing/2014/main" id="{D1189C29-89A3-3D32-5CED-12C27F90F9C3}"/>
              </a:ext>
            </a:extLst>
          </p:cNvPr>
          <p:cNvSpPr txBox="1"/>
          <p:nvPr/>
        </p:nvSpPr>
        <p:spPr>
          <a:xfrm>
            <a:off x="7034705" y="1388069"/>
            <a:ext cx="1150644"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PSR - Proposed commercial models presented for sign off</a:t>
            </a:r>
          </a:p>
        </p:txBody>
      </p:sp>
      <p:sp>
        <p:nvSpPr>
          <p:cNvPr id="37" name="object 163">
            <a:extLst>
              <a:ext uri="{FF2B5EF4-FFF2-40B4-BE49-F238E27FC236}">
                <a16:creationId xmlns:a16="http://schemas.microsoft.com/office/drawing/2014/main" id="{71A1E765-E8F2-3D49-0E9B-97E3CF6DD5F3}"/>
              </a:ext>
            </a:extLst>
          </p:cNvPr>
          <p:cNvSpPr txBox="1"/>
          <p:nvPr/>
        </p:nvSpPr>
        <p:spPr>
          <a:xfrm>
            <a:off x="7690829" y="1177673"/>
            <a:ext cx="2161995"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FCA - Additional premium APIs identified and presented to JROC with a recommendation as to which to progress in this workstream</a:t>
            </a:r>
          </a:p>
        </p:txBody>
      </p:sp>
      <p:grpSp>
        <p:nvGrpSpPr>
          <p:cNvPr id="83" name="Group 82">
            <a:extLst>
              <a:ext uri="{FF2B5EF4-FFF2-40B4-BE49-F238E27FC236}">
                <a16:creationId xmlns:a16="http://schemas.microsoft.com/office/drawing/2014/main" id="{B58D8C5E-D8E5-C5A0-2F77-7B16CC724AEB}"/>
              </a:ext>
            </a:extLst>
          </p:cNvPr>
          <p:cNvGrpSpPr/>
          <p:nvPr/>
        </p:nvGrpSpPr>
        <p:grpSpPr>
          <a:xfrm>
            <a:off x="6849571" y="3142200"/>
            <a:ext cx="2057877" cy="178594"/>
            <a:chOff x="5328746" y="3142200"/>
            <a:chExt cx="2057877" cy="178594"/>
          </a:xfrm>
        </p:grpSpPr>
        <p:sp>
          <p:nvSpPr>
            <p:cNvPr id="64" name="object 163">
              <a:extLst>
                <a:ext uri="{FF2B5EF4-FFF2-40B4-BE49-F238E27FC236}">
                  <a16:creationId xmlns:a16="http://schemas.microsoft.com/office/drawing/2014/main" id="{461F520C-1BE1-F35E-1B02-97D1412B9888}"/>
                </a:ext>
              </a:extLst>
            </p:cNvPr>
            <p:cNvSpPr txBox="1"/>
            <p:nvPr/>
          </p:nvSpPr>
          <p:spPr>
            <a:xfrm>
              <a:off x="6187548" y="3205998"/>
              <a:ext cx="1199075"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 Pilot Go Live Criteria</a:t>
              </a:r>
            </a:p>
          </p:txBody>
        </p:sp>
        <p:sp>
          <p:nvSpPr>
            <p:cNvPr id="65" name="Rectangle: Rounded Corners 64">
              <a:extLst>
                <a:ext uri="{FF2B5EF4-FFF2-40B4-BE49-F238E27FC236}">
                  <a16:creationId xmlns:a16="http://schemas.microsoft.com/office/drawing/2014/main" id="{CA8386CB-DF3F-935A-B431-B046562342FD}"/>
                </a:ext>
              </a:extLst>
            </p:cNvPr>
            <p:cNvSpPr/>
            <p:nvPr/>
          </p:nvSpPr>
          <p:spPr>
            <a:xfrm>
              <a:off x="5328746" y="3142200"/>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68" name="Rectangle: Rounded Corners 67">
              <a:extLst>
                <a:ext uri="{FF2B5EF4-FFF2-40B4-BE49-F238E27FC236}">
                  <a16:creationId xmlns:a16="http://schemas.microsoft.com/office/drawing/2014/main" id="{B4D0EC9B-47B2-B721-F297-FA76546388BE}"/>
                </a:ext>
              </a:extLst>
            </p:cNvPr>
            <p:cNvSpPr/>
            <p:nvPr/>
          </p:nvSpPr>
          <p:spPr>
            <a:xfrm>
              <a:off x="5351475" y="3174411"/>
              <a:ext cx="26529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69" name="Rectangle: Rounded Corners 68">
              <a:extLst>
                <a:ext uri="{FF2B5EF4-FFF2-40B4-BE49-F238E27FC236}">
                  <a16:creationId xmlns:a16="http://schemas.microsoft.com/office/drawing/2014/main" id="{8F255C9C-34C5-82E3-AA42-B3721D733298}"/>
                </a:ext>
              </a:extLst>
            </p:cNvPr>
            <p:cNvSpPr/>
            <p:nvPr/>
          </p:nvSpPr>
          <p:spPr>
            <a:xfrm>
              <a:off x="5621965" y="3172133"/>
              <a:ext cx="16192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0" name="Rectangle: Rounded Corners 69">
              <a:extLst>
                <a:ext uri="{FF2B5EF4-FFF2-40B4-BE49-F238E27FC236}">
                  <a16:creationId xmlns:a16="http://schemas.microsoft.com/office/drawing/2014/main" id="{38EBCFC2-A37B-EC1D-435E-932FC85CF20A}"/>
                </a:ext>
              </a:extLst>
            </p:cNvPr>
            <p:cNvSpPr/>
            <p:nvPr/>
          </p:nvSpPr>
          <p:spPr>
            <a:xfrm>
              <a:off x="5782319" y="3174410"/>
              <a:ext cx="324000"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71" name="Flowchart: Decision 70">
              <a:extLst>
                <a:ext uri="{FF2B5EF4-FFF2-40B4-BE49-F238E27FC236}">
                  <a16:creationId xmlns:a16="http://schemas.microsoft.com/office/drawing/2014/main" id="{D05C049C-EBD4-A863-6577-A29B709DB977}"/>
                </a:ext>
              </a:extLst>
            </p:cNvPr>
            <p:cNvSpPr/>
            <p:nvPr/>
          </p:nvSpPr>
          <p:spPr>
            <a:xfrm>
              <a:off x="6016904" y="3159452"/>
              <a:ext cx="161925"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73" name="Straight Arrow Connector 72">
            <a:extLst>
              <a:ext uri="{FF2B5EF4-FFF2-40B4-BE49-F238E27FC236}">
                <a16:creationId xmlns:a16="http://schemas.microsoft.com/office/drawing/2014/main" id="{253D5CC5-ABA5-10D5-8C43-F06BE606EBE0}"/>
              </a:ext>
            </a:extLst>
          </p:cNvPr>
          <p:cNvCxnSpPr>
            <a:cxnSpLocks/>
            <a:stCxn id="293" idx="3"/>
            <a:endCxn id="177" idx="1"/>
          </p:cNvCxnSpPr>
          <p:nvPr/>
        </p:nvCxnSpPr>
        <p:spPr>
          <a:xfrm>
            <a:off x="7691905" y="6138168"/>
            <a:ext cx="96412" cy="67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447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Programme status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07/10/2024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8</a:t>
            </a:fld>
            <a:endParaRPr lang="en-US"/>
          </a:p>
        </p:txBody>
      </p:sp>
      <p:pic>
        <p:nvPicPr>
          <p:cNvPr id="5" name="Picture 4">
            <a:extLst>
              <a:ext uri="{FF2B5EF4-FFF2-40B4-BE49-F238E27FC236}">
                <a16:creationId xmlns:a16="http://schemas.microsoft.com/office/drawing/2014/main" id="{4CEED17C-BAD1-4A0A-9066-EBB10F8D25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08335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JROC Executive Exceptions Report </a:t>
            </a:r>
            <a:r>
              <a:rPr lang="en-GB" sz="1400">
                <a:latin typeface="Metropolis"/>
              </a:rPr>
              <a:t>(as at 30.09.24)</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18" name="Table 17">
            <a:extLst>
              <a:ext uri="{FF2B5EF4-FFF2-40B4-BE49-F238E27FC236}">
                <a16:creationId xmlns:a16="http://schemas.microsoft.com/office/drawing/2014/main" id="{03FCC6F0-05DC-34F3-1C56-4D06D93B836F}"/>
              </a:ext>
            </a:extLst>
          </p:cNvPr>
          <p:cNvGraphicFramePr>
            <a:graphicFrameLocks noGrp="1"/>
          </p:cNvGraphicFramePr>
          <p:nvPr/>
        </p:nvGraphicFramePr>
        <p:xfrm>
          <a:off x="131086" y="1057352"/>
          <a:ext cx="3956820" cy="2073715"/>
        </p:xfrm>
        <a:graphic>
          <a:graphicData uri="http://schemas.openxmlformats.org/drawingml/2006/table">
            <a:tbl>
              <a:tblPr firstRow="1" bandRow="1"/>
              <a:tblGrid>
                <a:gridCol w="989205">
                  <a:extLst>
                    <a:ext uri="{9D8B030D-6E8A-4147-A177-3AD203B41FA5}">
                      <a16:colId xmlns:a16="http://schemas.microsoft.com/office/drawing/2014/main" val="2124665013"/>
                    </a:ext>
                  </a:extLst>
                </a:gridCol>
                <a:gridCol w="989205">
                  <a:extLst>
                    <a:ext uri="{9D8B030D-6E8A-4147-A177-3AD203B41FA5}">
                      <a16:colId xmlns:a16="http://schemas.microsoft.com/office/drawing/2014/main" val="1835762987"/>
                    </a:ext>
                  </a:extLst>
                </a:gridCol>
                <a:gridCol w="989205">
                  <a:extLst>
                    <a:ext uri="{9D8B030D-6E8A-4147-A177-3AD203B41FA5}">
                      <a16:colId xmlns:a16="http://schemas.microsoft.com/office/drawing/2014/main" val="2196030370"/>
                    </a:ext>
                  </a:extLst>
                </a:gridCol>
                <a:gridCol w="989205">
                  <a:extLst>
                    <a:ext uri="{9D8B030D-6E8A-4147-A177-3AD203B41FA5}">
                      <a16:colId xmlns:a16="http://schemas.microsoft.com/office/drawing/2014/main" val="2579408648"/>
                    </a:ext>
                  </a:extLst>
                </a:gridCol>
              </a:tblGrid>
              <a:tr h="24077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a:solidFill>
                          <a:srgbClr val="0070C0"/>
                        </a:solidFill>
                        <a:latin typeface="Metropolis" panose="00000500000000000000" pitchFamily="50" charset="0"/>
                        <a:ea typeface="+mn-ea"/>
                        <a:cs typeface="+mn-cs"/>
                      </a:endParaRP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31241989"/>
                  </a:ext>
                </a:extLst>
              </a:tr>
              <a:tr h="126065">
                <a:tc>
                  <a:txBody>
                    <a:bodyPr/>
                    <a:lstStyle/>
                    <a:p>
                      <a:pPr algn="ctr"/>
                      <a:r>
                        <a:rPr lang="en-GB" sz="800" b="1">
                          <a:solidFill>
                            <a:schemeClr val="tx1"/>
                          </a:solidFill>
                          <a:latin typeface="Metropolis" panose="00000500000000000000" pitchFamily="50" charset="0"/>
                          <a:cs typeface="Arial" panose="020B0604020202020204" pitchFamily="34" charset="0"/>
                        </a:rPr>
                        <a:t>Previous:</a:t>
                      </a: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Current:</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1657501"/>
                  </a:ext>
                </a:extLst>
              </a:tr>
              <a:tr h="1654608">
                <a:tc gridSpan="4">
                  <a:txBody>
                    <a:bodyPr/>
                    <a:lstStyle/>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Improving programme status, following WS5.4b having moved to an Amber status as a result of developing a workstream delivery plan.</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1 workstream is reporting Red; WS1, and a further 3 workstreams are reporting Amber; WS2a, WS3 and WS5.4b.</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Summary reports on the status of data collection for WS1 and WS2a are being prepared by OBL to help inform a decision for JROC on next steps.  </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change request which has been prepared to rebaseline WS3 will be presented for a decision at JWIG on the 07/10.</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draft WS4 ‘Information Flow Adoption Report’</a:t>
                      </a:r>
                      <a:r>
                        <a:rPr lang="en-GB" sz="700" b="0" i="0" u="none" strike="noStrike" kern="1200">
                          <a:solidFill>
                            <a:schemeClr val="tx1"/>
                          </a:solidFill>
                          <a:latin typeface="Metropolis"/>
                          <a:ea typeface="+mn-ea"/>
                          <a:cs typeface="+mn-cs"/>
                        </a:rPr>
                        <a:t> was published to JROC for review.</a:t>
                      </a:r>
                      <a:endParaRPr lang="en-GB" sz="700">
                        <a:solidFill>
                          <a:schemeClr val="tx1"/>
                        </a:solidFill>
                        <a:effectLst/>
                        <a:latin typeface="Metropolis" panose="00000500000000000000" pitchFamily="50" charset="0"/>
                      </a:endParaRP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Mobilisation and detailed planning for the development of the Disputes mechanism solution continues for WS5.2.</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i="0" u="none" strike="noStrike" kern="1200" noProof="0">
                          <a:solidFill>
                            <a:schemeClr val="tx1"/>
                          </a:solidFill>
                          <a:latin typeface="Metropolis"/>
                          <a:ea typeface="+mn-ea"/>
                          <a:cs typeface="+mn-cs"/>
                        </a:rPr>
                        <a:t>WS5.4a continues to plan, with operational requirements being managed through the </a:t>
                      </a:r>
                      <a:r>
                        <a:rPr lang="en-GB" sz="700" b="0" i="0" u="none" strike="noStrike" kern="1200" noProof="0">
                          <a:solidFill>
                            <a:schemeClr val="tx1"/>
                          </a:solidFill>
                          <a:latin typeface="Metropolis"/>
                        </a:rPr>
                        <a:t>cVRP WG, and feedback on the MLA Legal Sub-Group ToR is being reviewed by OBL.</a:t>
                      </a:r>
                      <a:endParaRPr lang="en-GB" sz="700" b="0" i="0" u="none" strike="noStrike" kern="1200" noProof="0">
                        <a:solidFill>
                          <a:schemeClr val="tx1"/>
                        </a:solidFill>
                        <a:latin typeface="Metropolis"/>
                        <a:ea typeface="+mn-ea"/>
                        <a:cs typeface="+mn-cs"/>
                      </a:endParaRPr>
                    </a:p>
                    <a:p>
                      <a:pPr marL="87313" indent="-87313" rtl="0">
                        <a:buFont typeface="Arial" panose="020B0604020202020204" pitchFamily="34" charset="0"/>
                        <a:buChar char="•"/>
                      </a:pPr>
                      <a:r>
                        <a:rPr lang="en-GB" sz="700">
                          <a:solidFill>
                            <a:schemeClr val="tx1"/>
                          </a:solidFill>
                          <a:effectLst/>
                          <a:latin typeface="Metropolis" panose="00000500000000000000" pitchFamily="50" charset="0"/>
                        </a:rPr>
                        <a:t>The evaluation of potential MLA operators continues to be progressed ahead of a recommendation being tabled to the JROC Board on the 07/11. </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VRP WG (03/10) and FAP (04/10) are both scheduled for this week.</a:t>
                      </a:r>
                    </a:p>
                  </a:txBody>
                  <a:tcPr marL="84406" marR="84406" marT="0"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bl>
          </a:graphicData>
        </a:graphic>
      </p:graphicFrame>
      <p:graphicFrame>
        <p:nvGraphicFramePr>
          <p:cNvPr id="21" name="Table 20">
            <a:extLst>
              <a:ext uri="{FF2B5EF4-FFF2-40B4-BE49-F238E27FC236}">
                <a16:creationId xmlns:a16="http://schemas.microsoft.com/office/drawing/2014/main" id="{C93FBE04-07DC-FA3D-C5B6-7A5B00CB5CA6}"/>
              </a:ext>
            </a:extLst>
          </p:cNvPr>
          <p:cNvGraphicFramePr>
            <a:graphicFrameLocks noGrp="1"/>
          </p:cNvGraphicFramePr>
          <p:nvPr/>
        </p:nvGraphicFramePr>
        <p:xfrm>
          <a:off x="7515497" y="915458"/>
          <a:ext cx="4563291" cy="1946365"/>
        </p:xfrm>
        <a:graphic>
          <a:graphicData uri="http://schemas.openxmlformats.org/drawingml/2006/table">
            <a:tbl>
              <a:tblPr>
                <a:tableStyleId>{5C22544A-7EE6-4342-B048-85BDC9FD1C3A}</a:tableStyleId>
              </a:tblPr>
              <a:tblGrid>
                <a:gridCol w="1584960">
                  <a:extLst>
                    <a:ext uri="{9D8B030D-6E8A-4147-A177-3AD203B41FA5}">
                      <a16:colId xmlns:a16="http://schemas.microsoft.com/office/drawing/2014/main" val="2671349977"/>
                    </a:ext>
                  </a:extLst>
                </a:gridCol>
                <a:gridCol w="104503">
                  <a:extLst>
                    <a:ext uri="{9D8B030D-6E8A-4147-A177-3AD203B41FA5}">
                      <a16:colId xmlns:a16="http://schemas.microsoft.com/office/drawing/2014/main" val="2165799140"/>
                    </a:ext>
                  </a:extLst>
                </a:gridCol>
                <a:gridCol w="261257">
                  <a:extLst>
                    <a:ext uri="{9D8B030D-6E8A-4147-A177-3AD203B41FA5}">
                      <a16:colId xmlns:a16="http://schemas.microsoft.com/office/drawing/2014/main" val="76044621"/>
                    </a:ext>
                  </a:extLst>
                </a:gridCol>
                <a:gridCol w="87086">
                  <a:extLst>
                    <a:ext uri="{9D8B030D-6E8A-4147-A177-3AD203B41FA5}">
                      <a16:colId xmlns:a16="http://schemas.microsoft.com/office/drawing/2014/main" val="2192514567"/>
                    </a:ext>
                  </a:extLst>
                </a:gridCol>
                <a:gridCol w="2525485">
                  <a:extLst>
                    <a:ext uri="{9D8B030D-6E8A-4147-A177-3AD203B41FA5}">
                      <a16:colId xmlns:a16="http://schemas.microsoft.com/office/drawing/2014/main" val="1881412560"/>
                    </a:ext>
                  </a:extLst>
                </a:gridCol>
              </a:tblGrid>
              <a:tr h="182662">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November deadline will not be met due to low volume and low-quality data.</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82662">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a:solidFill>
                            <a:schemeClr val="tx1"/>
                          </a:solidFill>
                          <a:effectLst/>
                          <a:latin typeface="Metropolis" panose="00000500000000000000" pitchFamily="50" charset="0"/>
                        </a:rPr>
                        <a:t>November deadline at risk due to low volume and low-quality data.</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8756908"/>
                  </a:ext>
                </a:extLst>
              </a:tr>
              <a:tr h="182662">
                <a:tc>
                  <a:txBody>
                    <a:bodyPr/>
                    <a:lstStyle/>
                    <a:p>
                      <a:pPr marL="36000" algn="l" fontAlgn="b"/>
                      <a:r>
                        <a:rPr lang="en-GB" sz="700" b="1" u="none" strike="noStrike">
                          <a:solidFill>
                            <a:schemeClr val="bg1">
                              <a:lumMod val="95000"/>
                            </a:schemeClr>
                          </a:solidFill>
                          <a:effectLst/>
                          <a:latin typeface="Metropolis" panose="00000500000000000000" pitchFamily="50" charset="0"/>
                        </a:rPr>
                        <a:t>Ws2b Financial Crime Tools (TRIs)</a:t>
                      </a:r>
                      <a:endParaRPr lang="en-GB" sz="700" b="1" i="0" u="none" strike="noStrike">
                        <a:solidFill>
                          <a:schemeClr val="bg1">
                            <a:lumMod val="95000"/>
                          </a:schemeClr>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1610083"/>
                  </a:ext>
                </a:extLst>
              </a:tr>
              <a:tr h="182662">
                <a:tc>
                  <a:txBody>
                    <a:bodyPr/>
                    <a:lstStyle/>
                    <a:p>
                      <a:pPr marL="36000" algn="l" fontAlgn="b"/>
                      <a:r>
                        <a:rPr lang="en-GB" sz="700" b="1" u="none" strike="noStrike">
                          <a:solidFill>
                            <a:schemeClr val="tx1"/>
                          </a:solidFill>
                          <a:effectLst/>
                          <a:latin typeface="Metropolis" panose="00000500000000000000" pitchFamily="50" charset="0"/>
                        </a:rPr>
                        <a:t>WS3 Consumer Protection, (Disputes)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Workstream behind plan. Not on critical path. Re-baseline to be agreed.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42587232"/>
                  </a:ext>
                </a:extLst>
              </a:tr>
              <a:tr h="182662">
                <a:tc>
                  <a:txBody>
                    <a:bodyPr/>
                    <a:lstStyle/>
                    <a:p>
                      <a:pPr marL="36000" algn="l" fontAlgn="b"/>
                      <a:r>
                        <a:rPr lang="en-GB" sz="700" b="1" u="none" strike="noStrike">
                          <a:solidFill>
                            <a:schemeClr val="bg1"/>
                          </a:solidFill>
                          <a:effectLst/>
                          <a:latin typeface="Metropolis" panose="00000500000000000000" pitchFamily="50" charset="0"/>
                        </a:rPr>
                        <a:t>WS4 Information Flows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Draft WS report has been published as planned.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0969362"/>
                  </a:ext>
                </a:extLst>
              </a:tr>
              <a:tr h="182662">
                <a:tc>
                  <a:txBody>
                    <a:bodyPr/>
                    <a:lstStyle/>
                    <a:p>
                      <a:pPr marL="36000" algn="l" fontAlgn="b"/>
                      <a:r>
                        <a:rPr lang="en-GB" sz="700" b="1" u="none" strike="noStrike">
                          <a:solidFill>
                            <a:schemeClr val="bg1"/>
                          </a:solidFill>
                          <a:effectLst/>
                          <a:latin typeface="Metropolis" panose="00000500000000000000" pitchFamily="50" charset="0"/>
                        </a:rPr>
                        <a:t>WS5.1 Technical</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91629504"/>
                  </a:ext>
                </a:extLst>
              </a:tr>
              <a:tr h="182662">
                <a:tc>
                  <a:txBody>
                    <a:bodyPr/>
                    <a:lstStyle/>
                    <a:p>
                      <a:pPr marL="36000" algn="l" fontAlgn="b"/>
                      <a:r>
                        <a:rPr lang="en-GB" sz="700" b="1" u="none" strike="noStrike">
                          <a:solidFill>
                            <a:schemeClr val="bg1"/>
                          </a:solidFill>
                          <a:effectLst/>
                          <a:latin typeface="Metropolis" panose="00000500000000000000" pitchFamily="50" charset="0"/>
                        </a:rPr>
                        <a:t>WS5.2 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tx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FF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182662">
                <a:tc>
                  <a:txBody>
                    <a:bodyPr/>
                    <a:lstStyle/>
                    <a:p>
                      <a:pPr marL="36000" algn="l" fontAlgn="b"/>
                      <a:r>
                        <a:rPr lang="en-GB" sz="700" b="1" u="none" strike="noStrike">
                          <a:solidFill>
                            <a:schemeClr val="bg1"/>
                          </a:solidFill>
                          <a:effectLst/>
                          <a:latin typeface="Metropolis" panose="00000500000000000000" pitchFamily="50" charset="0"/>
                        </a:rPr>
                        <a:t>WS5.3 Industry Engagement</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GB" sz="1000">
                        <a:latin typeface="Metropolis" panose="00000500000000000000" pitchFamily="50" charset="0"/>
                      </a:endParaRPr>
                    </a:p>
                  </a:txBody>
                  <a:tcPr marL="5443" marR="5443" marT="5443" marB="0" anchor="b">
                    <a:solidFill>
                      <a:schemeClr val="bg1"/>
                    </a:solidFill>
                  </a:tcPr>
                </a:tc>
                <a:tc>
                  <a:txBody>
                    <a:bodyPr/>
                    <a:lstStyle/>
                    <a:p>
                      <a:pPr marL="36000" algn="l">
                        <a:spcBef>
                          <a:spcPts val="0"/>
                        </a:spcBef>
                      </a:pPr>
                      <a:r>
                        <a:rPr lang="en-GB" sz="700">
                          <a:solidFill>
                            <a:schemeClr val="tx1"/>
                          </a:solidFill>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6937294"/>
                  </a:ext>
                </a:extLst>
              </a:tr>
              <a:tr h="0">
                <a:tc>
                  <a:txBody>
                    <a:bodyPr/>
                    <a:lstStyle/>
                    <a:p>
                      <a:pPr marL="36000" algn="l" fontAlgn="b"/>
                      <a:r>
                        <a:rPr lang="en-GB" sz="700" b="1" u="none" strike="noStrike">
                          <a:solidFill>
                            <a:schemeClr val="bg1"/>
                          </a:solidFill>
                          <a:effectLst/>
                          <a:latin typeface="Metropolis" panose="00000500000000000000" pitchFamily="50" charset="0"/>
                        </a:rPr>
                        <a:t>WS5.4a MLA</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9859501"/>
                  </a:ext>
                </a:extLst>
              </a:tr>
              <a:tr h="182662">
                <a:tc>
                  <a:txBody>
                    <a:bodyPr/>
                    <a:lstStyle/>
                    <a:p>
                      <a:pPr marL="36000" algn="l" fontAlgn="b"/>
                      <a:r>
                        <a:rPr lang="en-GB" sz="700" b="1" u="none" strike="noStrike">
                          <a:solidFill>
                            <a:schemeClr val="tx1"/>
                          </a:solidFill>
                          <a:effectLst/>
                          <a:latin typeface="Metropolis" panose="00000500000000000000" pitchFamily="50" charset="0"/>
                        </a:rPr>
                        <a:t>WS5.4b Commercial Framework</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ñ</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US" sz="700" kern="1200">
                          <a:solidFill>
                            <a:schemeClr val="tx1"/>
                          </a:solidFill>
                          <a:latin typeface="Metropolis"/>
                          <a:ea typeface="+mn-ea"/>
                          <a:cs typeface="+mn-cs"/>
                        </a:rPr>
                        <a:t>Moved to Amber from Red as Delivery plan developed but needs to be aligned with the PSR announcement.</a:t>
                      </a:r>
                      <a:endParaRPr lang="en-GB" sz="700" b="0" i="0" u="none" strike="noStrike">
                        <a:solidFill>
                          <a:schemeClr val="tx1"/>
                        </a:solidFill>
                        <a:effectLst/>
                        <a:latin typeface="Metropolis" panose="00000500000000000000" pitchFamily="50" charset="0"/>
                      </a:endParaRP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3675855631"/>
                  </a:ext>
                </a:extLst>
              </a:tr>
            </a:tbl>
          </a:graphicData>
        </a:graphic>
      </p:graphicFrame>
      <p:sp>
        <p:nvSpPr>
          <p:cNvPr id="22" name="Rectangle 21">
            <a:extLst>
              <a:ext uri="{FF2B5EF4-FFF2-40B4-BE49-F238E27FC236}">
                <a16:creationId xmlns:a16="http://schemas.microsoft.com/office/drawing/2014/main" id="{451A4B22-75BE-7000-1A10-EC9223F00164}"/>
              </a:ext>
            </a:extLst>
          </p:cNvPr>
          <p:cNvSpPr/>
          <p:nvPr/>
        </p:nvSpPr>
        <p:spPr>
          <a:xfrm>
            <a:off x="7457114" y="660829"/>
            <a:ext cx="4621674" cy="241796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556DD5F-139F-65D6-1470-D4B6A47532C1}"/>
              </a:ext>
            </a:extLst>
          </p:cNvPr>
          <p:cNvSpPr txBox="1"/>
          <p:nvPr/>
        </p:nvSpPr>
        <p:spPr>
          <a:xfrm>
            <a:off x="8364465" y="698485"/>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Workstream RAG Status Exec Summary</a:t>
            </a:r>
          </a:p>
        </p:txBody>
      </p:sp>
      <p:graphicFrame>
        <p:nvGraphicFramePr>
          <p:cNvPr id="24" name="Table 23">
            <a:extLst>
              <a:ext uri="{FF2B5EF4-FFF2-40B4-BE49-F238E27FC236}">
                <a16:creationId xmlns:a16="http://schemas.microsoft.com/office/drawing/2014/main" id="{7DA900DE-4EA1-4DA2-5FC8-C9D439C8CDAC}"/>
              </a:ext>
            </a:extLst>
          </p:cNvPr>
          <p:cNvGraphicFramePr>
            <a:graphicFrameLocks noGrp="1"/>
          </p:cNvGraphicFramePr>
          <p:nvPr/>
        </p:nvGraphicFramePr>
        <p:xfrm>
          <a:off x="161106" y="3380143"/>
          <a:ext cx="11869783" cy="1705253"/>
        </p:xfrm>
        <a:graphic>
          <a:graphicData uri="http://schemas.openxmlformats.org/drawingml/2006/table">
            <a:tbl>
              <a:tblPr>
                <a:tableStyleId>{5C22544A-7EE6-4342-B048-85BDC9FD1C3A}</a:tableStyleId>
              </a:tblPr>
              <a:tblGrid>
                <a:gridCol w="779420">
                  <a:extLst>
                    <a:ext uri="{9D8B030D-6E8A-4147-A177-3AD203B41FA5}">
                      <a16:colId xmlns:a16="http://schemas.microsoft.com/office/drawing/2014/main" val="2671349977"/>
                    </a:ext>
                  </a:extLst>
                </a:gridCol>
                <a:gridCol w="78377">
                  <a:extLst>
                    <a:ext uri="{9D8B030D-6E8A-4147-A177-3AD203B41FA5}">
                      <a16:colId xmlns:a16="http://schemas.microsoft.com/office/drawing/2014/main" val="2165799140"/>
                    </a:ext>
                  </a:extLst>
                </a:gridCol>
                <a:gridCol w="3248297">
                  <a:extLst>
                    <a:ext uri="{9D8B030D-6E8A-4147-A177-3AD203B41FA5}">
                      <a16:colId xmlns:a16="http://schemas.microsoft.com/office/drawing/2014/main" val="76044621"/>
                    </a:ext>
                  </a:extLst>
                </a:gridCol>
                <a:gridCol w="104503">
                  <a:extLst>
                    <a:ext uri="{9D8B030D-6E8A-4147-A177-3AD203B41FA5}">
                      <a16:colId xmlns:a16="http://schemas.microsoft.com/office/drawing/2014/main" val="2192514567"/>
                    </a:ext>
                  </a:extLst>
                </a:gridCol>
                <a:gridCol w="5068388">
                  <a:extLst>
                    <a:ext uri="{9D8B030D-6E8A-4147-A177-3AD203B41FA5}">
                      <a16:colId xmlns:a16="http://schemas.microsoft.com/office/drawing/2014/main" val="1881412560"/>
                    </a:ext>
                  </a:extLst>
                </a:gridCol>
                <a:gridCol w="104503">
                  <a:extLst>
                    <a:ext uri="{9D8B030D-6E8A-4147-A177-3AD203B41FA5}">
                      <a16:colId xmlns:a16="http://schemas.microsoft.com/office/drawing/2014/main" val="2835519770"/>
                    </a:ext>
                  </a:extLst>
                </a:gridCol>
                <a:gridCol w="748937">
                  <a:extLst>
                    <a:ext uri="{9D8B030D-6E8A-4147-A177-3AD203B41FA5}">
                      <a16:colId xmlns:a16="http://schemas.microsoft.com/office/drawing/2014/main" val="771672199"/>
                    </a:ext>
                  </a:extLst>
                </a:gridCol>
                <a:gridCol w="60960">
                  <a:extLst>
                    <a:ext uri="{9D8B030D-6E8A-4147-A177-3AD203B41FA5}">
                      <a16:colId xmlns:a16="http://schemas.microsoft.com/office/drawing/2014/main" val="2282921704"/>
                    </a:ext>
                  </a:extLst>
                </a:gridCol>
                <a:gridCol w="827315">
                  <a:extLst>
                    <a:ext uri="{9D8B030D-6E8A-4147-A177-3AD203B41FA5}">
                      <a16:colId xmlns:a16="http://schemas.microsoft.com/office/drawing/2014/main" val="2202214777"/>
                    </a:ext>
                  </a:extLst>
                </a:gridCol>
                <a:gridCol w="52251">
                  <a:extLst>
                    <a:ext uri="{9D8B030D-6E8A-4147-A177-3AD203B41FA5}">
                      <a16:colId xmlns:a16="http://schemas.microsoft.com/office/drawing/2014/main" val="2121646183"/>
                    </a:ext>
                  </a:extLst>
                </a:gridCol>
                <a:gridCol w="796832">
                  <a:extLst>
                    <a:ext uri="{9D8B030D-6E8A-4147-A177-3AD203B41FA5}">
                      <a16:colId xmlns:a16="http://schemas.microsoft.com/office/drawing/2014/main" val="4149624942"/>
                    </a:ext>
                  </a:extLst>
                </a:gridCol>
              </a:tblGrid>
              <a:tr h="231799">
                <a:tc>
                  <a:txBody>
                    <a:bodyPr/>
                    <a:lstStyle/>
                    <a:p>
                      <a:pPr marL="36000" algn="ctr" fontAlgn="b"/>
                      <a:r>
                        <a:rPr lang="en-GB" sz="700" b="1" i="0" u="none" strike="noStrike">
                          <a:solidFill>
                            <a:schemeClr val="tx1"/>
                          </a:solidFill>
                          <a:effectLst/>
                          <a:latin typeface="Metropolis" panose="00000500000000000000" pitchFamily="50" charset="0"/>
                        </a:rPr>
                        <a:t>Workstream and RAG</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Reason for Non-Green Status</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Plan</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Owner</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Target Completion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Status</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31799">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Red as OBL will not be able to produce the API Performance &amp; Availability report with the requisite data by the end of November.</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rowSpan="2">
                  <a:txBody>
                    <a:bodyPr/>
                    <a:lstStyle/>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JROC to review report and to decide to proceed with a mandatory or voluntary data request.</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See previous report for completed actions</a:t>
                      </a:r>
                      <a:r>
                        <a:rPr lang="en-GB" sz="700" b="0" i="0" u="none" strike="noStrike" kern="1200" noProof="0">
                          <a:solidFill>
                            <a:schemeClr val="tx1"/>
                          </a:solidFill>
                          <a:latin typeface="Metropolis"/>
                          <a:ea typeface="+mn-ea"/>
                          <a:cs typeface="+mn-cs"/>
                        </a:rPr>
                        <a:t>.</a:t>
                      </a:r>
                      <a:endParaRPr lang="en-GB" sz="700" kern="1200">
                        <a:solidFill>
                          <a:schemeClr val="tx1"/>
                        </a:solidFill>
                        <a:latin typeface="Metropolis"/>
                        <a:ea typeface="+mn-ea"/>
                        <a:cs typeface="+mn-cs"/>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TBC</a:t>
                      </a:r>
                    </a:p>
                    <a:p>
                      <a:pPr marL="176213" indent="-176213"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44815">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Amber as there is a risk of not receiving substantive data in time to fulfil the workstream deliverables, however, confidence in expected data is higher than for WS1. </a:t>
                      </a:r>
                      <a:endParaRPr lang="en-GB" sz="700" b="0" i="0" u="none" strike="noStrike" kern="1200">
                        <a:solidFill>
                          <a:schemeClr val="tx1"/>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nchor="ctr">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extLst>
                  <a:ext uri="{0D108BD9-81ED-4DB2-BD59-A6C34878D82A}">
                    <a16:rowId xmlns:a16="http://schemas.microsoft.com/office/drawing/2014/main" val="2688756908"/>
                  </a:ext>
                </a:extLst>
              </a:tr>
              <a:tr h="448420">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WS3 Consumer Protection, (Disputes)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a:solidFill>
                            <a:schemeClr val="tx1"/>
                          </a:solidFill>
                          <a:latin typeface="Metropolis"/>
                          <a:ea typeface="+mn-ea"/>
                          <a:cs typeface="+mn-cs"/>
                        </a:rPr>
                        <a:t>Reporting Amber – workstream running behind plan as pre-work was required to clarify the WS scope coupled with focusing efforts on mobilising the programme and on progressing WS5 activities. The workstream is not on the overall critical path for the programme.</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Identify and re-focus resources to WS3</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Create revised plan and share with FCA </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OBL to Raise CR to JWIG to rebaseline the workstream</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JWIG approval of the change request</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JWIG</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06/09/24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20/09/24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20/09/24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07/10/24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a:t>
                      </a:r>
                    </a:p>
                  </a:txBody>
                  <a:tcPr marL="5443" marR="5443" marT="5443" marB="0">
                    <a:solidFill>
                      <a:schemeClr val="bg1"/>
                    </a:solidFill>
                  </a:tcPr>
                </a:tc>
                <a:tc>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61266047"/>
                  </a:ext>
                </a:extLst>
              </a:tr>
              <a:tr h="448420">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WS5.4b Commercial Framework</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7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buAutoNum type="arabicPeriod"/>
                      </a:pPr>
                      <a:r>
                        <a:rPr lang="en-GB" sz="700" kern="1200">
                          <a:solidFill>
                            <a:schemeClr val="tx1"/>
                          </a:solidFill>
                          <a:latin typeface="Metropolis"/>
                          <a:ea typeface="+mn-ea"/>
                          <a:cs typeface="+mn-cs"/>
                        </a:rPr>
                        <a:t>Create delivery plan including the governance process and timings and share with FCA/PSR</a:t>
                      </a:r>
                    </a:p>
                    <a:p>
                      <a:pPr marL="176213" lvl="0" indent="-176213" algn="l">
                        <a:buAutoNum type="arabicPeriod"/>
                      </a:pPr>
                      <a:r>
                        <a:rPr lang="en-GB" sz="700" kern="1200">
                          <a:solidFill>
                            <a:schemeClr val="tx1"/>
                          </a:solidFill>
                          <a:latin typeface="Metropolis"/>
                          <a:ea typeface="+mn-ea"/>
                          <a:cs typeface="+mn-cs"/>
                        </a:rPr>
                        <a:t>Determine that critical path date by which the Commercial Framework needs to be in place so that it can be built into the Wave 1 MLA so that the current timelines can be met</a:t>
                      </a:r>
                    </a:p>
                    <a:p>
                      <a:pPr marL="176213" lvl="0" indent="-176213" algn="l">
                        <a:buAutoNum type="arabicPeriod"/>
                      </a:pPr>
                      <a:r>
                        <a:rPr lang="en-GB" sz="700" kern="1200">
                          <a:solidFill>
                            <a:schemeClr val="tx1"/>
                          </a:solidFill>
                          <a:latin typeface="Metropolis"/>
                          <a:ea typeface="+mn-ea"/>
                          <a:cs typeface="+mn-cs"/>
                        </a:rPr>
                        <a:t>Raise CR to JWIG to baseline the workstream (subject to alignment with PSR announcement)</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spcBef>
                          <a:spcPts val="0"/>
                        </a:spcBef>
                        <a:buAutoNum type="arabicPeriod"/>
                      </a:pPr>
                      <a:r>
                        <a:rPr lang="en-GB" sz="700" b="0" i="0" u="none" strike="noStrike">
                          <a:solidFill>
                            <a:schemeClr val="tx1"/>
                          </a:solidFill>
                          <a:effectLst/>
                          <a:latin typeface="Metropolis"/>
                        </a:rPr>
                        <a:t>OBL</a:t>
                      </a:r>
                    </a:p>
                    <a:p>
                      <a:pPr marL="176213" lvl="0" indent="-176213" algn="l">
                        <a:spcBef>
                          <a:spcPts val="0"/>
                        </a:spcBef>
                        <a:buAutoNum type="arabicPeriod"/>
                      </a:pPr>
                      <a:r>
                        <a:rPr lang="en-GB" sz="700" b="0" i="0" u="none" strike="noStrike">
                          <a:solidFill>
                            <a:schemeClr val="tx1"/>
                          </a:solidFill>
                          <a:effectLst/>
                          <a:latin typeface="Metropolis"/>
                        </a:rPr>
                        <a:t>OBL</a:t>
                      </a:r>
                    </a:p>
                    <a:p>
                      <a:pPr marL="176213" lvl="0" indent="-176213" algn="l">
                        <a:spcBef>
                          <a:spcPts val="0"/>
                        </a:spcBef>
                        <a:buAutoNum type="arabicPeriod"/>
                      </a:pPr>
                      <a:r>
                        <a:rPr lang="en-GB" sz="700" b="0" i="0" u="none" strike="noStrike">
                          <a:solidFill>
                            <a:schemeClr val="tx1"/>
                          </a:solidFill>
                          <a:effectLst/>
                          <a:latin typeface="Metropolis"/>
                        </a:rPr>
                        <a:t>OBL / JWIG</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27/09/24</a:t>
                      </a:r>
                    </a:p>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27/09/24</a:t>
                      </a:r>
                    </a:p>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TBC</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11026285"/>
                  </a:ext>
                </a:extLst>
              </a:tr>
            </a:tbl>
          </a:graphicData>
        </a:graphic>
      </p:graphicFrame>
      <p:sp>
        <p:nvSpPr>
          <p:cNvPr id="25" name="Rectangle 24">
            <a:extLst>
              <a:ext uri="{FF2B5EF4-FFF2-40B4-BE49-F238E27FC236}">
                <a16:creationId xmlns:a16="http://schemas.microsoft.com/office/drawing/2014/main" id="{45F831EE-CD65-467A-2E2E-8B56DC124DED}"/>
              </a:ext>
            </a:extLst>
          </p:cNvPr>
          <p:cNvSpPr/>
          <p:nvPr/>
        </p:nvSpPr>
        <p:spPr>
          <a:xfrm>
            <a:off x="131087" y="3159481"/>
            <a:ext cx="11947700" cy="2061534"/>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49B513FF-6F7A-6711-92F3-653862D30640}"/>
              </a:ext>
            </a:extLst>
          </p:cNvPr>
          <p:cNvSpPr txBox="1"/>
          <p:nvPr/>
        </p:nvSpPr>
        <p:spPr>
          <a:xfrm>
            <a:off x="131086" y="3156534"/>
            <a:ext cx="11947700" cy="246221"/>
          </a:xfrm>
          <a:prstGeom prst="rect">
            <a:avLst/>
          </a:prstGeom>
          <a:noFill/>
          <a:effectLst>
            <a:outerShdw blurRad="50800" dist="38100" dir="2700000" algn="tl" rotWithShape="0">
              <a:prstClr val="black">
                <a:alpha val="40000"/>
              </a:prstClr>
            </a:outerShdw>
          </a:effectLst>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Non-Green Return to Green Plan</a:t>
            </a:r>
          </a:p>
        </p:txBody>
      </p:sp>
      <p:graphicFrame>
        <p:nvGraphicFramePr>
          <p:cNvPr id="27" name="Table 26">
            <a:extLst>
              <a:ext uri="{FF2B5EF4-FFF2-40B4-BE49-F238E27FC236}">
                <a16:creationId xmlns:a16="http://schemas.microsoft.com/office/drawing/2014/main" id="{4DD046CF-F196-1EA5-64F7-5DBACD49FF4B}"/>
              </a:ext>
            </a:extLst>
          </p:cNvPr>
          <p:cNvGraphicFramePr>
            <a:graphicFrameLocks noGrp="1"/>
          </p:cNvGraphicFramePr>
          <p:nvPr/>
        </p:nvGraphicFramePr>
        <p:xfrm>
          <a:off x="161107" y="5410197"/>
          <a:ext cx="11869783" cy="989316"/>
        </p:xfrm>
        <a:graphic>
          <a:graphicData uri="http://schemas.openxmlformats.org/drawingml/2006/table">
            <a:tbl>
              <a:tblPr>
                <a:tableStyleId>{5C22544A-7EE6-4342-B048-85BDC9FD1C3A}</a:tableStyleId>
              </a:tblPr>
              <a:tblGrid>
                <a:gridCol w="1031199">
                  <a:extLst>
                    <a:ext uri="{9D8B030D-6E8A-4147-A177-3AD203B41FA5}">
                      <a16:colId xmlns:a16="http://schemas.microsoft.com/office/drawing/2014/main" val="2671349977"/>
                    </a:ext>
                  </a:extLst>
                </a:gridCol>
                <a:gridCol w="71718">
                  <a:extLst>
                    <a:ext uri="{9D8B030D-6E8A-4147-A177-3AD203B41FA5}">
                      <a16:colId xmlns:a16="http://schemas.microsoft.com/office/drawing/2014/main" val="2165799140"/>
                    </a:ext>
                  </a:extLst>
                </a:gridCol>
                <a:gridCol w="5406742">
                  <a:extLst>
                    <a:ext uri="{9D8B030D-6E8A-4147-A177-3AD203B41FA5}">
                      <a16:colId xmlns:a16="http://schemas.microsoft.com/office/drawing/2014/main" val="76044621"/>
                    </a:ext>
                  </a:extLst>
                </a:gridCol>
                <a:gridCol w="69668">
                  <a:extLst>
                    <a:ext uri="{9D8B030D-6E8A-4147-A177-3AD203B41FA5}">
                      <a16:colId xmlns:a16="http://schemas.microsoft.com/office/drawing/2014/main" val="2192514567"/>
                    </a:ext>
                  </a:extLst>
                </a:gridCol>
                <a:gridCol w="853440">
                  <a:extLst>
                    <a:ext uri="{9D8B030D-6E8A-4147-A177-3AD203B41FA5}">
                      <a16:colId xmlns:a16="http://schemas.microsoft.com/office/drawing/2014/main" val="1881412560"/>
                    </a:ext>
                  </a:extLst>
                </a:gridCol>
                <a:gridCol w="52252">
                  <a:extLst>
                    <a:ext uri="{9D8B030D-6E8A-4147-A177-3AD203B41FA5}">
                      <a16:colId xmlns:a16="http://schemas.microsoft.com/office/drawing/2014/main" val="2835519770"/>
                    </a:ext>
                  </a:extLst>
                </a:gridCol>
                <a:gridCol w="731520">
                  <a:extLst>
                    <a:ext uri="{9D8B030D-6E8A-4147-A177-3AD203B41FA5}">
                      <a16:colId xmlns:a16="http://schemas.microsoft.com/office/drawing/2014/main" val="771672199"/>
                    </a:ext>
                  </a:extLst>
                </a:gridCol>
                <a:gridCol w="87085">
                  <a:extLst>
                    <a:ext uri="{9D8B030D-6E8A-4147-A177-3AD203B41FA5}">
                      <a16:colId xmlns:a16="http://schemas.microsoft.com/office/drawing/2014/main" val="2282921704"/>
                    </a:ext>
                  </a:extLst>
                </a:gridCol>
                <a:gridCol w="2769326">
                  <a:extLst>
                    <a:ext uri="{9D8B030D-6E8A-4147-A177-3AD203B41FA5}">
                      <a16:colId xmlns:a16="http://schemas.microsoft.com/office/drawing/2014/main" val="2202214777"/>
                    </a:ext>
                  </a:extLst>
                </a:gridCol>
                <a:gridCol w="78377">
                  <a:extLst>
                    <a:ext uri="{9D8B030D-6E8A-4147-A177-3AD203B41FA5}">
                      <a16:colId xmlns:a16="http://schemas.microsoft.com/office/drawing/2014/main" val="2121646183"/>
                    </a:ext>
                  </a:extLst>
                </a:gridCol>
                <a:gridCol w="718456">
                  <a:extLst>
                    <a:ext uri="{9D8B030D-6E8A-4147-A177-3AD203B41FA5}">
                      <a16:colId xmlns:a16="http://schemas.microsoft.com/office/drawing/2014/main" val="4149624942"/>
                    </a:ext>
                  </a:extLst>
                </a:gridCol>
              </a:tblGrid>
              <a:tr h="202612">
                <a:tc>
                  <a:txBody>
                    <a:bodyPr/>
                    <a:lstStyle/>
                    <a:p>
                      <a:pPr marL="36000" algn="ctr" fontAlgn="b"/>
                      <a:r>
                        <a:rPr lang="en-GB" sz="700" b="1" i="0" u="none" strike="noStrike">
                          <a:solidFill>
                            <a:schemeClr val="tx1"/>
                          </a:solidFill>
                          <a:effectLst/>
                          <a:latin typeface="Metropolis" panose="00000500000000000000" pitchFamily="50" charset="0"/>
                        </a:rPr>
                        <a:t>Workstream</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Decision Required</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JROC Decision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Status</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Outcome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Date of Decision </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180507">
                <a:tc>
                  <a:txBody>
                    <a:bodyPr/>
                    <a:lstStyle/>
                    <a:p>
                      <a:pPr marL="36000" algn="l" fontAlgn="b"/>
                      <a:r>
                        <a:rPr lang="en-GB" sz="700" b="1" u="none" strike="noStrike">
                          <a:solidFill>
                            <a:schemeClr val="bg1"/>
                          </a:solidFill>
                          <a:effectLst/>
                          <a:latin typeface="Metropolis" panose="00000500000000000000" pitchFamily="50" charset="0"/>
                        </a:rPr>
                        <a:t>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rowSpan="2">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JROC to determine next steps to increase the data to complete an effective evaluation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30216">
                <a:tc>
                  <a:txBody>
                    <a:bodyPr/>
                    <a:lstStyle/>
                    <a:p>
                      <a:pPr marL="36000" algn="l" fontAlgn="b"/>
                      <a:r>
                        <a:rPr lang="en-GB" sz="700" b="1" u="none" strike="noStrike">
                          <a:solidFill>
                            <a:schemeClr val="bg1"/>
                          </a:solidFill>
                          <a:effectLst/>
                          <a:latin typeface="Metropolis" panose="00000500000000000000" pitchFamily="50" charset="0"/>
                        </a:rPr>
                        <a:t>Financial Crime Data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kern="1200">
                        <a:solidFill>
                          <a:srgbClr val="000000"/>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688756908"/>
                  </a:ext>
                </a:extLst>
              </a:tr>
              <a:tr h="400183">
                <a:tc>
                  <a:txBody>
                    <a:bodyPr/>
                    <a:lstStyle/>
                    <a:p>
                      <a:pPr marL="36000" algn="l" fontAlgn="b"/>
                      <a:r>
                        <a:rPr lang="en-GB" sz="700" b="1" u="none" strike="noStrike">
                          <a:solidFill>
                            <a:schemeClr val="bg1"/>
                          </a:solidFill>
                          <a:effectLst/>
                          <a:latin typeface="Metropolis" panose="00000500000000000000" pitchFamily="50" charset="0"/>
                        </a:rPr>
                        <a:t>MLA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Choice of operator for the MLA.</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Decision on whether the MLA and Disputes Operator needs to be the same.</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Subject to PSR consultation, what the role of the MLA operator will be in the commercial framework development.</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Determine the commercial framework (price clause) for inclusion in the MLA for Wave 1.</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39859501"/>
                  </a:ext>
                </a:extLst>
              </a:tr>
            </a:tbl>
          </a:graphicData>
        </a:graphic>
      </p:graphicFrame>
      <p:sp>
        <p:nvSpPr>
          <p:cNvPr id="28" name="Rectangle 27">
            <a:extLst>
              <a:ext uri="{FF2B5EF4-FFF2-40B4-BE49-F238E27FC236}">
                <a16:creationId xmlns:a16="http://schemas.microsoft.com/office/drawing/2014/main" id="{41EEFEFC-9235-166F-42AE-0D7F7AFB8811}"/>
              </a:ext>
            </a:extLst>
          </p:cNvPr>
          <p:cNvSpPr/>
          <p:nvPr/>
        </p:nvSpPr>
        <p:spPr>
          <a:xfrm>
            <a:off x="131087" y="5221015"/>
            <a:ext cx="11947701" cy="122012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71431E55-6132-4771-A7E7-281FA606BB0E}"/>
              </a:ext>
            </a:extLst>
          </p:cNvPr>
          <p:cNvSpPr txBox="1"/>
          <p:nvPr/>
        </p:nvSpPr>
        <p:spPr>
          <a:xfrm>
            <a:off x="131085" y="5205230"/>
            <a:ext cx="11947701" cy="246221"/>
          </a:xfrm>
          <a:prstGeom prst="rect">
            <a:avLst/>
          </a:prstGeom>
          <a:noFill/>
          <a:effectLst>
            <a:outerShdw blurRad="50800" dist="38100" dir="2700000" algn="tl" rotWithShape="0">
              <a:prstClr val="black">
                <a:alpha val="40000"/>
              </a:prstClr>
            </a:outerShdw>
          </a:effectLst>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Decision Log</a:t>
            </a:r>
          </a:p>
        </p:txBody>
      </p:sp>
      <p:sp>
        <p:nvSpPr>
          <p:cNvPr id="31" name="TextBox 30">
            <a:extLst>
              <a:ext uri="{FF2B5EF4-FFF2-40B4-BE49-F238E27FC236}">
                <a16:creationId xmlns:a16="http://schemas.microsoft.com/office/drawing/2014/main" id="{B7902F9D-D7AE-653C-6DCB-208F17A77C09}"/>
              </a:ext>
            </a:extLst>
          </p:cNvPr>
          <p:cNvSpPr txBox="1"/>
          <p:nvPr/>
        </p:nvSpPr>
        <p:spPr>
          <a:xfrm>
            <a:off x="498388" y="1059481"/>
            <a:ext cx="3252568" cy="246221"/>
          </a:xfrm>
          <a:prstGeom prst="rect">
            <a:avLst/>
          </a:prstGeom>
          <a:noFill/>
          <a:effectLst>
            <a:outerShdw blurRad="50800" dist="38100" dir="2700000" algn="tl" rotWithShape="0">
              <a:prstClr val="black">
                <a:alpha val="40000"/>
              </a:prstClr>
            </a:outerShd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Programme Delivery Headline Summary</a:t>
            </a:r>
            <a:endPar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endParaRPr>
          </a:p>
        </p:txBody>
      </p:sp>
      <p:sp>
        <p:nvSpPr>
          <p:cNvPr id="16" name="Rectangle 15">
            <a:extLst>
              <a:ext uri="{FF2B5EF4-FFF2-40B4-BE49-F238E27FC236}">
                <a16:creationId xmlns:a16="http://schemas.microsoft.com/office/drawing/2014/main" id="{FEDDB4C6-7EC9-4BF7-B074-72B8809CA3BF}"/>
              </a:ext>
            </a:extLst>
          </p:cNvPr>
          <p:cNvSpPr/>
          <p:nvPr/>
        </p:nvSpPr>
        <p:spPr>
          <a:xfrm>
            <a:off x="4132549" y="1059843"/>
            <a:ext cx="3276000" cy="2018952"/>
          </a:xfrm>
          <a:prstGeom prst="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 name="Footer Placeholder 4">
            <a:extLst>
              <a:ext uri="{FF2B5EF4-FFF2-40B4-BE49-F238E27FC236}">
                <a16:creationId xmlns:a16="http://schemas.microsoft.com/office/drawing/2014/main" id="{DED4C3B1-0459-EAFE-2B62-2E9A5023CE8A}"/>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pic>
        <p:nvPicPr>
          <p:cNvPr id="10" name="Picture 9">
            <a:extLst>
              <a:ext uri="{FF2B5EF4-FFF2-40B4-BE49-F238E27FC236}">
                <a16:creationId xmlns:a16="http://schemas.microsoft.com/office/drawing/2014/main" id="{17323219-18A5-16AE-DBA4-351E2600C396}"/>
              </a:ext>
            </a:extLst>
          </p:cNvPr>
          <p:cNvPicPr>
            <a:picLocks noChangeAspect="1"/>
          </p:cNvPicPr>
          <p:nvPr/>
        </p:nvPicPr>
        <p:blipFill>
          <a:blip r:embed="rId3"/>
          <a:stretch>
            <a:fillRect/>
          </a:stretch>
        </p:blipFill>
        <p:spPr>
          <a:xfrm>
            <a:off x="4904605" y="2697898"/>
            <a:ext cx="1943371" cy="219106"/>
          </a:xfrm>
          <a:prstGeom prst="rect">
            <a:avLst/>
          </a:prstGeom>
        </p:spPr>
      </p:pic>
      <p:pic>
        <p:nvPicPr>
          <p:cNvPr id="12" name="Picture 11">
            <a:extLst>
              <a:ext uri="{FF2B5EF4-FFF2-40B4-BE49-F238E27FC236}">
                <a16:creationId xmlns:a16="http://schemas.microsoft.com/office/drawing/2014/main" id="{8A7EC888-EF1A-019E-3061-8555A845111A}"/>
              </a:ext>
            </a:extLst>
          </p:cNvPr>
          <p:cNvPicPr>
            <a:picLocks noChangeAspect="1"/>
          </p:cNvPicPr>
          <p:nvPr/>
        </p:nvPicPr>
        <p:blipFill>
          <a:blip r:embed="rId4"/>
          <a:stretch>
            <a:fillRect/>
          </a:stretch>
        </p:blipFill>
        <p:spPr>
          <a:xfrm>
            <a:off x="4216221" y="1165619"/>
            <a:ext cx="1651655" cy="1486948"/>
          </a:xfrm>
          <a:prstGeom prst="rect">
            <a:avLst/>
          </a:prstGeom>
        </p:spPr>
      </p:pic>
      <p:pic>
        <p:nvPicPr>
          <p:cNvPr id="6" name="Picture 5">
            <a:extLst>
              <a:ext uri="{FF2B5EF4-FFF2-40B4-BE49-F238E27FC236}">
                <a16:creationId xmlns:a16="http://schemas.microsoft.com/office/drawing/2014/main" id="{DA2AF964-74C5-60CE-133C-81ED9FD64082}"/>
              </a:ext>
            </a:extLst>
          </p:cNvPr>
          <p:cNvPicPr>
            <a:picLocks noChangeAspect="1"/>
          </p:cNvPicPr>
          <p:nvPr/>
        </p:nvPicPr>
        <p:blipFill>
          <a:blip r:embed="rId5"/>
          <a:stretch>
            <a:fillRect/>
          </a:stretch>
        </p:blipFill>
        <p:spPr>
          <a:xfrm>
            <a:off x="5888380" y="1204552"/>
            <a:ext cx="1264385" cy="1415607"/>
          </a:xfrm>
          <a:prstGeom prst="rect">
            <a:avLst/>
          </a:prstGeom>
        </p:spPr>
      </p:pic>
    </p:spTree>
    <p:extLst>
      <p:ext uri="{BB962C8B-B14F-4D97-AF65-F5344CB8AC3E}">
        <p14:creationId xmlns:p14="http://schemas.microsoft.com/office/powerpoint/2010/main" val="2482143849"/>
      </p:ext>
    </p:extLst>
  </p:cSld>
  <p:clrMapOvr>
    <a:masterClrMapping/>
  </p:clrMapOvr>
  <p:transition spd="slow">
    <p:push dir="u"/>
  </p:transition>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3F7CFD-2340-4F88-9FFC-BC9562F7520A}">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E823B6C-5AC2-4566-84DB-2C640496CD4E}">
  <ds:schemaRefs>
    <ds:schemaRef ds:uri="http://schemas.microsoft.com/sharepoint/v3/contenttype/forms"/>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31</Slides>
  <Notes>8</Notes>
  <HiddenSlides>0</HiddenSlide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1_Office Theme</vt:lpstr>
      <vt:lpstr>Office Theme</vt:lpstr>
      <vt:lpstr>JROC Workplan Implementation Group</vt:lpstr>
      <vt:lpstr>Housekeeping Items</vt:lpstr>
      <vt:lpstr>Agenda </vt:lpstr>
      <vt:lpstr>Minutes from 9 September </vt:lpstr>
      <vt:lpstr>Actions</vt:lpstr>
      <vt:lpstr>JROC Programme POAP – 15/08/24 v1.0</vt:lpstr>
      <vt:lpstr>JROC Programme - Workstream 5 POAP – 15/08/24 v1.0</vt:lpstr>
      <vt:lpstr>Programme status update</vt:lpstr>
      <vt:lpstr>JROC Executive Exceptions Report (as at 30.09.24)</vt:lpstr>
      <vt:lpstr>Workstreams 1-4 Status Report (as at 30.09.24)</vt:lpstr>
      <vt:lpstr>Workstream 5 Status Report (as at 30.09.24)</vt:lpstr>
      <vt:lpstr>Return to Green (RTG) Status Report (as at 30.09.24)</vt:lpstr>
      <vt:lpstr>Return to Green (RTG) Status Report (as at 30.09.24) – 2/2</vt:lpstr>
      <vt:lpstr>MLA Operator – latest thinking</vt:lpstr>
      <vt:lpstr>Progress to date </vt:lpstr>
      <vt:lpstr>Evaluation criteria and assumptions</vt:lpstr>
      <vt:lpstr>PowerPoint Presentation</vt:lpstr>
      <vt:lpstr>PowerPoint Presentation</vt:lpstr>
      <vt:lpstr>Proposed functional capabilities presented to the VRP WG for feedback</vt:lpstr>
      <vt:lpstr>Feedback to date from VRP WG </vt:lpstr>
      <vt:lpstr>‘Direction of travel’ thinking on the MLA operator for the VRP WG on 3 October (1/2)</vt:lpstr>
      <vt:lpstr>‘Direction of travel’ thinking on the MLA operator for the VRP WG on 3 October (2/2)</vt:lpstr>
      <vt:lpstr>MLA legal drafting – confirmation of approach</vt:lpstr>
      <vt:lpstr>MLA (1)</vt:lpstr>
      <vt:lpstr>MLA (2)</vt:lpstr>
      <vt:lpstr>WS3 – scope and revised plan</vt:lpstr>
      <vt:lpstr>Scope of WS3</vt:lpstr>
      <vt:lpstr>High-level workplan</vt:lpstr>
      <vt:lpstr>WS4 – progress update</vt:lpstr>
      <vt:lpstr>Report summarising implementation plans of optional information flow enhancements in v4.0 was delivered to JROC</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revision>1</cp:revision>
  <cp:lastPrinted>2024-10-02T12:44:18Z</cp:lastPrinted>
  <dcterms:created xsi:type="dcterms:W3CDTF">2024-05-21T00:05:20Z</dcterms:created>
  <dcterms:modified xsi:type="dcterms:W3CDTF">2024-10-07T12:05:10Z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