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1" r:id="rId5"/>
    <p:sldMasterId id="2147483682" r:id="rId6"/>
    <p:sldMasterId id="2147483694" r:id="rId7"/>
  </p:sldMasterIdLst>
  <p:notesMasterIdLst>
    <p:notesMasterId r:id="rId57"/>
  </p:notesMasterIdLst>
  <p:sldIdLst>
    <p:sldId id="1938" r:id="rId8"/>
    <p:sldId id="305" r:id="rId9"/>
    <p:sldId id="2146846487" r:id="rId10"/>
    <p:sldId id="2146846530" r:id="rId11"/>
    <p:sldId id="2146846503" r:id="rId12"/>
    <p:sldId id="2146846579" r:id="rId13"/>
    <p:sldId id="2146846542" r:id="rId14"/>
    <p:sldId id="2146846580" r:id="rId15"/>
    <p:sldId id="2146846550" r:id="rId16"/>
    <p:sldId id="2146846581" r:id="rId17"/>
    <p:sldId id="2146846582" r:id="rId18"/>
    <p:sldId id="2146846544" r:id="rId19"/>
    <p:sldId id="2146846498" r:id="rId20"/>
    <p:sldId id="2146846527" r:id="rId21"/>
    <p:sldId id="2146846532" r:id="rId22"/>
    <p:sldId id="2146846502" r:id="rId23"/>
    <p:sldId id="2146846568" r:id="rId24"/>
    <p:sldId id="2146846569" r:id="rId25"/>
    <p:sldId id="2146846570" r:id="rId26"/>
    <p:sldId id="2146846571" r:id="rId27"/>
    <p:sldId id="2146846572" r:id="rId28"/>
    <p:sldId id="2146846553" r:id="rId29"/>
    <p:sldId id="340" r:id="rId30"/>
    <p:sldId id="2146846554" r:id="rId31"/>
    <p:sldId id="2146846584" r:id="rId32"/>
    <p:sldId id="338" r:id="rId33"/>
    <p:sldId id="2146846496" r:id="rId34"/>
    <p:sldId id="2146846541" r:id="rId35"/>
    <p:sldId id="2146846583" r:id="rId36"/>
    <p:sldId id="2146846555" r:id="rId37"/>
    <p:sldId id="2146846546" r:id="rId38"/>
    <p:sldId id="2146846585" r:id="rId39"/>
    <p:sldId id="2146846586" r:id="rId40"/>
    <p:sldId id="2146846587" r:id="rId41"/>
    <p:sldId id="2146846588" r:id="rId42"/>
    <p:sldId id="2146846552" r:id="rId43"/>
    <p:sldId id="2146846589" r:id="rId44"/>
    <p:sldId id="2146846547" r:id="rId45"/>
    <p:sldId id="2146846573" r:id="rId46"/>
    <p:sldId id="2146846574" r:id="rId47"/>
    <p:sldId id="2146846575" r:id="rId48"/>
    <p:sldId id="2146846576" r:id="rId49"/>
    <p:sldId id="2146846548" r:id="rId50"/>
    <p:sldId id="2146846549" r:id="rId51"/>
    <p:sldId id="2146846505" r:id="rId52"/>
    <p:sldId id="2146846545" r:id="rId53"/>
    <p:sldId id="2146846577" r:id="rId54"/>
    <p:sldId id="2146846578" r:id="rId55"/>
    <p:sldId id="2146846504"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8ECBA3C-4BDC-4679-7BBE-F746CDA75DE3}" name="Gary Lowe" initials="GL" userId="S::gary.lowe@openbanking.org.uk::6ba2e6ac-13cc-4c03-ab59-b1d1cb94ebb5" providerId="AD"/>
  <p188:author id="{9164DB3E-A493-6ABF-E0EF-46C4EAEFEFF7}" name="Danh Nguyen" initials="DN" userId="S::danh.nguyen@openbanking.org.uk::49fad3ca-b4e0-4cf9-8036-f633bba834c8" providerId="AD"/>
  <p188:author id="{B0BE9054-902A-5142-49E8-C974D0496C8F}" name="Christian Delesalle" initials="CD" userId="S::Christian.Delesalle@openbanking.org.uk::235b5c58-a58c-4e68-a9b3-da2045713636" providerId="AD"/>
  <p188:author id="{8F11DD6C-3148-9488-2DD6-55607B2BD03C}" name="Nick Davey" initials="ND" userId="S::nick.davey@openbanking.org.uk::9f8baf95-1a3c-4df3-aaac-b3f2d8ab5bee" providerId="AD"/>
  <p188:author id="{16C35089-9A21-F634-BB8E-BF541F8EE2A0}" name="Daniel Jenkinson" initials="DJ" userId="S::Daniel.Jenkinson@openbanking.org.uk::e2229fe0-d7bb-42e1-8a2c-4a109470fe80" providerId="AD"/>
  <p188:author id="{27606F8B-A5ED-6F67-50BF-1071C1C088AB}" name="Gary Lowe" initials="" userId="S::Gary.Lowe@openbanking.org.uk::6ba2e6ac-13cc-4c03-ab59-b1d1cb94ebb5" providerId="AD"/>
  <p188:author id="{44C120AC-CC07-A65A-4B5F-060EED527C79}" name="Richard Koch" initials="RK" userId="S::richard.koch@openbanking.org.uk::9f4bf70c-a37c-4787-9a6f-4f1695b97e86"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 id="{1275CCFC-9A34-395E-AD94-C478AE5D9878}" name="Deborah Horton" initials="DH" userId="S::deborah.horton@openbanking.org.uk::b7aad1e3-aa85-49b2-9c14-9f7bbdd79d7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C53EB9-5AAE-0B1B-A994-1D5D9127E86C}" v="19" dt="2024-09-04T14:17:32.861"/>
    <p1510:client id="{8D45E4AD-7DFA-983F-5B18-9BBBCB9240CD}" v="4" dt="2024-09-04T13:37:53.269"/>
    <p1510:client id="{A4662850-6708-6E2B-3127-748E73957AA2}" v="2" dt="2024-09-04T15:15:03.035"/>
    <p1510:client id="{B25BF42D-AC33-48B1-B130-126D7F600D84}" v="156" dt="2024-09-05T09:36:45.106"/>
    <p1510:client id="{BB531C49-30D1-4C0F-A4FD-DF33602A78B3}" v="223" dt="2024-09-04T16:42:44.961"/>
    <p1510:client id="{C514A9CA-DD5C-4C83-A035-905E1431E590}" v="3733" dt="2024-09-04T17:04:21.420"/>
    <p1510:client id="{FD333D5F-A8D4-4585-A245-D1E1C6A9DA01}" v="67" dt="2024-09-04T14:54:02.8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microsoft.com/office/2018/10/relationships/authors" Target="author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notesMaster" Target="notesMasters/notesMaster1.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borah Horton" userId="S::deborah.horton@openbanking.org.uk::b7aad1e3-aa85-49b2-9c14-9f7bbdd79d7f" providerId="AD" clId="Web-{A4662850-6708-6E2B-3127-748E73957AA2}"/>
    <pc:docChg chg="modSld">
      <pc:chgData name="Deborah Horton" userId="S::deborah.horton@openbanking.org.uk::b7aad1e3-aa85-49b2-9c14-9f7bbdd79d7f" providerId="AD" clId="Web-{A4662850-6708-6E2B-3127-748E73957AA2}" dt="2024-09-04T15:15:03.035" v="1" actId="1076"/>
      <pc:docMkLst>
        <pc:docMk/>
      </pc:docMkLst>
      <pc:sldChg chg="modSp">
        <pc:chgData name="Deborah Horton" userId="S::deborah.horton@openbanking.org.uk::b7aad1e3-aa85-49b2-9c14-9f7bbdd79d7f" providerId="AD" clId="Web-{A4662850-6708-6E2B-3127-748E73957AA2}" dt="2024-09-04T15:15:03.035" v="1" actId="1076"/>
        <pc:sldMkLst>
          <pc:docMk/>
          <pc:sldMk cId="3563286425" sldId="340"/>
        </pc:sldMkLst>
        <pc:spChg chg="mod">
          <ac:chgData name="Deborah Horton" userId="S::deborah.horton@openbanking.org.uk::b7aad1e3-aa85-49b2-9c14-9f7bbdd79d7f" providerId="AD" clId="Web-{A4662850-6708-6E2B-3127-748E73957AA2}" dt="2024-09-04T15:15:03.035" v="1" actId="1076"/>
          <ac:spMkLst>
            <pc:docMk/>
            <pc:sldMk cId="3563286425" sldId="340"/>
            <ac:spMk id="100" creationId="{E38426D6-D3D7-7235-7FD0-4EC56924C05D}"/>
          </ac:spMkLst>
        </pc:spChg>
      </pc:sldChg>
      <pc:sldChg chg="modSp">
        <pc:chgData name="Deborah Horton" userId="S::deborah.horton@openbanking.org.uk::b7aad1e3-aa85-49b2-9c14-9f7bbdd79d7f" providerId="AD" clId="Web-{A4662850-6708-6E2B-3127-748E73957AA2}" dt="2024-09-04T15:09:23.635" v="0" actId="1076"/>
        <pc:sldMkLst>
          <pc:docMk/>
          <pc:sldMk cId="2617635415" sldId="2146846582"/>
        </pc:sldMkLst>
        <pc:picChg chg="mod">
          <ac:chgData name="Deborah Horton" userId="S::deborah.horton@openbanking.org.uk::b7aad1e3-aa85-49b2-9c14-9f7bbdd79d7f" providerId="AD" clId="Web-{A4662850-6708-6E2B-3127-748E73957AA2}" dt="2024-09-04T15:09:23.635" v="0" actId="1076"/>
          <ac:picMkLst>
            <pc:docMk/>
            <pc:sldMk cId="2617635415" sldId="2146846582"/>
            <ac:picMk id="10" creationId="{7C40BCA5-C079-8E6D-9661-459A51ED25A0}"/>
          </ac:picMkLst>
        </pc:picChg>
      </pc:sldChg>
    </pc:docChg>
  </pc:docChgLst>
  <pc:docChgLst>
    <pc:chgData name="Daniel Jenkinson" userId="e2229fe0-d7bb-42e1-8a2c-4a109470fe80" providerId="ADAL" clId="{BB531C49-30D1-4C0F-A4FD-DF33602A78B3}"/>
    <pc:docChg chg="undo custSel addSld delSld modSld">
      <pc:chgData name="Daniel Jenkinson" userId="e2229fe0-d7bb-42e1-8a2c-4a109470fe80" providerId="ADAL" clId="{BB531C49-30D1-4C0F-A4FD-DF33602A78B3}" dt="2024-09-04T16:42:44.961" v="223"/>
      <pc:docMkLst>
        <pc:docMk/>
      </pc:docMkLst>
      <pc:sldChg chg="add">
        <pc:chgData name="Daniel Jenkinson" userId="e2229fe0-d7bb-42e1-8a2c-4a109470fe80" providerId="ADAL" clId="{BB531C49-30D1-4C0F-A4FD-DF33602A78B3}" dt="2024-09-04T16:42:44.961" v="223"/>
        <pc:sldMkLst>
          <pc:docMk/>
          <pc:sldMk cId="1860850369" sldId="338"/>
        </pc:sldMkLst>
      </pc:sldChg>
      <pc:sldChg chg="modSp add mod">
        <pc:chgData name="Daniel Jenkinson" userId="e2229fe0-d7bb-42e1-8a2c-4a109470fe80" providerId="ADAL" clId="{BB531C49-30D1-4C0F-A4FD-DF33602A78B3}" dt="2024-09-04T09:04:59.066" v="34" actId="27636"/>
        <pc:sldMkLst>
          <pc:docMk/>
          <pc:sldMk cId="3563286425" sldId="340"/>
        </pc:sldMkLst>
        <pc:spChg chg="mod">
          <ac:chgData name="Daniel Jenkinson" userId="e2229fe0-d7bb-42e1-8a2c-4a109470fe80" providerId="ADAL" clId="{BB531C49-30D1-4C0F-A4FD-DF33602A78B3}" dt="2024-09-04T09:04:59.066" v="34" actId="27636"/>
          <ac:spMkLst>
            <pc:docMk/>
            <pc:sldMk cId="3563286425" sldId="340"/>
            <ac:spMk id="6" creationId="{B508C090-0E16-DBDB-6E12-D45D0BACBCD4}"/>
          </ac:spMkLst>
        </pc:spChg>
      </pc:sldChg>
      <pc:sldChg chg="modSp mod">
        <pc:chgData name="Daniel Jenkinson" userId="e2229fe0-d7bb-42e1-8a2c-4a109470fe80" providerId="ADAL" clId="{BB531C49-30D1-4C0F-A4FD-DF33602A78B3}" dt="2024-09-04T14:45:55.173" v="218" actId="1076"/>
        <pc:sldMkLst>
          <pc:docMk/>
          <pc:sldMk cId="1760483315" sldId="2146846549"/>
        </pc:sldMkLst>
        <pc:spChg chg="mod">
          <ac:chgData name="Daniel Jenkinson" userId="e2229fe0-d7bb-42e1-8a2c-4a109470fe80" providerId="ADAL" clId="{BB531C49-30D1-4C0F-A4FD-DF33602A78B3}" dt="2024-09-04T14:45:55.173" v="218" actId="1076"/>
          <ac:spMkLst>
            <pc:docMk/>
            <pc:sldMk cId="1760483315" sldId="2146846549"/>
            <ac:spMk id="13" creationId="{127DD67D-28F7-FE1F-0EB5-4F5C35ED128A}"/>
          </ac:spMkLst>
        </pc:spChg>
      </pc:sldChg>
      <pc:sldChg chg="addSp delSp modSp mod">
        <pc:chgData name="Daniel Jenkinson" userId="e2229fe0-d7bb-42e1-8a2c-4a109470fe80" providerId="ADAL" clId="{BB531C49-30D1-4C0F-A4FD-DF33602A78B3}" dt="2024-09-04T12:49:03.460" v="207" actId="20577"/>
        <pc:sldMkLst>
          <pc:docMk/>
          <pc:sldMk cId="1201155759" sldId="2146846554"/>
        </pc:sldMkLst>
        <pc:spChg chg="add del mod">
          <ac:chgData name="Daniel Jenkinson" userId="e2229fe0-d7bb-42e1-8a2c-4a109470fe80" providerId="ADAL" clId="{BB531C49-30D1-4C0F-A4FD-DF33602A78B3}" dt="2024-09-04T09:05:27.408" v="36" actId="478"/>
          <ac:spMkLst>
            <pc:docMk/>
            <pc:sldMk cId="1201155759" sldId="2146846554"/>
            <ac:spMk id="6" creationId="{A977B049-84BC-E67A-471A-C201F063DA5C}"/>
          </ac:spMkLst>
        </pc:spChg>
        <pc:spChg chg="del">
          <ac:chgData name="Daniel Jenkinson" userId="e2229fe0-d7bb-42e1-8a2c-4a109470fe80" providerId="ADAL" clId="{BB531C49-30D1-4C0F-A4FD-DF33602A78B3}" dt="2024-09-04T09:05:23.748" v="35" actId="478"/>
          <ac:spMkLst>
            <pc:docMk/>
            <pc:sldMk cId="1201155759" sldId="2146846554"/>
            <ac:spMk id="8" creationId="{812CB9DC-9901-30A6-FC1E-2110718F9688}"/>
          </ac:spMkLst>
        </pc:spChg>
        <pc:spChg chg="add mod">
          <ac:chgData name="Daniel Jenkinson" userId="e2229fe0-d7bb-42e1-8a2c-4a109470fe80" providerId="ADAL" clId="{BB531C49-30D1-4C0F-A4FD-DF33602A78B3}" dt="2024-09-04T12:46:46.216" v="85" actId="14100"/>
          <ac:spMkLst>
            <pc:docMk/>
            <pc:sldMk cId="1201155759" sldId="2146846554"/>
            <ac:spMk id="9" creationId="{07C4449C-D1E7-190B-1EBE-BAC3BCD709CA}"/>
          </ac:spMkLst>
        </pc:spChg>
        <pc:spChg chg="add mod">
          <ac:chgData name="Daniel Jenkinson" userId="e2229fe0-d7bb-42e1-8a2c-4a109470fe80" providerId="ADAL" clId="{BB531C49-30D1-4C0F-A4FD-DF33602A78B3}" dt="2024-09-04T12:46:43.146" v="84" actId="14100"/>
          <ac:spMkLst>
            <pc:docMk/>
            <pc:sldMk cId="1201155759" sldId="2146846554"/>
            <ac:spMk id="10" creationId="{DFD3D3F4-A203-6430-FE45-A7266693251E}"/>
          </ac:spMkLst>
        </pc:spChg>
        <pc:spChg chg="add mod">
          <ac:chgData name="Daniel Jenkinson" userId="e2229fe0-d7bb-42e1-8a2c-4a109470fe80" providerId="ADAL" clId="{BB531C49-30D1-4C0F-A4FD-DF33602A78B3}" dt="2024-09-04T12:48:30.672" v="135" actId="113"/>
          <ac:spMkLst>
            <pc:docMk/>
            <pc:sldMk cId="1201155759" sldId="2146846554"/>
            <ac:spMk id="11" creationId="{AC6E9580-2F43-2CA6-D7F1-61BB9332E8D0}"/>
          </ac:spMkLst>
        </pc:spChg>
        <pc:spChg chg="add mod">
          <ac:chgData name="Daniel Jenkinson" userId="e2229fe0-d7bb-42e1-8a2c-4a109470fe80" providerId="ADAL" clId="{BB531C49-30D1-4C0F-A4FD-DF33602A78B3}" dt="2024-09-04T12:49:03.460" v="207" actId="20577"/>
          <ac:spMkLst>
            <pc:docMk/>
            <pc:sldMk cId="1201155759" sldId="2146846554"/>
            <ac:spMk id="12" creationId="{8FD37D60-176E-C3D5-97D5-EEAB3C1BD517}"/>
          </ac:spMkLst>
        </pc:spChg>
      </pc:sldChg>
      <pc:sldChg chg="modSp add del mod">
        <pc:chgData name="Daniel Jenkinson" userId="e2229fe0-d7bb-42e1-8a2c-4a109470fe80" providerId="ADAL" clId="{BB531C49-30D1-4C0F-A4FD-DF33602A78B3}" dt="2024-09-04T09:06:08.328" v="60"/>
        <pc:sldMkLst>
          <pc:docMk/>
          <pc:sldMk cId="259795041" sldId="2146846578"/>
        </pc:sldMkLst>
        <pc:spChg chg="mod">
          <ac:chgData name="Daniel Jenkinson" userId="e2229fe0-d7bb-42e1-8a2c-4a109470fe80" providerId="ADAL" clId="{BB531C49-30D1-4C0F-A4FD-DF33602A78B3}" dt="2024-09-04T09:06:08.328" v="60"/>
          <ac:spMkLst>
            <pc:docMk/>
            <pc:sldMk cId="259795041" sldId="2146846578"/>
            <ac:spMk id="9" creationId="{07C4449C-D1E7-190B-1EBE-BAC3BCD709CA}"/>
          </ac:spMkLst>
        </pc:spChg>
      </pc:sldChg>
      <pc:sldChg chg="addSp delSp modSp new mod modCm">
        <pc:chgData name="Daniel Jenkinson" userId="e2229fe0-d7bb-42e1-8a2c-4a109470fe80" providerId="ADAL" clId="{BB531C49-30D1-4C0F-A4FD-DF33602A78B3}" dt="2024-09-04T16:42:36.310" v="222" actId="22"/>
        <pc:sldMkLst>
          <pc:docMk/>
          <pc:sldMk cId="3356343585" sldId="2146846584"/>
        </pc:sldMkLst>
        <pc:spChg chg="del">
          <ac:chgData name="Daniel Jenkinson" userId="e2229fe0-d7bb-42e1-8a2c-4a109470fe80" providerId="ADAL" clId="{BB531C49-30D1-4C0F-A4FD-DF33602A78B3}" dt="2024-09-04T12:49:16.269" v="209" actId="478"/>
          <ac:spMkLst>
            <pc:docMk/>
            <pc:sldMk cId="3356343585" sldId="2146846584"/>
            <ac:spMk id="5" creationId="{72352921-25E6-9E89-D6EF-122167B39C77}"/>
          </ac:spMkLst>
        </pc:spChg>
        <pc:spChg chg="del">
          <ac:chgData name="Daniel Jenkinson" userId="e2229fe0-d7bb-42e1-8a2c-4a109470fe80" providerId="ADAL" clId="{BB531C49-30D1-4C0F-A4FD-DF33602A78B3}" dt="2024-09-04T12:49:16.269" v="209" actId="478"/>
          <ac:spMkLst>
            <pc:docMk/>
            <pc:sldMk cId="3356343585" sldId="2146846584"/>
            <ac:spMk id="6" creationId="{2BB2075B-11F6-CCCB-9C84-82D771F44A51}"/>
          </ac:spMkLst>
        </pc:spChg>
        <pc:spChg chg="add mod">
          <ac:chgData name="Daniel Jenkinson" userId="e2229fe0-d7bb-42e1-8a2c-4a109470fe80" providerId="ADAL" clId="{BB531C49-30D1-4C0F-A4FD-DF33602A78B3}" dt="2024-09-04T12:49:26.556" v="215" actId="113"/>
          <ac:spMkLst>
            <pc:docMk/>
            <pc:sldMk cId="3356343585" sldId="2146846584"/>
            <ac:spMk id="7" creationId="{545E0956-3A21-7AEC-C8F8-8BBA51393D21}"/>
          </ac:spMkLst>
        </pc:spChg>
        <pc:spChg chg="add mod">
          <ac:chgData name="Daniel Jenkinson" userId="e2229fe0-d7bb-42e1-8a2c-4a109470fe80" providerId="ADAL" clId="{BB531C49-30D1-4C0F-A4FD-DF33602A78B3}" dt="2024-09-04T12:49:16.620" v="210"/>
          <ac:spMkLst>
            <pc:docMk/>
            <pc:sldMk cId="3356343585" sldId="2146846584"/>
            <ac:spMk id="8" creationId="{128BDBC8-0C0D-ACC6-0D21-6B13E14D22A9}"/>
          </ac:spMkLst>
        </pc:spChg>
        <pc:spChg chg="add del">
          <ac:chgData name="Daniel Jenkinson" userId="e2229fe0-d7bb-42e1-8a2c-4a109470fe80" providerId="ADAL" clId="{BB531C49-30D1-4C0F-A4FD-DF33602A78B3}" dt="2024-09-04T16:42:34.007" v="220" actId="22"/>
          <ac:spMkLst>
            <pc:docMk/>
            <pc:sldMk cId="3356343585" sldId="2146846584"/>
            <ac:spMk id="10" creationId="{5EA1B40D-FF87-70D8-8426-B11FD1B357BB}"/>
          </ac:spMkLst>
        </pc:spChg>
        <pc:spChg chg="add del">
          <ac:chgData name="Daniel Jenkinson" userId="e2229fe0-d7bb-42e1-8a2c-4a109470fe80" providerId="ADAL" clId="{BB531C49-30D1-4C0F-A4FD-DF33602A78B3}" dt="2024-09-04T16:42:36.310" v="222" actId="22"/>
          <ac:spMkLst>
            <pc:docMk/>
            <pc:sldMk cId="3356343585" sldId="2146846584"/>
            <ac:spMk id="12" creationId="{DE04A92F-9D03-6E21-7365-FC0466970C74}"/>
          </ac:spMkLst>
        </pc:spChg>
        <pc:extLst>
          <p:ext xmlns:p="http://schemas.openxmlformats.org/presentationml/2006/main" uri="{D6D511B9-2390-475A-947B-AFAB55BFBCF1}">
            <pc226:cmChg xmlns:pc226="http://schemas.microsoft.com/office/powerpoint/2022/06/main/command" chg="">
              <pc226:chgData name="Daniel Jenkinson" userId="e2229fe0-d7bb-42e1-8a2c-4a109470fe80" providerId="ADAL" clId="{BB531C49-30D1-4C0F-A4FD-DF33602A78B3}" dt="2024-09-04T14:43:15.125" v="216"/>
              <pc2:cmMkLst xmlns:pc2="http://schemas.microsoft.com/office/powerpoint/2019/9/main/command">
                <pc:docMk/>
                <pc:sldMk cId="3356343585" sldId="2146846584"/>
                <pc2:cmMk id="{26850297-518D-4441-947C-D9C1393EAE9F}"/>
              </pc2:cmMkLst>
              <pc226:cmRplyChg chg="add">
                <pc226:chgData name="Daniel Jenkinson" userId="e2229fe0-d7bb-42e1-8a2c-4a109470fe80" providerId="ADAL" clId="{BB531C49-30D1-4C0F-A4FD-DF33602A78B3}" dt="2024-09-04T14:43:15.125" v="216"/>
                <pc2:cmRplyMkLst xmlns:pc2="http://schemas.microsoft.com/office/powerpoint/2019/9/main/command">
                  <pc:docMk/>
                  <pc:sldMk cId="3356343585" sldId="2146846584"/>
                  <pc2:cmMk id="{26850297-518D-4441-947C-D9C1393EAE9F}"/>
                  <pc2:cmRplyMk id="{6F68E22D-66F3-42C4-A5AF-5FA5E36CBE5A}"/>
                </pc2:cmRplyMkLst>
              </pc226:cmRplyChg>
            </pc226:cmChg>
          </p:ext>
        </pc:extLst>
      </pc:sldChg>
    </pc:docChg>
  </pc:docChgLst>
  <pc:docChgLst>
    <pc:chgData name="Richard Koch" userId="S::richard.koch@openbanking.org.uk::9f4bf70c-a37c-4787-9a6f-4f1695b97e86" providerId="AD" clId="Web-{8D45E4AD-7DFA-983F-5B18-9BBBCB9240CD}"/>
    <pc:docChg chg="mod modSld">
      <pc:chgData name="Richard Koch" userId="S::richard.koch@openbanking.org.uk::9f4bf70c-a37c-4787-9a6f-4f1695b97e86" providerId="AD" clId="Web-{8D45E4AD-7DFA-983F-5B18-9BBBCB9240CD}" dt="2024-09-04T13:37:53.269" v="2"/>
      <pc:docMkLst>
        <pc:docMk/>
      </pc:docMkLst>
      <pc:sldChg chg="modSp">
        <pc:chgData name="Richard Koch" userId="S::richard.koch@openbanking.org.uk::9f4bf70c-a37c-4787-9a6f-4f1695b97e86" providerId="AD" clId="Web-{8D45E4AD-7DFA-983F-5B18-9BBBCB9240CD}" dt="2024-09-04T13:30:10.304" v="1" actId="20577"/>
        <pc:sldMkLst>
          <pc:docMk/>
          <pc:sldMk cId="3356343585" sldId="2146846584"/>
        </pc:sldMkLst>
        <pc:spChg chg="mod">
          <ac:chgData name="Richard Koch" userId="S::richard.koch@openbanking.org.uk::9f4bf70c-a37c-4787-9a6f-4f1695b97e86" providerId="AD" clId="Web-{8D45E4AD-7DFA-983F-5B18-9BBBCB9240CD}" dt="2024-09-04T13:30:10.304" v="1" actId="20577"/>
          <ac:spMkLst>
            <pc:docMk/>
            <pc:sldMk cId="3356343585" sldId="2146846584"/>
            <ac:spMk id="8" creationId="{128BDBC8-0C0D-ACC6-0D21-6B13E14D22A9}"/>
          </ac:spMkLst>
        </pc:spChg>
      </pc:sldChg>
    </pc:docChg>
  </pc:docChgLst>
  <pc:docChgLst>
    <pc:chgData name="Nick Davey" userId="S::nick.davey@openbanking.org.uk::9f8baf95-1a3c-4df3-aaac-b3f2d8ab5bee" providerId="AD" clId="Web-{7C26B219-A54C-604B-5321-2279E9A01D2F}"/>
    <pc:docChg chg="modSld">
      <pc:chgData name="Nick Davey" userId="S::nick.davey@openbanking.org.uk::9f8baf95-1a3c-4df3-aaac-b3f2d8ab5bee" providerId="AD" clId="Web-{7C26B219-A54C-604B-5321-2279E9A01D2F}" dt="2024-09-04T08:52:39.357" v="6" actId="20577"/>
      <pc:docMkLst>
        <pc:docMk/>
      </pc:docMkLst>
      <pc:sldChg chg="modSp">
        <pc:chgData name="Nick Davey" userId="S::nick.davey@openbanking.org.uk::9f8baf95-1a3c-4df3-aaac-b3f2d8ab5bee" providerId="AD" clId="Web-{7C26B219-A54C-604B-5321-2279E9A01D2F}" dt="2024-09-04T08:52:39.357" v="6" actId="20577"/>
        <pc:sldMkLst>
          <pc:docMk/>
          <pc:sldMk cId="3867992099" sldId="2146846545"/>
        </pc:sldMkLst>
        <pc:spChg chg="mod">
          <ac:chgData name="Nick Davey" userId="S::nick.davey@openbanking.org.uk::9f8baf95-1a3c-4df3-aaac-b3f2d8ab5bee" providerId="AD" clId="Web-{7C26B219-A54C-604B-5321-2279E9A01D2F}" dt="2024-09-04T08:52:39.357" v="6" actId="20577"/>
          <ac:spMkLst>
            <pc:docMk/>
            <pc:sldMk cId="3867992099" sldId="2146846545"/>
            <ac:spMk id="8" creationId="{812CB9DC-9901-30A6-FC1E-2110718F9688}"/>
          </ac:spMkLst>
        </pc:spChg>
      </pc:sldChg>
    </pc:docChg>
  </pc:docChgLst>
  <pc:docChgLst>
    <pc:chgData name="Danh Nguyen" userId="S::danh.nguyen@openbanking.org.uk::49fad3ca-b4e0-4cf9-8036-f633bba834c8" providerId="AD" clId="Web-{7BEB6363-7465-A053-3A13-DFAE8B119E13}"/>
    <pc:docChg chg="modSld">
      <pc:chgData name="Danh Nguyen" userId="S::danh.nguyen@openbanking.org.uk::49fad3ca-b4e0-4cf9-8036-f633bba834c8" providerId="AD" clId="Web-{7BEB6363-7465-A053-3A13-DFAE8B119E13}" dt="2024-09-03T08:43:11.592" v="1794" actId="14100"/>
      <pc:docMkLst>
        <pc:docMk/>
      </pc:docMkLst>
      <pc:sldChg chg="modSp">
        <pc:chgData name="Danh Nguyen" userId="S::danh.nguyen@openbanking.org.uk::49fad3ca-b4e0-4cf9-8036-f633bba834c8" providerId="AD" clId="Web-{7BEB6363-7465-A053-3A13-DFAE8B119E13}" dt="2024-09-03T08:43:11.592" v="1794" actId="14100"/>
        <pc:sldMkLst>
          <pc:docMk/>
          <pc:sldMk cId="3867992099" sldId="2146846545"/>
        </pc:sldMkLst>
        <pc:spChg chg="mod">
          <ac:chgData name="Danh Nguyen" userId="S::danh.nguyen@openbanking.org.uk::49fad3ca-b4e0-4cf9-8036-f633bba834c8" providerId="AD" clId="Web-{7BEB6363-7465-A053-3A13-DFAE8B119E13}" dt="2024-09-03T08:40:52.165" v="1679" actId="1076"/>
          <ac:spMkLst>
            <pc:docMk/>
            <pc:sldMk cId="3867992099" sldId="2146846545"/>
            <ac:spMk id="7" creationId="{17D4CE1B-7DCB-AE96-02C4-A3714F915E0A}"/>
          </ac:spMkLst>
        </pc:spChg>
        <pc:spChg chg="mod">
          <ac:chgData name="Danh Nguyen" userId="S::danh.nguyen@openbanking.org.uk::49fad3ca-b4e0-4cf9-8036-f633bba834c8" providerId="AD" clId="Web-{7BEB6363-7465-A053-3A13-DFAE8B119E13}" dt="2024-09-03T08:43:11.592" v="1794" actId="14100"/>
          <ac:spMkLst>
            <pc:docMk/>
            <pc:sldMk cId="3867992099" sldId="2146846545"/>
            <ac:spMk id="8" creationId="{812CB9DC-9901-30A6-FC1E-2110718F9688}"/>
          </ac:spMkLst>
        </pc:spChg>
      </pc:sldChg>
    </pc:docChg>
  </pc:docChgLst>
  <pc:docChgLst>
    <pc:chgData name="John Crossley" userId="1d14c4f7-2a81-4e59-9a8b-8e55fe5b114d" providerId="ADAL" clId="{B25BF42D-AC33-48B1-B130-126D7F600D84}"/>
    <pc:docChg chg="undo custSel addSld delSld modSld sldOrd">
      <pc:chgData name="John Crossley" userId="1d14c4f7-2a81-4e59-9a8b-8e55fe5b114d" providerId="ADAL" clId="{B25BF42D-AC33-48B1-B130-126D7F600D84}" dt="2024-09-05T09:36:45.107" v="1379" actId="20577"/>
      <pc:docMkLst>
        <pc:docMk/>
      </pc:docMkLst>
      <pc:sldChg chg="modSp mod">
        <pc:chgData name="John Crossley" userId="1d14c4f7-2a81-4e59-9a8b-8e55fe5b114d" providerId="ADAL" clId="{B25BF42D-AC33-48B1-B130-126D7F600D84}" dt="2024-09-04T16:48:28.213" v="1325" actId="6549"/>
        <pc:sldMkLst>
          <pc:docMk/>
          <pc:sldMk cId="1860850369" sldId="338"/>
        </pc:sldMkLst>
        <pc:spChg chg="mod">
          <ac:chgData name="John Crossley" userId="1d14c4f7-2a81-4e59-9a8b-8e55fe5b114d" providerId="ADAL" clId="{B25BF42D-AC33-48B1-B130-126D7F600D84}" dt="2024-09-04T16:48:28.213" v="1325" actId="6549"/>
          <ac:spMkLst>
            <pc:docMk/>
            <pc:sldMk cId="1860850369" sldId="338"/>
            <ac:spMk id="8" creationId="{EC2F7B70-C3CE-0A3F-06AA-5376AC672D02}"/>
          </ac:spMkLst>
        </pc:spChg>
      </pc:sldChg>
      <pc:sldChg chg="modSp mod">
        <pc:chgData name="John Crossley" userId="1d14c4f7-2a81-4e59-9a8b-8e55fe5b114d" providerId="ADAL" clId="{B25BF42D-AC33-48B1-B130-126D7F600D84}" dt="2024-09-02T14:04:16.689" v="14" actId="6549"/>
        <pc:sldMkLst>
          <pc:docMk/>
          <pc:sldMk cId="2050004541" sldId="1938"/>
        </pc:sldMkLst>
        <pc:spChg chg="mod">
          <ac:chgData name="John Crossley" userId="1d14c4f7-2a81-4e59-9a8b-8e55fe5b114d" providerId="ADAL" clId="{B25BF42D-AC33-48B1-B130-126D7F600D84}" dt="2024-09-02T14:04:16.689" v="14" actId="6549"/>
          <ac:spMkLst>
            <pc:docMk/>
            <pc:sldMk cId="2050004541" sldId="1938"/>
            <ac:spMk id="3" creationId="{67E2540D-C54A-7643-8AEE-12474F58B40C}"/>
          </ac:spMkLst>
        </pc:spChg>
      </pc:sldChg>
      <pc:sldChg chg="addSp modSp">
        <pc:chgData name="John Crossley" userId="1d14c4f7-2a81-4e59-9a8b-8e55fe5b114d" providerId="ADAL" clId="{B25BF42D-AC33-48B1-B130-126D7F600D84}" dt="2024-09-02T14:13:42.692" v="342"/>
        <pc:sldMkLst>
          <pc:docMk/>
          <pc:sldMk cId="91430368" sldId="2146846298"/>
        </pc:sldMkLst>
        <pc:spChg chg="add mod">
          <ac:chgData name="John Crossley" userId="1d14c4f7-2a81-4e59-9a8b-8e55fe5b114d" providerId="ADAL" clId="{B25BF42D-AC33-48B1-B130-126D7F600D84}" dt="2024-09-02T14:13:42.692" v="342"/>
          <ac:spMkLst>
            <pc:docMk/>
            <pc:sldMk cId="91430368" sldId="2146846298"/>
            <ac:spMk id="2" creationId="{BA2038B8-A438-06D5-EC8C-8659C8CA0571}"/>
          </ac:spMkLst>
        </pc:spChg>
      </pc:sldChg>
      <pc:sldChg chg="addSp modSp">
        <pc:chgData name="John Crossley" userId="1d14c4f7-2a81-4e59-9a8b-8e55fe5b114d" providerId="ADAL" clId="{B25BF42D-AC33-48B1-B130-126D7F600D84}" dt="2024-09-02T14:13:45.249" v="343"/>
        <pc:sldMkLst>
          <pc:docMk/>
          <pc:sldMk cId="3408699755" sldId="2146846299"/>
        </pc:sldMkLst>
        <pc:spChg chg="add mod">
          <ac:chgData name="John Crossley" userId="1d14c4f7-2a81-4e59-9a8b-8e55fe5b114d" providerId="ADAL" clId="{B25BF42D-AC33-48B1-B130-126D7F600D84}" dt="2024-09-02T14:13:45.249" v="343"/>
          <ac:spMkLst>
            <pc:docMk/>
            <pc:sldMk cId="3408699755" sldId="2146846299"/>
            <ac:spMk id="8" creationId="{AB567838-0412-9986-C9E8-BA45C030524E}"/>
          </ac:spMkLst>
        </pc:spChg>
      </pc:sldChg>
      <pc:sldChg chg="del">
        <pc:chgData name="John Crossley" userId="1d14c4f7-2a81-4e59-9a8b-8e55fe5b114d" providerId="ADAL" clId="{B25BF42D-AC33-48B1-B130-126D7F600D84}" dt="2024-09-02T14:17:00.822" v="381" actId="47"/>
        <pc:sldMkLst>
          <pc:docMk/>
          <pc:sldMk cId="3226046533" sldId="2146846314"/>
        </pc:sldMkLst>
      </pc:sldChg>
      <pc:sldChg chg="addSp modSp">
        <pc:chgData name="John Crossley" userId="1d14c4f7-2a81-4e59-9a8b-8e55fe5b114d" providerId="ADAL" clId="{B25BF42D-AC33-48B1-B130-126D7F600D84}" dt="2024-09-02T14:13:09.735" v="338"/>
        <pc:sldMkLst>
          <pc:docMk/>
          <pc:sldMk cId="1269509915" sldId="2146846328"/>
        </pc:sldMkLst>
        <pc:spChg chg="add mod">
          <ac:chgData name="John Crossley" userId="1d14c4f7-2a81-4e59-9a8b-8e55fe5b114d" providerId="ADAL" clId="{B25BF42D-AC33-48B1-B130-126D7F600D84}" dt="2024-09-02T14:13:09.735" v="338"/>
          <ac:spMkLst>
            <pc:docMk/>
            <pc:sldMk cId="1269509915" sldId="2146846328"/>
            <ac:spMk id="2" creationId="{79373BE5-EACA-74AF-7C84-459937822E16}"/>
          </ac:spMkLst>
        </pc:spChg>
      </pc:sldChg>
      <pc:sldChg chg="del">
        <pc:chgData name="John Crossley" userId="1d14c4f7-2a81-4e59-9a8b-8e55fe5b114d" providerId="ADAL" clId="{B25BF42D-AC33-48B1-B130-126D7F600D84}" dt="2024-09-02T14:19:57.685" v="686" actId="47"/>
        <pc:sldMkLst>
          <pc:docMk/>
          <pc:sldMk cId="2529084109" sldId="2146846464"/>
        </pc:sldMkLst>
      </pc:sldChg>
      <pc:sldChg chg="del">
        <pc:chgData name="John Crossley" userId="1d14c4f7-2a81-4e59-9a8b-8e55fe5b114d" providerId="ADAL" clId="{B25BF42D-AC33-48B1-B130-126D7F600D84}" dt="2024-09-02T14:19:57.685" v="686" actId="47"/>
        <pc:sldMkLst>
          <pc:docMk/>
          <pc:sldMk cId="673899020" sldId="2146846474"/>
        </pc:sldMkLst>
      </pc:sldChg>
      <pc:sldChg chg="del">
        <pc:chgData name="John Crossley" userId="1d14c4f7-2a81-4e59-9a8b-8e55fe5b114d" providerId="ADAL" clId="{B25BF42D-AC33-48B1-B130-126D7F600D84}" dt="2024-09-02T14:19:57.685" v="686" actId="47"/>
        <pc:sldMkLst>
          <pc:docMk/>
          <pc:sldMk cId="1894421882" sldId="2146846476"/>
        </pc:sldMkLst>
      </pc:sldChg>
      <pc:sldChg chg="del">
        <pc:chgData name="John Crossley" userId="1d14c4f7-2a81-4e59-9a8b-8e55fe5b114d" providerId="ADAL" clId="{B25BF42D-AC33-48B1-B130-126D7F600D84}" dt="2024-09-02T14:19:57.685" v="686" actId="47"/>
        <pc:sldMkLst>
          <pc:docMk/>
          <pc:sldMk cId="686704415" sldId="2146846477"/>
        </pc:sldMkLst>
      </pc:sldChg>
      <pc:sldChg chg="del">
        <pc:chgData name="John Crossley" userId="1d14c4f7-2a81-4e59-9a8b-8e55fe5b114d" providerId="ADAL" clId="{B25BF42D-AC33-48B1-B130-126D7F600D84}" dt="2024-09-02T14:19:57.685" v="686" actId="47"/>
        <pc:sldMkLst>
          <pc:docMk/>
          <pc:sldMk cId="1656300028" sldId="2146846481"/>
        </pc:sldMkLst>
      </pc:sldChg>
      <pc:sldChg chg="del">
        <pc:chgData name="John Crossley" userId="1d14c4f7-2a81-4e59-9a8b-8e55fe5b114d" providerId="ADAL" clId="{B25BF42D-AC33-48B1-B130-126D7F600D84}" dt="2024-09-02T14:19:57.685" v="686" actId="47"/>
        <pc:sldMkLst>
          <pc:docMk/>
          <pc:sldMk cId="118295968" sldId="2146846483"/>
        </pc:sldMkLst>
      </pc:sldChg>
      <pc:sldChg chg="modSp mod">
        <pc:chgData name="John Crossley" userId="1d14c4f7-2a81-4e59-9a8b-8e55fe5b114d" providerId="ADAL" clId="{B25BF42D-AC33-48B1-B130-126D7F600D84}" dt="2024-09-02T14:12:14.127" v="317" actId="20577"/>
        <pc:sldMkLst>
          <pc:docMk/>
          <pc:sldMk cId="3463097105" sldId="2146846487"/>
        </pc:sldMkLst>
        <pc:spChg chg="mod">
          <ac:chgData name="John Crossley" userId="1d14c4f7-2a81-4e59-9a8b-8e55fe5b114d" providerId="ADAL" clId="{B25BF42D-AC33-48B1-B130-126D7F600D84}" dt="2024-09-02T14:12:14.127" v="317" actId="20577"/>
          <ac:spMkLst>
            <pc:docMk/>
            <pc:sldMk cId="3463097105" sldId="2146846487"/>
            <ac:spMk id="6" creationId="{7008064E-80B0-14C0-5284-CD8D88720086}"/>
          </ac:spMkLst>
        </pc:spChg>
      </pc:sldChg>
      <pc:sldChg chg="modSp mod">
        <pc:chgData name="John Crossley" userId="1d14c4f7-2a81-4e59-9a8b-8e55fe5b114d" providerId="ADAL" clId="{B25BF42D-AC33-48B1-B130-126D7F600D84}" dt="2024-09-02T14:18:25.551" v="542" actId="20577"/>
        <pc:sldMkLst>
          <pc:docMk/>
          <pc:sldMk cId="1582503185" sldId="2146846496"/>
        </pc:sldMkLst>
        <pc:spChg chg="mod">
          <ac:chgData name="John Crossley" userId="1d14c4f7-2a81-4e59-9a8b-8e55fe5b114d" providerId="ADAL" clId="{B25BF42D-AC33-48B1-B130-126D7F600D84}" dt="2024-09-02T14:18:25.551" v="542" actId="20577"/>
          <ac:spMkLst>
            <pc:docMk/>
            <pc:sldMk cId="1582503185" sldId="2146846496"/>
            <ac:spMk id="7" creationId="{21768834-FA67-AE97-E2F1-D8935ABEEAFF}"/>
          </ac:spMkLst>
        </pc:spChg>
      </pc:sldChg>
      <pc:sldChg chg="ord">
        <pc:chgData name="John Crossley" userId="1d14c4f7-2a81-4e59-9a8b-8e55fe5b114d" providerId="ADAL" clId="{B25BF42D-AC33-48B1-B130-126D7F600D84}" dt="2024-09-02T14:19:47.083" v="684"/>
        <pc:sldMkLst>
          <pc:docMk/>
          <pc:sldMk cId="3901663948" sldId="2146846505"/>
        </pc:sldMkLst>
      </pc:sldChg>
      <pc:sldChg chg="del">
        <pc:chgData name="John Crossley" userId="1d14c4f7-2a81-4e59-9a8b-8e55fe5b114d" providerId="ADAL" clId="{B25BF42D-AC33-48B1-B130-126D7F600D84}" dt="2024-09-02T14:16:59.091" v="379" actId="47"/>
        <pc:sldMkLst>
          <pc:docMk/>
          <pc:sldMk cId="2264097102" sldId="2146846517"/>
        </pc:sldMkLst>
      </pc:sldChg>
      <pc:sldChg chg="del">
        <pc:chgData name="John Crossley" userId="1d14c4f7-2a81-4e59-9a8b-8e55fe5b114d" providerId="ADAL" clId="{B25BF42D-AC33-48B1-B130-126D7F600D84}" dt="2024-09-02T14:16:59.909" v="380" actId="47"/>
        <pc:sldMkLst>
          <pc:docMk/>
          <pc:sldMk cId="3444621863" sldId="2146846523"/>
        </pc:sldMkLst>
      </pc:sldChg>
      <pc:sldChg chg="addSp modSp">
        <pc:chgData name="John Crossley" userId="1d14c4f7-2a81-4e59-9a8b-8e55fe5b114d" providerId="ADAL" clId="{B25BF42D-AC33-48B1-B130-126D7F600D84}" dt="2024-09-02T14:13:20.166" v="340"/>
        <pc:sldMkLst>
          <pc:docMk/>
          <pc:sldMk cId="3014582510" sldId="2146846529"/>
        </pc:sldMkLst>
        <pc:spChg chg="add mod">
          <ac:chgData name="John Crossley" userId="1d14c4f7-2a81-4e59-9a8b-8e55fe5b114d" providerId="ADAL" clId="{B25BF42D-AC33-48B1-B130-126D7F600D84}" dt="2024-09-02T14:13:12.296" v="339"/>
          <ac:spMkLst>
            <pc:docMk/>
            <pc:sldMk cId="3014582510" sldId="2146846529"/>
            <ac:spMk id="33" creationId="{FC35B00F-E2B1-FA04-C699-66CB4957F9BC}"/>
          </ac:spMkLst>
        </pc:spChg>
        <pc:spChg chg="add mod">
          <ac:chgData name="John Crossley" userId="1d14c4f7-2a81-4e59-9a8b-8e55fe5b114d" providerId="ADAL" clId="{B25BF42D-AC33-48B1-B130-126D7F600D84}" dt="2024-09-02T14:13:20.166" v="340"/>
          <ac:spMkLst>
            <pc:docMk/>
            <pc:sldMk cId="3014582510" sldId="2146846529"/>
            <ac:spMk id="45" creationId="{E73FAA22-FADD-2083-9ABD-C0D0FFB51E26}"/>
          </ac:spMkLst>
        </pc:spChg>
      </pc:sldChg>
      <pc:sldChg chg="modSp mod">
        <pc:chgData name="John Crossley" userId="1d14c4f7-2a81-4e59-9a8b-8e55fe5b114d" providerId="ADAL" clId="{B25BF42D-AC33-48B1-B130-126D7F600D84}" dt="2024-09-02T14:10:34.292" v="303" actId="6549"/>
        <pc:sldMkLst>
          <pc:docMk/>
          <pc:sldMk cId="2632964409" sldId="2146846530"/>
        </pc:sldMkLst>
        <pc:spChg chg="mod">
          <ac:chgData name="John Crossley" userId="1d14c4f7-2a81-4e59-9a8b-8e55fe5b114d" providerId="ADAL" clId="{B25BF42D-AC33-48B1-B130-126D7F600D84}" dt="2024-09-02T14:10:34.292" v="303" actId="6549"/>
          <ac:spMkLst>
            <pc:docMk/>
            <pc:sldMk cId="2632964409" sldId="2146846530"/>
            <ac:spMk id="7" creationId="{21768834-FA67-AE97-E2F1-D8935ABEEAFF}"/>
          </ac:spMkLst>
        </pc:spChg>
      </pc:sldChg>
      <pc:sldChg chg="addSp modSp del">
        <pc:chgData name="John Crossley" userId="1d14c4f7-2a81-4e59-9a8b-8e55fe5b114d" providerId="ADAL" clId="{B25BF42D-AC33-48B1-B130-126D7F600D84}" dt="2024-09-04T10:29:29.786" v="1283" actId="47"/>
        <pc:sldMkLst>
          <pc:docMk/>
          <pc:sldMk cId="1468438464" sldId="2146846533"/>
        </pc:sldMkLst>
        <pc:spChg chg="add mod">
          <ac:chgData name="John Crossley" userId="1d14c4f7-2a81-4e59-9a8b-8e55fe5b114d" providerId="ADAL" clId="{B25BF42D-AC33-48B1-B130-126D7F600D84}" dt="2024-09-02T14:14:11.977" v="378"/>
          <ac:spMkLst>
            <pc:docMk/>
            <pc:sldMk cId="1468438464" sldId="2146846533"/>
            <ac:spMk id="7" creationId="{86B1AC50-FA81-FD6C-339C-1A2FDE033B14}"/>
          </ac:spMkLst>
        </pc:spChg>
      </pc:sldChg>
      <pc:sldChg chg="del">
        <pc:chgData name="John Crossley" userId="1d14c4f7-2a81-4e59-9a8b-8e55fe5b114d" providerId="ADAL" clId="{B25BF42D-AC33-48B1-B130-126D7F600D84}" dt="2024-09-02T14:13:36.185" v="341" actId="47"/>
        <pc:sldMkLst>
          <pc:docMk/>
          <pc:sldMk cId="465288151" sldId="2146846535"/>
        </pc:sldMkLst>
      </pc:sldChg>
      <pc:sldChg chg="del">
        <pc:chgData name="John Crossley" userId="1d14c4f7-2a81-4e59-9a8b-8e55fe5b114d" providerId="ADAL" clId="{B25BF42D-AC33-48B1-B130-126D7F600D84}" dt="2024-09-02T14:11:00.977" v="308" actId="47"/>
        <pc:sldMkLst>
          <pc:docMk/>
          <pc:sldMk cId="317722684" sldId="2146846536"/>
        </pc:sldMkLst>
      </pc:sldChg>
      <pc:sldChg chg="addSp delSp modSp add del mod">
        <pc:chgData name="John Crossley" userId="1d14c4f7-2a81-4e59-9a8b-8e55fe5b114d" providerId="ADAL" clId="{B25BF42D-AC33-48B1-B130-126D7F600D84}" dt="2024-09-04T10:27:53.076" v="1281" actId="47"/>
        <pc:sldMkLst>
          <pc:docMk/>
          <pc:sldMk cId="2666152925" sldId="2146846538"/>
        </pc:sldMkLst>
        <pc:spChg chg="add del">
          <ac:chgData name="John Crossley" userId="1d14c4f7-2a81-4e59-9a8b-8e55fe5b114d" providerId="ADAL" clId="{B25BF42D-AC33-48B1-B130-126D7F600D84}" dt="2024-09-02T14:12:54.038" v="335" actId="22"/>
          <ac:spMkLst>
            <pc:docMk/>
            <pc:sldMk cId="2666152925" sldId="2146846538"/>
            <ac:spMk id="8" creationId="{E801E1F8-D89C-ED6D-2C5F-F0E63B10F9B1}"/>
          </ac:spMkLst>
        </pc:spChg>
        <pc:spChg chg="add mod">
          <ac:chgData name="John Crossley" userId="1d14c4f7-2a81-4e59-9a8b-8e55fe5b114d" providerId="ADAL" clId="{B25BF42D-AC33-48B1-B130-126D7F600D84}" dt="2024-09-02T14:12:59.088" v="336"/>
          <ac:spMkLst>
            <pc:docMk/>
            <pc:sldMk cId="2666152925" sldId="2146846538"/>
            <ac:spMk id="9" creationId="{335747CB-84FC-A3ED-ED25-F33AB1796477}"/>
          </ac:spMkLst>
        </pc:spChg>
      </pc:sldChg>
      <pc:sldChg chg="del">
        <pc:chgData name="John Crossley" userId="1d14c4f7-2a81-4e59-9a8b-8e55fe5b114d" providerId="ADAL" clId="{B25BF42D-AC33-48B1-B130-126D7F600D84}" dt="2024-09-02T14:11:00.977" v="308" actId="47"/>
        <pc:sldMkLst>
          <pc:docMk/>
          <pc:sldMk cId="4103343459" sldId="2146846539"/>
        </pc:sldMkLst>
      </pc:sldChg>
      <pc:sldChg chg="add">
        <pc:chgData name="John Crossley" userId="1d14c4f7-2a81-4e59-9a8b-8e55fe5b114d" providerId="ADAL" clId="{B25BF42D-AC33-48B1-B130-126D7F600D84}" dt="2024-09-04T11:26:56.498" v="1284"/>
        <pc:sldMkLst>
          <pc:docMk/>
          <pc:sldMk cId="931068091" sldId="2146846541"/>
        </pc:sldMkLst>
      </pc:sldChg>
      <pc:sldChg chg="addSp modSp del mod">
        <pc:chgData name="John Crossley" userId="1d14c4f7-2a81-4e59-9a8b-8e55fe5b114d" providerId="ADAL" clId="{B25BF42D-AC33-48B1-B130-126D7F600D84}" dt="2024-09-04T10:29:18.175" v="1282" actId="47"/>
        <pc:sldMkLst>
          <pc:docMk/>
          <pc:sldMk cId="1397456833" sldId="2146846541"/>
        </pc:sldMkLst>
        <pc:spChg chg="add mod">
          <ac:chgData name="John Crossley" userId="1d14c4f7-2a81-4e59-9a8b-8e55fe5b114d" providerId="ADAL" clId="{B25BF42D-AC33-48B1-B130-126D7F600D84}" dt="2024-09-02T14:14:07.420" v="377" actId="20577"/>
          <ac:spMkLst>
            <pc:docMk/>
            <pc:sldMk cId="1397456833" sldId="2146846541"/>
            <ac:spMk id="7" creationId="{803492C7-2C2D-0C01-9913-3B158A9BC752}"/>
          </ac:spMkLst>
        </pc:spChg>
      </pc:sldChg>
      <pc:sldChg chg="addSp modSp add del">
        <pc:chgData name="John Crossley" userId="1d14c4f7-2a81-4e59-9a8b-8e55fe5b114d" providerId="ADAL" clId="{B25BF42D-AC33-48B1-B130-126D7F600D84}" dt="2024-09-04T10:27:36.513" v="1280"/>
        <pc:sldMkLst>
          <pc:docMk/>
          <pc:sldMk cId="190566190" sldId="2146846542"/>
        </pc:sldMkLst>
        <pc:spChg chg="add mod">
          <ac:chgData name="John Crossley" userId="1d14c4f7-2a81-4e59-9a8b-8e55fe5b114d" providerId="ADAL" clId="{B25BF42D-AC33-48B1-B130-126D7F600D84}" dt="2024-09-02T14:13:03.808" v="337"/>
          <ac:spMkLst>
            <pc:docMk/>
            <pc:sldMk cId="190566190" sldId="2146846542"/>
            <ac:spMk id="6" creationId="{9AE6A694-8D5B-98B2-1A78-D4C1D0E51068}"/>
          </ac:spMkLst>
        </pc:spChg>
      </pc:sldChg>
      <pc:sldChg chg="addSp modSp add del mod">
        <pc:chgData name="John Crossley" userId="1d14c4f7-2a81-4e59-9a8b-8e55fe5b114d" providerId="ADAL" clId="{B25BF42D-AC33-48B1-B130-126D7F600D84}" dt="2024-09-04T10:27:36.513" v="1280"/>
        <pc:sldMkLst>
          <pc:docMk/>
          <pc:sldMk cId="3378517807" sldId="2146846544"/>
        </pc:sldMkLst>
        <pc:spChg chg="add mod">
          <ac:chgData name="John Crossley" userId="1d14c4f7-2a81-4e59-9a8b-8e55fe5b114d" providerId="ADAL" clId="{B25BF42D-AC33-48B1-B130-126D7F600D84}" dt="2024-09-02T14:12:46.616" v="333" actId="122"/>
          <ac:spMkLst>
            <pc:docMk/>
            <pc:sldMk cId="3378517807" sldId="2146846544"/>
            <ac:spMk id="2" creationId="{CC0F5443-347E-22AD-4BD5-B3BC822D33B4}"/>
          </ac:spMkLst>
        </pc:spChg>
      </pc:sldChg>
      <pc:sldChg chg="addSp delSp modSp new mod ord modClrScheme delCm chgLayout">
        <pc:chgData name="John Crossley" userId="1d14c4f7-2a81-4e59-9a8b-8e55fe5b114d" providerId="ADAL" clId="{B25BF42D-AC33-48B1-B130-126D7F600D84}" dt="2024-09-04T17:02:59.794" v="1352"/>
        <pc:sldMkLst>
          <pc:docMk/>
          <pc:sldMk cId="3867992099" sldId="2146846545"/>
        </pc:sldMkLst>
        <pc:spChg chg="mod ord">
          <ac:chgData name="John Crossley" userId="1d14c4f7-2a81-4e59-9a8b-8e55fe5b114d" providerId="ADAL" clId="{B25BF42D-AC33-48B1-B130-126D7F600D84}" dt="2024-09-02T14:17:10.342" v="383" actId="700"/>
          <ac:spMkLst>
            <pc:docMk/>
            <pc:sldMk cId="3867992099" sldId="2146846545"/>
            <ac:spMk id="2" creationId="{3FA1FAD6-B98D-6287-611B-231B9F68E9B0}"/>
          </ac:spMkLst>
        </pc:spChg>
        <pc:spChg chg="mod ord">
          <ac:chgData name="John Crossley" userId="1d14c4f7-2a81-4e59-9a8b-8e55fe5b114d" providerId="ADAL" clId="{B25BF42D-AC33-48B1-B130-126D7F600D84}" dt="2024-09-02T14:17:10.342" v="383" actId="700"/>
          <ac:spMkLst>
            <pc:docMk/>
            <pc:sldMk cId="3867992099" sldId="2146846545"/>
            <ac:spMk id="3" creationId="{440DA9EC-C903-5ECE-0795-B88F5CAF9F57}"/>
          </ac:spMkLst>
        </pc:spChg>
        <pc:spChg chg="mod ord">
          <ac:chgData name="John Crossley" userId="1d14c4f7-2a81-4e59-9a8b-8e55fe5b114d" providerId="ADAL" clId="{B25BF42D-AC33-48B1-B130-126D7F600D84}" dt="2024-09-02T14:17:10.342" v="383" actId="700"/>
          <ac:spMkLst>
            <pc:docMk/>
            <pc:sldMk cId="3867992099" sldId="2146846545"/>
            <ac:spMk id="4" creationId="{E9CE4CD7-4D68-43F7-D07A-53F9199CBAC0}"/>
          </ac:spMkLst>
        </pc:spChg>
        <pc:spChg chg="del mod ord">
          <ac:chgData name="John Crossley" userId="1d14c4f7-2a81-4e59-9a8b-8e55fe5b114d" providerId="ADAL" clId="{B25BF42D-AC33-48B1-B130-126D7F600D84}" dt="2024-09-02T14:17:10.342" v="383" actId="700"/>
          <ac:spMkLst>
            <pc:docMk/>
            <pc:sldMk cId="3867992099" sldId="2146846545"/>
            <ac:spMk id="5" creationId="{E508126D-C228-3AE1-951C-074284F0B66C}"/>
          </ac:spMkLst>
        </pc:spChg>
        <pc:spChg chg="del mod ord">
          <ac:chgData name="John Crossley" userId="1d14c4f7-2a81-4e59-9a8b-8e55fe5b114d" providerId="ADAL" clId="{B25BF42D-AC33-48B1-B130-126D7F600D84}" dt="2024-09-02T14:17:10.342" v="383" actId="700"/>
          <ac:spMkLst>
            <pc:docMk/>
            <pc:sldMk cId="3867992099" sldId="2146846545"/>
            <ac:spMk id="6" creationId="{A8D06CDE-FE5C-E244-C040-67C14E9D5A7C}"/>
          </ac:spMkLst>
        </pc:spChg>
        <pc:spChg chg="add mod ord">
          <ac:chgData name="John Crossley" userId="1d14c4f7-2a81-4e59-9a8b-8e55fe5b114d" providerId="ADAL" clId="{B25BF42D-AC33-48B1-B130-126D7F600D84}" dt="2024-09-02T14:17:30.526" v="418" actId="20577"/>
          <ac:spMkLst>
            <pc:docMk/>
            <pc:sldMk cId="3867992099" sldId="2146846545"/>
            <ac:spMk id="7" creationId="{17D4CE1B-7DCB-AE96-02C4-A3714F915E0A}"/>
          </ac:spMkLst>
        </pc:spChg>
        <pc:spChg chg="add mod ord">
          <ac:chgData name="John Crossley" userId="1d14c4f7-2a81-4e59-9a8b-8e55fe5b114d" providerId="ADAL" clId="{B25BF42D-AC33-48B1-B130-126D7F600D84}" dt="2024-09-02T14:18:11.214" v="504" actId="5793"/>
          <ac:spMkLst>
            <pc:docMk/>
            <pc:sldMk cId="3867992099" sldId="2146846545"/>
            <ac:spMk id="8" creationId="{812CB9DC-9901-30A6-FC1E-2110718F9688}"/>
          </ac:spMkLst>
        </pc:spChg>
        <pc:extLst>
          <p:ext xmlns:p="http://schemas.openxmlformats.org/presentationml/2006/main" uri="{D6D511B9-2390-475A-947B-AFAB55BFBCF1}">
            <pc226:cmChg xmlns:pc226="http://schemas.microsoft.com/office/powerpoint/2022/06/main/command" chg="del">
              <pc226:chgData name="John Crossley" userId="1d14c4f7-2a81-4e59-9a8b-8e55fe5b114d" providerId="ADAL" clId="{B25BF42D-AC33-48B1-B130-126D7F600D84}" dt="2024-09-04T17:02:59.794" v="1352"/>
              <pc2:cmMkLst xmlns:pc2="http://schemas.microsoft.com/office/powerpoint/2019/9/main/command">
                <pc:docMk/>
                <pc:sldMk cId="3867992099" sldId="2146846545"/>
                <pc2:cmMk id="{6EA48FCB-9566-4CC0-B6B5-5E43CB06AA36}"/>
              </pc2:cmMkLst>
            </pc226:cmChg>
          </p:ext>
        </pc:extLst>
      </pc:sldChg>
      <pc:sldChg chg="modSp add mod">
        <pc:chgData name="John Crossley" userId="1d14c4f7-2a81-4e59-9a8b-8e55fe5b114d" providerId="ADAL" clId="{B25BF42D-AC33-48B1-B130-126D7F600D84}" dt="2024-09-02T14:18:45.537" v="570" actId="20577"/>
        <pc:sldMkLst>
          <pc:docMk/>
          <pc:sldMk cId="4033381461" sldId="2146846546"/>
        </pc:sldMkLst>
        <pc:spChg chg="mod">
          <ac:chgData name="John Crossley" userId="1d14c4f7-2a81-4e59-9a8b-8e55fe5b114d" providerId="ADAL" clId="{B25BF42D-AC33-48B1-B130-126D7F600D84}" dt="2024-09-02T14:18:45.537" v="570" actId="20577"/>
          <ac:spMkLst>
            <pc:docMk/>
            <pc:sldMk cId="4033381461" sldId="2146846546"/>
            <ac:spMk id="7" creationId="{21768834-FA67-AE97-E2F1-D8935ABEEAFF}"/>
          </ac:spMkLst>
        </pc:spChg>
      </pc:sldChg>
      <pc:sldChg chg="modSp add mod">
        <pc:chgData name="John Crossley" userId="1d14c4f7-2a81-4e59-9a8b-8e55fe5b114d" providerId="ADAL" clId="{B25BF42D-AC33-48B1-B130-126D7F600D84}" dt="2024-09-02T14:19:10.359" v="623" actId="20577"/>
        <pc:sldMkLst>
          <pc:docMk/>
          <pc:sldMk cId="1872379360" sldId="2146846547"/>
        </pc:sldMkLst>
        <pc:spChg chg="mod">
          <ac:chgData name="John Crossley" userId="1d14c4f7-2a81-4e59-9a8b-8e55fe5b114d" providerId="ADAL" clId="{B25BF42D-AC33-48B1-B130-126D7F600D84}" dt="2024-09-02T14:19:10.359" v="623" actId="20577"/>
          <ac:spMkLst>
            <pc:docMk/>
            <pc:sldMk cId="1872379360" sldId="2146846547"/>
            <ac:spMk id="7" creationId="{21768834-FA67-AE97-E2F1-D8935ABEEAFF}"/>
          </ac:spMkLst>
        </pc:spChg>
      </pc:sldChg>
      <pc:sldChg chg="modSp add mod">
        <pc:chgData name="John Crossley" userId="1d14c4f7-2a81-4e59-9a8b-8e55fe5b114d" providerId="ADAL" clId="{B25BF42D-AC33-48B1-B130-126D7F600D84}" dt="2024-09-02T14:19:32.083" v="680" actId="20577"/>
        <pc:sldMkLst>
          <pc:docMk/>
          <pc:sldMk cId="2752188673" sldId="2146846548"/>
        </pc:sldMkLst>
        <pc:spChg chg="mod">
          <ac:chgData name="John Crossley" userId="1d14c4f7-2a81-4e59-9a8b-8e55fe5b114d" providerId="ADAL" clId="{B25BF42D-AC33-48B1-B130-126D7F600D84}" dt="2024-09-02T14:19:32.083" v="680" actId="20577"/>
          <ac:spMkLst>
            <pc:docMk/>
            <pc:sldMk cId="2752188673" sldId="2146846548"/>
            <ac:spMk id="7" creationId="{21768834-FA67-AE97-E2F1-D8935ABEEAFF}"/>
          </ac:spMkLst>
        </pc:spChg>
      </pc:sldChg>
      <pc:sldChg chg="modSp add mod">
        <pc:chgData name="John Crossley" userId="1d14c4f7-2a81-4e59-9a8b-8e55fe5b114d" providerId="ADAL" clId="{B25BF42D-AC33-48B1-B130-126D7F600D84}" dt="2024-09-02T14:24:52.988" v="1242" actId="5793"/>
        <pc:sldMkLst>
          <pc:docMk/>
          <pc:sldMk cId="1760483315" sldId="2146846549"/>
        </pc:sldMkLst>
        <pc:spChg chg="mod">
          <ac:chgData name="John Crossley" userId="1d14c4f7-2a81-4e59-9a8b-8e55fe5b114d" providerId="ADAL" clId="{B25BF42D-AC33-48B1-B130-126D7F600D84}" dt="2024-09-02T14:20:47.692" v="753" actId="20577"/>
          <ac:spMkLst>
            <pc:docMk/>
            <pc:sldMk cId="1760483315" sldId="2146846549"/>
            <ac:spMk id="7" creationId="{17D4CE1B-7DCB-AE96-02C4-A3714F915E0A}"/>
          </ac:spMkLst>
        </pc:spChg>
        <pc:spChg chg="mod">
          <ac:chgData name="John Crossley" userId="1d14c4f7-2a81-4e59-9a8b-8e55fe5b114d" providerId="ADAL" clId="{B25BF42D-AC33-48B1-B130-126D7F600D84}" dt="2024-09-02T14:24:52.988" v="1242" actId="5793"/>
          <ac:spMkLst>
            <pc:docMk/>
            <pc:sldMk cId="1760483315" sldId="2146846549"/>
            <ac:spMk id="8" creationId="{812CB9DC-9901-30A6-FC1E-2110718F9688}"/>
          </ac:spMkLst>
        </pc:spChg>
      </pc:sldChg>
      <pc:sldChg chg="add del">
        <pc:chgData name="John Crossley" userId="1d14c4f7-2a81-4e59-9a8b-8e55fe5b114d" providerId="ADAL" clId="{B25BF42D-AC33-48B1-B130-126D7F600D84}" dt="2024-09-02T14:19:51.452" v="685" actId="47"/>
        <pc:sldMkLst>
          <pc:docMk/>
          <pc:sldMk cId="4020287875" sldId="2146846549"/>
        </pc:sldMkLst>
      </pc:sldChg>
      <pc:sldChg chg="modSp add mod">
        <pc:chgData name="John Crossley" userId="1d14c4f7-2a81-4e59-9a8b-8e55fe5b114d" providerId="ADAL" clId="{B25BF42D-AC33-48B1-B130-126D7F600D84}" dt="2024-09-02T14:24:30.431" v="1204" actId="20577"/>
        <pc:sldMkLst>
          <pc:docMk/>
          <pc:sldMk cId="1162532012" sldId="2146846550"/>
        </pc:sldMkLst>
        <pc:spChg chg="mod">
          <ac:chgData name="John Crossley" userId="1d14c4f7-2a81-4e59-9a8b-8e55fe5b114d" providerId="ADAL" clId="{B25BF42D-AC33-48B1-B130-126D7F600D84}" dt="2024-09-02T14:24:15.074" v="1155" actId="20577"/>
          <ac:spMkLst>
            <pc:docMk/>
            <pc:sldMk cId="1162532012" sldId="2146846550"/>
            <ac:spMk id="7" creationId="{17D4CE1B-7DCB-AE96-02C4-A3714F915E0A}"/>
          </ac:spMkLst>
        </pc:spChg>
        <pc:spChg chg="mod">
          <ac:chgData name="John Crossley" userId="1d14c4f7-2a81-4e59-9a8b-8e55fe5b114d" providerId="ADAL" clId="{B25BF42D-AC33-48B1-B130-126D7F600D84}" dt="2024-09-02T14:24:30.431" v="1204" actId="20577"/>
          <ac:spMkLst>
            <pc:docMk/>
            <pc:sldMk cId="1162532012" sldId="2146846550"/>
            <ac:spMk id="8" creationId="{812CB9DC-9901-30A6-FC1E-2110718F9688}"/>
          </ac:spMkLst>
        </pc:spChg>
      </pc:sldChg>
      <pc:sldChg chg="add">
        <pc:chgData name="John Crossley" userId="1d14c4f7-2a81-4e59-9a8b-8e55fe5b114d" providerId="ADAL" clId="{B25BF42D-AC33-48B1-B130-126D7F600D84}" dt="2024-09-04T10:27:36.513" v="1280"/>
        <pc:sldMkLst>
          <pc:docMk/>
          <pc:sldMk cId="2249382741" sldId="2146846550"/>
        </pc:sldMkLst>
      </pc:sldChg>
      <pc:sldChg chg="modSp add mod">
        <pc:chgData name="John Crossley" userId="1d14c4f7-2a81-4e59-9a8b-8e55fe5b114d" providerId="ADAL" clId="{B25BF42D-AC33-48B1-B130-126D7F600D84}" dt="2024-09-02T14:23:51.097" v="1128" actId="5793"/>
        <pc:sldMkLst>
          <pc:docMk/>
          <pc:sldMk cId="4261111486" sldId="2146846551"/>
        </pc:sldMkLst>
        <pc:spChg chg="mod">
          <ac:chgData name="John Crossley" userId="1d14c4f7-2a81-4e59-9a8b-8e55fe5b114d" providerId="ADAL" clId="{B25BF42D-AC33-48B1-B130-126D7F600D84}" dt="2024-09-02T14:23:32.390" v="1078" actId="5793"/>
          <ac:spMkLst>
            <pc:docMk/>
            <pc:sldMk cId="4261111486" sldId="2146846551"/>
            <ac:spMk id="7" creationId="{17D4CE1B-7DCB-AE96-02C4-A3714F915E0A}"/>
          </ac:spMkLst>
        </pc:spChg>
        <pc:spChg chg="mod">
          <ac:chgData name="John Crossley" userId="1d14c4f7-2a81-4e59-9a8b-8e55fe5b114d" providerId="ADAL" clId="{B25BF42D-AC33-48B1-B130-126D7F600D84}" dt="2024-09-02T14:23:51.097" v="1128" actId="5793"/>
          <ac:spMkLst>
            <pc:docMk/>
            <pc:sldMk cId="4261111486" sldId="2146846551"/>
            <ac:spMk id="8" creationId="{812CB9DC-9901-30A6-FC1E-2110718F9688}"/>
          </ac:spMkLst>
        </pc:spChg>
      </pc:sldChg>
      <pc:sldChg chg="modSp add del mod">
        <pc:chgData name="John Crossley" userId="1d14c4f7-2a81-4e59-9a8b-8e55fe5b114d" providerId="ADAL" clId="{B25BF42D-AC33-48B1-B130-126D7F600D84}" dt="2024-09-04T11:27:00.047" v="1285" actId="47"/>
        <pc:sldMkLst>
          <pc:docMk/>
          <pc:sldMk cId="1480914608" sldId="2146846552"/>
        </pc:sldMkLst>
        <pc:spChg chg="mod">
          <ac:chgData name="John Crossley" userId="1d14c4f7-2a81-4e59-9a8b-8e55fe5b114d" providerId="ADAL" clId="{B25BF42D-AC33-48B1-B130-126D7F600D84}" dt="2024-09-02T14:21:19.780" v="790" actId="20577"/>
          <ac:spMkLst>
            <pc:docMk/>
            <pc:sldMk cId="1480914608" sldId="2146846552"/>
            <ac:spMk id="7" creationId="{17D4CE1B-7DCB-AE96-02C4-A3714F915E0A}"/>
          </ac:spMkLst>
        </pc:spChg>
        <pc:spChg chg="mod">
          <ac:chgData name="John Crossley" userId="1d14c4f7-2a81-4e59-9a8b-8e55fe5b114d" providerId="ADAL" clId="{B25BF42D-AC33-48B1-B130-126D7F600D84}" dt="2024-09-02T14:21:46.876" v="891" actId="20577"/>
          <ac:spMkLst>
            <pc:docMk/>
            <pc:sldMk cId="1480914608" sldId="2146846552"/>
            <ac:spMk id="8" creationId="{812CB9DC-9901-30A6-FC1E-2110718F9688}"/>
          </ac:spMkLst>
        </pc:spChg>
      </pc:sldChg>
      <pc:sldChg chg="delSp">
        <pc:chgData name="John Crossley" userId="1d14c4f7-2a81-4e59-9a8b-8e55fe5b114d" providerId="ADAL" clId="{B25BF42D-AC33-48B1-B130-126D7F600D84}" dt="2024-09-04T16:38:44.586" v="1292" actId="478"/>
        <pc:sldMkLst>
          <pc:docMk/>
          <pc:sldMk cId="2793610472" sldId="2146846552"/>
        </pc:sldMkLst>
        <pc:picChg chg="del">
          <ac:chgData name="John Crossley" userId="1d14c4f7-2a81-4e59-9a8b-8e55fe5b114d" providerId="ADAL" clId="{B25BF42D-AC33-48B1-B130-126D7F600D84}" dt="2024-09-04T16:38:44.586" v="1292" actId="478"/>
          <ac:picMkLst>
            <pc:docMk/>
            <pc:sldMk cId="2793610472" sldId="2146846552"/>
            <ac:picMk id="4098" creationId="{DBC60B1C-5A0C-1444-C422-16E6AFA49FB0}"/>
          </ac:picMkLst>
        </pc:picChg>
      </pc:sldChg>
      <pc:sldChg chg="modSp add mod">
        <pc:chgData name="John Crossley" userId="1d14c4f7-2a81-4e59-9a8b-8e55fe5b114d" providerId="ADAL" clId="{B25BF42D-AC33-48B1-B130-126D7F600D84}" dt="2024-09-02T14:22:28.112" v="934" actId="5793"/>
        <pc:sldMkLst>
          <pc:docMk/>
          <pc:sldMk cId="1180567042" sldId="2146846553"/>
        </pc:sldMkLst>
        <pc:spChg chg="mod">
          <ac:chgData name="John Crossley" userId="1d14c4f7-2a81-4e59-9a8b-8e55fe5b114d" providerId="ADAL" clId="{B25BF42D-AC33-48B1-B130-126D7F600D84}" dt="2024-09-02T14:22:28.112" v="934" actId="5793"/>
          <ac:spMkLst>
            <pc:docMk/>
            <pc:sldMk cId="1180567042" sldId="2146846553"/>
            <ac:spMk id="7" creationId="{21768834-FA67-AE97-E2F1-D8935ABEEAFF}"/>
          </ac:spMkLst>
        </pc:spChg>
      </pc:sldChg>
      <pc:sldChg chg="modSp add mod">
        <pc:chgData name="John Crossley" userId="1d14c4f7-2a81-4e59-9a8b-8e55fe5b114d" providerId="ADAL" clId="{B25BF42D-AC33-48B1-B130-126D7F600D84}" dt="2024-09-02T14:23:12.377" v="1039" actId="20577"/>
        <pc:sldMkLst>
          <pc:docMk/>
          <pc:sldMk cId="1201155759" sldId="2146846554"/>
        </pc:sldMkLst>
        <pc:spChg chg="mod">
          <ac:chgData name="John Crossley" userId="1d14c4f7-2a81-4e59-9a8b-8e55fe5b114d" providerId="ADAL" clId="{B25BF42D-AC33-48B1-B130-126D7F600D84}" dt="2024-09-02T14:22:47.735" v="992" actId="5793"/>
          <ac:spMkLst>
            <pc:docMk/>
            <pc:sldMk cId="1201155759" sldId="2146846554"/>
            <ac:spMk id="7" creationId="{17D4CE1B-7DCB-AE96-02C4-A3714F915E0A}"/>
          </ac:spMkLst>
        </pc:spChg>
        <pc:spChg chg="mod">
          <ac:chgData name="John Crossley" userId="1d14c4f7-2a81-4e59-9a8b-8e55fe5b114d" providerId="ADAL" clId="{B25BF42D-AC33-48B1-B130-126D7F600D84}" dt="2024-09-02T14:23:12.377" v="1039" actId="20577"/>
          <ac:spMkLst>
            <pc:docMk/>
            <pc:sldMk cId="1201155759" sldId="2146846554"/>
            <ac:spMk id="8" creationId="{812CB9DC-9901-30A6-FC1E-2110718F9688}"/>
          </ac:spMkLst>
        </pc:spChg>
      </pc:sldChg>
      <pc:sldChg chg="modSp add mod">
        <pc:chgData name="John Crossley" userId="1d14c4f7-2a81-4e59-9a8b-8e55fe5b114d" providerId="ADAL" clId="{B25BF42D-AC33-48B1-B130-126D7F600D84}" dt="2024-09-05T09:36:45.107" v="1379" actId="20577"/>
        <pc:sldMkLst>
          <pc:docMk/>
          <pc:sldMk cId="4127937934" sldId="2146846555"/>
        </pc:sldMkLst>
        <pc:spChg chg="mod">
          <ac:chgData name="John Crossley" userId="1d14c4f7-2a81-4e59-9a8b-8e55fe5b114d" providerId="ADAL" clId="{B25BF42D-AC33-48B1-B130-126D7F600D84}" dt="2024-09-05T09:36:45.107" v="1379" actId="20577"/>
          <ac:spMkLst>
            <pc:docMk/>
            <pc:sldMk cId="4127937934" sldId="2146846555"/>
            <ac:spMk id="13" creationId="{8DD27EB9-9E01-CDF6-0125-9A2C29A92788}"/>
          </ac:spMkLst>
        </pc:spChg>
      </pc:sldChg>
      <pc:sldChg chg="modSp mod">
        <pc:chgData name="John Crossley" userId="1d14c4f7-2a81-4e59-9a8b-8e55fe5b114d" providerId="ADAL" clId="{B25BF42D-AC33-48B1-B130-126D7F600D84}" dt="2024-09-04T11:28:04.607" v="1286" actId="20577"/>
        <pc:sldMkLst>
          <pc:docMk/>
          <pc:sldMk cId="3563394253" sldId="2146846577"/>
        </pc:sldMkLst>
        <pc:spChg chg="mod">
          <ac:chgData name="John Crossley" userId="1d14c4f7-2a81-4e59-9a8b-8e55fe5b114d" providerId="ADAL" clId="{B25BF42D-AC33-48B1-B130-126D7F600D84}" dt="2024-09-04T11:28:04.607" v="1286" actId="20577"/>
          <ac:spMkLst>
            <pc:docMk/>
            <pc:sldMk cId="3563394253" sldId="2146846577"/>
            <ac:spMk id="8" creationId="{812CB9DC-9901-30A6-FC1E-2110718F9688}"/>
          </ac:spMkLst>
        </pc:spChg>
      </pc:sldChg>
      <pc:sldChg chg="modSp mod">
        <pc:chgData name="John Crossley" userId="1d14c4f7-2a81-4e59-9a8b-8e55fe5b114d" providerId="ADAL" clId="{B25BF42D-AC33-48B1-B130-126D7F600D84}" dt="2024-09-04T12:43:11.257" v="1290" actId="20577"/>
        <pc:sldMkLst>
          <pc:docMk/>
          <pc:sldMk cId="3791125021" sldId="2146846578"/>
        </pc:sldMkLst>
        <pc:spChg chg="mod">
          <ac:chgData name="John Crossley" userId="1d14c4f7-2a81-4e59-9a8b-8e55fe5b114d" providerId="ADAL" clId="{B25BF42D-AC33-48B1-B130-126D7F600D84}" dt="2024-09-04T12:43:11.257" v="1290" actId="20577"/>
          <ac:spMkLst>
            <pc:docMk/>
            <pc:sldMk cId="3791125021" sldId="2146846578"/>
            <ac:spMk id="8" creationId="{812CB9DC-9901-30A6-FC1E-2110718F9688}"/>
          </ac:spMkLst>
        </pc:spChg>
      </pc:sldChg>
      <pc:sldChg chg="addSp delSp modSp new del mod modClrScheme chgLayout">
        <pc:chgData name="John Crossley" userId="1d14c4f7-2a81-4e59-9a8b-8e55fe5b114d" providerId="ADAL" clId="{B25BF42D-AC33-48B1-B130-126D7F600D84}" dt="2024-09-04T10:25:56.852" v="1278" actId="47"/>
        <pc:sldMkLst>
          <pc:docMk/>
          <pc:sldMk cId="1226997563" sldId="2146846579"/>
        </pc:sldMkLst>
        <pc:spChg chg="mod ord">
          <ac:chgData name="John Crossley" userId="1d14c4f7-2a81-4e59-9a8b-8e55fe5b114d" providerId="ADAL" clId="{B25BF42D-AC33-48B1-B130-126D7F600D84}" dt="2024-09-04T10:24:29.827" v="1244" actId="700"/>
          <ac:spMkLst>
            <pc:docMk/>
            <pc:sldMk cId="1226997563" sldId="2146846579"/>
            <ac:spMk id="2" creationId="{7096D15E-A639-B1F0-0637-CFDDE5D6BB6A}"/>
          </ac:spMkLst>
        </pc:spChg>
        <pc:spChg chg="mod ord">
          <ac:chgData name="John Crossley" userId="1d14c4f7-2a81-4e59-9a8b-8e55fe5b114d" providerId="ADAL" clId="{B25BF42D-AC33-48B1-B130-126D7F600D84}" dt="2024-09-04T10:24:29.827" v="1244" actId="700"/>
          <ac:spMkLst>
            <pc:docMk/>
            <pc:sldMk cId="1226997563" sldId="2146846579"/>
            <ac:spMk id="3" creationId="{D3359D2E-5D9A-1AB5-EC3A-718372E4C046}"/>
          </ac:spMkLst>
        </pc:spChg>
        <pc:spChg chg="mod ord">
          <ac:chgData name="John Crossley" userId="1d14c4f7-2a81-4e59-9a8b-8e55fe5b114d" providerId="ADAL" clId="{B25BF42D-AC33-48B1-B130-126D7F600D84}" dt="2024-09-04T10:24:29.827" v="1244" actId="700"/>
          <ac:spMkLst>
            <pc:docMk/>
            <pc:sldMk cId="1226997563" sldId="2146846579"/>
            <ac:spMk id="4" creationId="{A898E42F-C45E-404D-1983-5DCBA1019394}"/>
          </ac:spMkLst>
        </pc:spChg>
        <pc:spChg chg="del mod ord">
          <ac:chgData name="John Crossley" userId="1d14c4f7-2a81-4e59-9a8b-8e55fe5b114d" providerId="ADAL" clId="{B25BF42D-AC33-48B1-B130-126D7F600D84}" dt="2024-09-04T10:24:29.827" v="1244" actId="700"/>
          <ac:spMkLst>
            <pc:docMk/>
            <pc:sldMk cId="1226997563" sldId="2146846579"/>
            <ac:spMk id="5" creationId="{C95D784A-1585-056D-D524-2DE38F933468}"/>
          </ac:spMkLst>
        </pc:spChg>
        <pc:spChg chg="del mod ord">
          <ac:chgData name="John Crossley" userId="1d14c4f7-2a81-4e59-9a8b-8e55fe5b114d" providerId="ADAL" clId="{B25BF42D-AC33-48B1-B130-126D7F600D84}" dt="2024-09-04T10:24:29.827" v="1244" actId="700"/>
          <ac:spMkLst>
            <pc:docMk/>
            <pc:sldMk cId="1226997563" sldId="2146846579"/>
            <ac:spMk id="6" creationId="{75C67293-E1A7-32A4-A4F1-971CD5390943}"/>
          </ac:spMkLst>
        </pc:spChg>
        <pc:spChg chg="add mod ord">
          <ac:chgData name="John Crossley" userId="1d14c4f7-2a81-4e59-9a8b-8e55fe5b114d" providerId="ADAL" clId="{B25BF42D-AC33-48B1-B130-126D7F600D84}" dt="2024-09-04T10:24:37.788" v="1277" actId="20577"/>
          <ac:spMkLst>
            <pc:docMk/>
            <pc:sldMk cId="1226997563" sldId="2146846579"/>
            <ac:spMk id="7" creationId="{07B18254-D54A-E6BC-3792-B7C108C3A438}"/>
          </ac:spMkLst>
        </pc:spChg>
        <pc:spChg chg="add mod ord">
          <ac:chgData name="John Crossley" userId="1d14c4f7-2a81-4e59-9a8b-8e55fe5b114d" providerId="ADAL" clId="{B25BF42D-AC33-48B1-B130-126D7F600D84}" dt="2024-09-04T10:24:29.827" v="1244" actId="700"/>
          <ac:spMkLst>
            <pc:docMk/>
            <pc:sldMk cId="1226997563" sldId="2146846579"/>
            <ac:spMk id="8" creationId="{C2246587-87C9-0C67-6D57-AC1C1F9E7F1D}"/>
          </ac:spMkLst>
        </pc:spChg>
      </pc:sldChg>
      <pc:sldChg chg="add">
        <pc:chgData name="John Crossley" userId="1d14c4f7-2a81-4e59-9a8b-8e55fe5b114d" providerId="ADAL" clId="{B25BF42D-AC33-48B1-B130-126D7F600D84}" dt="2024-09-04T10:27:36.513" v="1280"/>
        <pc:sldMkLst>
          <pc:docMk/>
          <pc:sldMk cId="3431190015" sldId="2146846579"/>
        </pc:sldMkLst>
      </pc:sldChg>
      <pc:sldChg chg="add">
        <pc:chgData name="John Crossley" userId="1d14c4f7-2a81-4e59-9a8b-8e55fe5b114d" providerId="ADAL" clId="{B25BF42D-AC33-48B1-B130-126D7F600D84}" dt="2024-09-04T10:27:36.513" v="1280"/>
        <pc:sldMkLst>
          <pc:docMk/>
          <pc:sldMk cId="3740362680" sldId="2146846580"/>
        </pc:sldMkLst>
      </pc:sldChg>
      <pc:sldChg chg="add">
        <pc:chgData name="John Crossley" userId="1d14c4f7-2a81-4e59-9a8b-8e55fe5b114d" providerId="ADAL" clId="{B25BF42D-AC33-48B1-B130-126D7F600D84}" dt="2024-09-04T10:27:36.513" v="1280"/>
        <pc:sldMkLst>
          <pc:docMk/>
          <pc:sldMk cId="1980518308" sldId="2146846581"/>
        </pc:sldMkLst>
      </pc:sldChg>
      <pc:sldChg chg="add">
        <pc:chgData name="John Crossley" userId="1d14c4f7-2a81-4e59-9a8b-8e55fe5b114d" providerId="ADAL" clId="{B25BF42D-AC33-48B1-B130-126D7F600D84}" dt="2024-09-04T10:27:36.513" v="1280"/>
        <pc:sldMkLst>
          <pc:docMk/>
          <pc:sldMk cId="2617635415" sldId="2146846582"/>
        </pc:sldMkLst>
      </pc:sldChg>
      <pc:sldChg chg="modSp add">
        <pc:chgData name="John Crossley" userId="1d14c4f7-2a81-4e59-9a8b-8e55fe5b114d" providerId="ADAL" clId="{B25BF42D-AC33-48B1-B130-126D7F600D84}" dt="2024-09-04T16:59:19.458" v="1327" actId="2710"/>
        <pc:sldMkLst>
          <pc:docMk/>
          <pc:sldMk cId="814369421" sldId="2146846583"/>
        </pc:sldMkLst>
        <pc:graphicFrameChg chg="mod">
          <ac:chgData name="John Crossley" userId="1d14c4f7-2a81-4e59-9a8b-8e55fe5b114d" providerId="ADAL" clId="{B25BF42D-AC33-48B1-B130-126D7F600D84}" dt="2024-09-04T16:59:19.458" v="1327" actId="2710"/>
          <ac:graphicFrameMkLst>
            <pc:docMk/>
            <pc:sldMk cId="814369421" sldId="2146846583"/>
            <ac:graphicFrameMk id="9" creationId="{88F7BCBB-2615-23B9-78ED-B17E66852C47}"/>
          </ac:graphicFrameMkLst>
        </pc:graphicFrameChg>
      </pc:sldChg>
      <pc:sldChg chg="delCm modCm">
        <pc:chgData name="John Crossley" userId="1d14c4f7-2a81-4e59-9a8b-8e55fe5b114d" providerId="ADAL" clId="{B25BF42D-AC33-48B1-B130-126D7F600D84}" dt="2024-09-04T16:48:42.832" v="1326"/>
        <pc:sldMkLst>
          <pc:docMk/>
          <pc:sldMk cId="3356343585" sldId="2146846584"/>
        </pc:sldMkLst>
        <pc:extLst>
          <p:ext xmlns:p="http://schemas.openxmlformats.org/presentationml/2006/main" uri="{D6D511B9-2390-475A-947B-AFAB55BFBCF1}">
            <pc226:cmChg xmlns:pc226="http://schemas.microsoft.com/office/powerpoint/2022/06/main/command" chg="del">
              <pc226:chgData name="John Crossley" userId="1d14c4f7-2a81-4e59-9a8b-8e55fe5b114d" providerId="ADAL" clId="{B25BF42D-AC33-48B1-B130-126D7F600D84}" dt="2024-09-04T16:48:42.832" v="1326"/>
              <pc2:cmMkLst xmlns:pc2="http://schemas.microsoft.com/office/powerpoint/2019/9/main/command">
                <pc:docMk/>
                <pc:sldMk cId="3356343585" sldId="2146846584"/>
                <pc2:cmMk id="{26850297-518D-4441-947C-D9C1393EAE9F}"/>
              </pc2:cmMkLst>
              <pc226:cmRplyChg chg="add">
                <pc226:chgData name="John Crossley" userId="1d14c4f7-2a81-4e59-9a8b-8e55fe5b114d" providerId="ADAL" clId="{B25BF42D-AC33-48B1-B130-126D7F600D84}" dt="2024-09-04T14:22:46.352" v="1291"/>
                <pc2:cmRplyMkLst xmlns:pc2="http://schemas.microsoft.com/office/powerpoint/2019/9/main/command">
                  <pc:docMk/>
                  <pc:sldMk cId="3356343585" sldId="2146846584"/>
                  <pc2:cmMk id="{26850297-518D-4441-947C-D9C1393EAE9F}"/>
                  <pc2:cmRplyMk id="{58A3023E-1475-4B19-9A8C-AD1DFE845992}"/>
                </pc2:cmRplyMkLst>
              </pc226:cmRplyChg>
            </pc226:cmChg>
          </p:ext>
        </pc:extLst>
      </pc:sldChg>
      <pc:sldChg chg="delSp modSp mod">
        <pc:chgData name="John Crossley" userId="1d14c4f7-2a81-4e59-9a8b-8e55fe5b114d" providerId="ADAL" clId="{B25BF42D-AC33-48B1-B130-126D7F600D84}" dt="2024-09-04T17:01:04.653" v="1351" actId="20577"/>
        <pc:sldMkLst>
          <pc:docMk/>
          <pc:sldMk cId="2240830374" sldId="2146846587"/>
        </pc:sldMkLst>
        <pc:spChg chg="mod">
          <ac:chgData name="John Crossley" userId="1d14c4f7-2a81-4e59-9a8b-8e55fe5b114d" providerId="ADAL" clId="{B25BF42D-AC33-48B1-B130-126D7F600D84}" dt="2024-09-04T17:01:04.653" v="1351" actId="20577"/>
          <ac:spMkLst>
            <pc:docMk/>
            <pc:sldMk cId="2240830374" sldId="2146846587"/>
            <ac:spMk id="6" creationId="{B508C090-0E16-DBDB-6E12-D45D0BACBCD4}"/>
          </ac:spMkLst>
        </pc:spChg>
        <pc:picChg chg="del">
          <ac:chgData name="John Crossley" userId="1d14c4f7-2a81-4e59-9a8b-8e55fe5b114d" providerId="ADAL" clId="{B25BF42D-AC33-48B1-B130-126D7F600D84}" dt="2024-09-04T16:38:51.100" v="1293" actId="478"/>
          <ac:picMkLst>
            <pc:docMk/>
            <pc:sldMk cId="2240830374" sldId="2146846587"/>
            <ac:picMk id="2052" creationId="{0276E9E0-BDAB-0029-FF6C-2F423F9640BC}"/>
          </ac:picMkLst>
        </pc:picChg>
        <pc:picChg chg="del">
          <ac:chgData name="John Crossley" userId="1d14c4f7-2a81-4e59-9a8b-8e55fe5b114d" providerId="ADAL" clId="{B25BF42D-AC33-48B1-B130-126D7F600D84}" dt="2024-09-04T16:38:51.907" v="1294" actId="478"/>
          <ac:picMkLst>
            <pc:docMk/>
            <pc:sldMk cId="2240830374" sldId="2146846587"/>
            <ac:picMk id="2054" creationId="{5822FBE0-6F46-5630-35D9-2DEB1D2C8EA1}"/>
          </ac:picMkLst>
        </pc:picChg>
        <pc:picChg chg="del">
          <ac:chgData name="John Crossley" userId="1d14c4f7-2a81-4e59-9a8b-8e55fe5b114d" providerId="ADAL" clId="{B25BF42D-AC33-48B1-B130-126D7F600D84}" dt="2024-09-04T16:38:52.883" v="1295" actId="478"/>
          <ac:picMkLst>
            <pc:docMk/>
            <pc:sldMk cId="2240830374" sldId="2146846587"/>
            <ac:picMk id="2056" creationId="{9BFCAD14-C0C9-0813-7677-A03E914FD346}"/>
          </ac:picMkLst>
        </pc:picChg>
      </pc:sldChg>
      <pc:sldChg chg="delSp modSp mod">
        <pc:chgData name="John Crossley" userId="1d14c4f7-2a81-4e59-9a8b-8e55fe5b114d" providerId="ADAL" clId="{B25BF42D-AC33-48B1-B130-126D7F600D84}" dt="2024-09-04T17:07:56.498" v="1370" actId="20577"/>
        <pc:sldMkLst>
          <pc:docMk/>
          <pc:sldMk cId="723978728" sldId="2146846588"/>
        </pc:sldMkLst>
        <pc:spChg chg="mod">
          <ac:chgData name="John Crossley" userId="1d14c4f7-2a81-4e59-9a8b-8e55fe5b114d" providerId="ADAL" clId="{B25BF42D-AC33-48B1-B130-126D7F600D84}" dt="2024-09-04T17:07:56.498" v="1370" actId="20577"/>
          <ac:spMkLst>
            <pc:docMk/>
            <pc:sldMk cId="723978728" sldId="2146846588"/>
            <ac:spMk id="6" creationId="{B508C090-0E16-DBDB-6E12-D45D0BACBCD4}"/>
          </ac:spMkLst>
        </pc:spChg>
        <pc:picChg chg="del">
          <ac:chgData name="John Crossley" userId="1d14c4f7-2a81-4e59-9a8b-8e55fe5b114d" providerId="ADAL" clId="{B25BF42D-AC33-48B1-B130-126D7F600D84}" dt="2024-09-04T16:38:55.280" v="1296" actId="478"/>
          <ac:picMkLst>
            <pc:docMk/>
            <pc:sldMk cId="723978728" sldId="2146846588"/>
            <ac:picMk id="3076" creationId="{0D69FBC5-DCE2-1E24-99B6-E54E823E9B14}"/>
          </ac:picMkLst>
        </pc:picChg>
      </pc:sldChg>
    </pc:docChg>
  </pc:docChgLst>
  <pc:docChgLst>
    <pc:chgData name="Simon Marsh" userId="a10d583b-d307-4443-84b8-abc303aa14d0" providerId="ADAL" clId="{FD333D5F-A8D4-4585-A245-D1E1C6A9DA01}"/>
    <pc:docChg chg="undo custSel addSld delSld modSld">
      <pc:chgData name="Simon Marsh" userId="a10d583b-d307-4443-84b8-abc303aa14d0" providerId="ADAL" clId="{FD333D5F-A8D4-4585-A245-D1E1C6A9DA01}" dt="2024-09-04T14:54:02.832" v="70" actId="478"/>
      <pc:docMkLst>
        <pc:docMk/>
      </pc:docMkLst>
      <pc:sldChg chg="del">
        <pc:chgData name="Simon Marsh" userId="a10d583b-d307-4443-84b8-abc303aa14d0" providerId="ADAL" clId="{FD333D5F-A8D4-4585-A245-D1E1C6A9DA01}" dt="2024-09-03T11:05:18.130" v="55" actId="47"/>
        <pc:sldMkLst>
          <pc:docMk/>
          <pc:sldMk cId="91430368" sldId="2146846298"/>
        </pc:sldMkLst>
      </pc:sldChg>
      <pc:sldChg chg="del">
        <pc:chgData name="Simon Marsh" userId="a10d583b-d307-4443-84b8-abc303aa14d0" providerId="ADAL" clId="{FD333D5F-A8D4-4585-A245-D1E1C6A9DA01}" dt="2024-09-03T11:05:19.311" v="56" actId="47"/>
        <pc:sldMkLst>
          <pc:docMk/>
          <pc:sldMk cId="3408699755" sldId="2146846299"/>
        </pc:sldMkLst>
      </pc:sldChg>
      <pc:sldChg chg="del">
        <pc:chgData name="Simon Marsh" userId="a10d583b-d307-4443-84b8-abc303aa14d0" providerId="ADAL" clId="{FD333D5F-A8D4-4585-A245-D1E1C6A9DA01}" dt="2024-09-03T11:06:39.079" v="60" actId="47"/>
        <pc:sldMkLst>
          <pc:docMk/>
          <pc:sldMk cId="1269509915" sldId="2146846328"/>
        </pc:sldMkLst>
      </pc:sldChg>
      <pc:sldChg chg="modSp mod">
        <pc:chgData name="Simon Marsh" userId="a10d583b-d307-4443-84b8-abc303aa14d0" providerId="ADAL" clId="{FD333D5F-A8D4-4585-A245-D1E1C6A9DA01}" dt="2024-09-03T16:18:15.876" v="64" actId="27636"/>
        <pc:sldMkLst>
          <pc:docMk/>
          <pc:sldMk cId="3463097105" sldId="2146846487"/>
        </pc:sldMkLst>
        <pc:spChg chg="mod">
          <ac:chgData name="Simon Marsh" userId="a10d583b-d307-4443-84b8-abc303aa14d0" providerId="ADAL" clId="{FD333D5F-A8D4-4585-A245-D1E1C6A9DA01}" dt="2024-09-03T16:18:15.876" v="64" actId="27636"/>
          <ac:spMkLst>
            <pc:docMk/>
            <pc:sldMk cId="3463097105" sldId="2146846487"/>
            <ac:spMk id="6" creationId="{7008064E-80B0-14C0-5284-CD8D88720086}"/>
          </ac:spMkLst>
        </pc:spChg>
      </pc:sldChg>
      <pc:sldChg chg="add">
        <pc:chgData name="Simon Marsh" userId="a10d583b-d307-4443-84b8-abc303aa14d0" providerId="ADAL" clId="{FD333D5F-A8D4-4585-A245-D1E1C6A9DA01}" dt="2024-09-03T11:06:29.424" v="59"/>
        <pc:sldMkLst>
          <pc:docMk/>
          <pc:sldMk cId="3184595450" sldId="2146846527"/>
        </pc:sldMkLst>
      </pc:sldChg>
      <pc:sldChg chg="del">
        <pc:chgData name="Simon Marsh" userId="a10d583b-d307-4443-84b8-abc303aa14d0" providerId="ADAL" clId="{FD333D5F-A8D4-4585-A245-D1E1C6A9DA01}" dt="2024-09-03T11:06:39.835" v="61" actId="47"/>
        <pc:sldMkLst>
          <pc:docMk/>
          <pc:sldMk cId="3014582510" sldId="2146846529"/>
        </pc:sldMkLst>
      </pc:sldChg>
      <pc:sldChg chg="add">
        <pc:chgData name="Simon Marsh" userId="a10d583b-d307-4443-84b8-abc303aa14d0" providerId="ADAL" clId="{FD333D5F-A8D4-4585-A245-D1E1C6A9DA01}" dt="2024-09-03T11:06:29.424" v="59"/>
        <pc:sldMkLst>
          <pc:docMk/>
          <pc:sldMk cId="2170447778" sldId="2146846532"/>
        </pc:sldMkLst>
      </pc:sldChg>
      <pc:sldChg chg="addSp delSp modSp mod">
        <pc:chgData name="Simon Marsh" userId="a10d583b-d307-4443-84b8-abc303aa14d0" providerId="ADAL" clId="{FD333D5F-A8D4-4585-A245-D1E1C6A9DA01}" dt="2024-09-04T14:54:02.832" v="70" actId="478"/>
        <pc:sldMkLst>
          <pc:docMk/>
          <pc:sldMk cId="1760483315" sldId="2146846549"/>
        </pc:sldMkLst>
        <pc:spChg chg="del mod">
          <ac:chgData name="Simon Marsh" userId="a10d583b-d307-4443-84b8-abc303aa14d0" providerId="ADAL" clId="{FD333D5F-A8D4-4585-A245-D1E1C6A9DA01}" dt="2024-09-04T14:54:02.832" v="70" actId="478"/>
          <ac:spMkLst>
            <pc:docMk/>
            <pc:sldMk cId="1760483315" sldId="2146846549"/>
            <ac:spMk id="8" creationId="{812CB9DC-9901-30A6-FC1E-2110718F9688}"/>
          </ac:spMkLst>
        </pc:spChg>
        <pc:spChg chg="add del mod">
          <ac:chgData name="Simon Marsh" userId="a10d583b-d307-4443-84b8-abc303aa14d0" providerId="ADAL" clId="{FD333D5F-A8D4-4585-A245-D1E1C6A9DA01}" dt="2024-09-04T14:53:59.632" v="69" actId="478"/>
          <ac:spMkLst>
            <pc:docMk/>
            <pc:sldMk cId="1760483315" sldId="2146846549"/>
            <ac:spMk id="13" creationId="{127DD67D-28F7-FE1F-0EB5-4F5C35ED128A}"/>
          </ac:spMkLst>
        </pc:spChg>
        <pc:picChg chg="add del">
          <ac:chgData name="Simon Marsh" userId="a10d583b-d307-4443-84b8-abc303aa14d0" providerId="ADAL" clId="{FD333D5F-A8D4-4585-A245-D1E1C6A9DA01}" dt="2024-09-02T16:50:45.108" v="1" actId="478"/>
          <ac:picMkLst>
            <pc:docMk/>
            <pc:sldMk cId="1760483315" sldId="2146846549"/>
            <ac:picMk id="6" creationId="{7980ED5A-DF8A-D8D9-1527-FEC8B0E43A4B}"/>
          </ac:picMkLst>
        </pc:picChg>
        <pc:picChg chg="add mod">
          <ac:chgData name="Simon Marsh" userId="a10d583b-d307-4443-84b8-abc303aa14d0" providerId="ADAL" clId="{FD333D5F-A8D4-4585-A245-D1E1C6A9DA01}" dt="2024-09-02T16:53:05.508" v="40" actId="1037"/>
          <ac:picMkLst>
            <pc:docMk/>
            <pc:sldMk cId="1760483315" sldId="2146846549"/>
            <ac:picMk id="10" creationId="{8F396894-1B85-BB7A-1EE2-34241B0A38AF}"/>
          </ac:picMkLst>
        </pc:picChg>
        <pc:picChg chg="add del mod">
          <ac:chgData name="Simon Marsh" userId="a10d583b-d307-4443-84b8-abc303aa14d0" providerId="ADAL" clId="{FD333D5F-A8D4-4585-A245-D1E1C6A9DA01}" dt="2024-09-04T14:53:55.909" v="68" actId="478"/>
          <ac:picMkLst>
            <pc:docMk/>
            <pc:sldMk cId="1760483315" sldId="2146846549"/>
            <ac:picMk id="12" creationId="{31CA0B23-C5FA-0CA4-84DF-2DF982C04757}"/>
          </ac:picMkLst>
        </pc:picChg>
      </pc:sldChg>
      <pc:sldChg chg="add">
        <pc:chgData name="Simon Marsh" userId="a10d583b-d307-4443-84b8-abc303aa14d0" providerId="ADAL" clId="{FD333D5F-A8D4-4585-A245-D1E1C6A9DA01}" dt="2024-09-03T11:05:51.040" v="58"/>
        <pc:sldMkLst>
          <pc:docMk/>
          <pc:sldMk cId="2725024070" sldId="2146846568"/>
        </pc:sldMkLst>
      </pc:sldChg>
      <pc:sldChg chg="add">
        <pc:chgData name="Simon Marsh" userId="a10d583b-d307-4443-84b8-abc303aa14d0" providerId="ADAL" clId="{FD333D5F-A8D4-4585-A245-D1E1C6A9DA01}" dt="2024-09-03T11:05:14.362" v="54"/>
        <pc:sldMkLst>
          <pc:docMk/>
          <pc:sldMk cId="1412675905" sldId="2146846569"/>
        </pc:sldMkLst>
      </pc:sldChg>
      <pc:sldChg chg="add">
        <pc:chgData name="Simon Marsh" userId="a10d583b-d307-4443-84b8-abc303aa14d0" providerId="ADAL" clId="{FD333D5F-A8D4-4585-A245-D1E1C6A9DA01}" dt="2024-09-03T11:05:14.362" v="54"/>
        <pc:sldMkLst>
          <pc:docMk/>
          <pc:sldMk cId="857329036" sldId="2146846570"/>
        </pc:sldMkLst>
      </pc:sldChg>
      <pc:sldChg chg="add">
        <pc:chgData name="Simon Marsh" userId="a10d583b-d307-4443-84b8-abc303aa14d0" providerId="ADAL" clId="{FD333D5F-A8D4-4585-A245-D1E1C6A9DA01}" dt="2024-09-03T11:05:37.683" v="57"/>
        <pc:sldMkLst>
          <pc:docMk/>
          <pc:sldMk cId="404743568" sldId="2146846571"/>
        </pc:sldMkLst>
      </pc:sldChg>
      <pc:sldChg chg="add">
        <pc:chgData name="Simon Marsh" userId="a10d583b-d307-4443-84b8-abc303aa14d0" providerId="ADAL" clId="{FD333D5F-A8D4-4585-A245-D1E1C6A9DA01}" dt="2024-09-03T11:05:37.683" v="57"/>
        <pc:sldMkLst>
          <pc:docMk/>
          <pc:sldMk cId="233111236" sldId="2146846572"/>
        </pc:sldMkLst>
      </pc:sldChg>
    </pc:docChg>
  </pc:docChgLst>
  <pc:docChgLst>
    <pc:chgData name="Nick Davey" userId="9f8baf95-1a3c-4df3-aaac-b3f2d8ab5bee" providerId="ADAL" clId="{C514A9CA-DD5C-4C83-A035-905E1431E590}"/>
    <pc:docChg chg="undo custSel addSld delSld modSld">
      <pc:chgData name="Nick Davey" userId="9f8baf95-1a3c-4df3-aaac-b3f2d8ab5bee" providerId="ADAL" clId="{C514A9CA-DD5C-4C83-A035-905E1431E590}" dt="2024-09-04T17:04:21.420" v="3729" actId="20577"/>
      <pc:docMkLst>
        <pc:docMk/>
      </pc:docMkLst>
      <pc:sldChg chg="addSp delSp modSp mod modCm">
        <pc:chgData name="Nick Davey" userId="9f8baf95-1a3c-4df3-aaac-b3f2d8ab5bee" providerId="ADAL" clId="{C514A9CA-DD5C-4C83-A035-905E1431E590}" dt="2024-09-04T14:09:11.850" v="3046" actId="20577"/>
        <pc:sldMkLst>
          <pc:docMk/>
          <pc:sldMk cId="3867992099" sldId="2146846545"/>
        </pc:sldMkLst>
        <pc:spChg chg="add mod">
          <ac:chgData name="Nick Davey" userId="9f8baf95-1a3c-4df3-aaac-b3f2d8ab5bee" providerId="ADAL" clId="{C514A9CA-DD5C-4C83-A035-905E1431E590}" dt="2024-09-04T10:35:37.900" v="2415" actId="478"/>
          <ac:spMkLst>
            <pc:docMk/>
            <pc:sldMk cId="3867992099" sldId="2146846545"/>
            <ac:spMk id="5" creationId="{1A841CD0-99BE-FFAA-76B7-9094BCA403E6}"/>
          </ac:spMkLst>
        </pc:spChg>
        <pc:spChg chg="add mod">
          <ac:chgData name="Nick Davey" userId="9f8baf95-1a3c-4df3-aaac-b3f2d8ab5bee" providerId="ADAL" clId="{C514A9CA-DD5C-4C83-A035-905E1431E590}" dt="2024-09-04T10:35:43.361" v="2417" actId="478"/>
          <ac:spMkLst>
            <pc:docMk/>
            <pc:sldMk cId="3867992099" sldId="2146846545"/>
            <ac:spMk id="6" creationId="{6734C589-944F-B0B1-EF72-AEB429A4D44F}"/>
          </ac:spMkLst>
        </pc:spChg>
        <pc:spChg chg="mod">
          <ac:chgData name="Nick Davey" userId="9f8baf95-1a3c-4df3-aaac-b3f2d8ab5bee" providerId="ADAL" clId="{C514A9CA-DD5C-4C83-A035-905E1431E590}" dt="2024-09-04T14:08:59.090" v="3045" actId="14100"/>
          <ac:spMkLst>
            <pc:docMk/>
            <pc:sldMk cId="3867992099" sldId="2146846545"/>
            <ac:spMk id="7" creationId="{17D4CE1B-7DCB-AE96-02C4-A3714F915E0A}"/>
          </ac:spMkLst>
        </pc:spChg>
        <pc:spChg chg="add del mod">
          <ac:chgData name="Nick Davey" userId="9f8baf95-1a3c-4df3-aaac-b3f2d8ab5bee" providerId="ADAL" clId="{C514A9CA-DD5C-4C83-A035-905E1431E590}" dt="2024-09-04T14:09:11.850" v="3046" actId="20577"/>
          <ac:spMkLst>
            <pc:docMk/>
            <pc:sldMk cId="3867992099" sldId="2146846545"/>
            <ac:spMk id="8" creationId="{812CB9DC-9901-30A6-FC1E-2110718F9688}"/>
          </ac:spMkLst>
        </pc:spChg>
        <pc:picChg chg="add del">
          <ac:chgData name="Nick Davey" userId="9f8baf95-1a3c-4df3-aaac-b3f2d8ab5bee" providerId="ADAL" clId="{C514A9CA-DD5C-4C83-A035-905E1431E590}" dt="2024-09-04T10:35:46.143" v="2418" actId="478"/>
          <ac:picMkLst>
            <pc:docMk/>
            <pc:sldMk cId="3867992099" sldId="2146846545"/>
            <ac:picMk id="1026" creationId="{064DED73-49F0-8353-08FB-AA9AE114A232}"/>
          </ac:picMkLst>
        </pc:picChg>
        <pc:extLst>
          <p:ext xmlns:p="http://schemas.openxmlformats.org/presentationml/2006/main" uri="{D6D511B9-2390-475A-947B-AFAB55BFBCF1}">
            <pc226:cmChg xmlns:pc226="http://schemas.microsoft.com/office/powerpoint/2022/06/main/command" chg="">
              <pc226:chgData name="Nick Davey" userId="9f8baf95-1a3c-4df3-aaac-b3f2d8ab5bee" providerId="ADAL" clId="{C514A9CA-DD5C-4C83-A035-905E1431E590}" dt="2024-09-04T10:32:00.967" v="2411"/>
              <pc2:cmMkLst xmlns:pc2="http://schemas.microsoft.com/office/powerpoint/2019/9/main/command">
                <pc:docMk/>
                <pc:sldMk cId="3867992099" sldId="2146846545"/>
                <pc2:cmMk id="{6EA48FCB-9566-4CC0-B6B5-5E43CB06AA36}"/>
              </pc2:cmMkLst>
              <pc226:cmRplyChg chg="add">
                <pc226:chgData name="Nick Davey" userId="9f8baf95-1a3c-4df3-aaac-b3f2d8ab5bee" providerId="ADAL" clId="{C514A9CA-DD5C-4C83-A035-905E1431E590}" dt="2024-09-04T10:32:00.967" v="2411"/>
                <pc2:cmRplyMkLst xmlns:pc2="http://schemas.microsoft.com/office/powerpoint/2019/9/main/command">
                  <pc:docMk/>
                  <pc:sldMk cId="3867992099" sldId="2146846545"/>
                  <pc2:cmMk id="{6EA48FCB-9566-4CC0-B6B5-5E43CB06AA36}"/>
                  <pc2:cmRplyMk id="{6F0F891C-50A0-4151-9633-2BE301FE7D8A}"/>
                </pc2:cmRplyMkLst>
              </pc226:cmRplyChg>
            </pc226:cmChg>
          </p:ext>
        </pc:extLst>
      </pc:sldChg>
      <pc:sldChg chg="del">
        <pc:chgData name="Nick Davey" userId="9f8baf95-1a3c-4df3-aaac-b3f2d8ab5bee" providerId="ADAL" clId="{C514A9CA-DD5C-4C83-A035-905E1431E590}" dt="2024-09-04T14:22:24.591" v="3511" actId="47"/>
        <pc:sldMkLst>
          <pc:docMk/>
          <pc:sldMk cId="4261111486" sldId="2146846551"/>
        </pc:sldMkLst>
      </pc:sldChg>
      <pc:sldChg chg="addSp delSp modSp add del mod">
        <pc:chgData name="Nick Davey" userId="9f8baf95-1a3c-4df3-aaac-b3f2d8ab5bee" providerId="ADAL" clId="{C514A9CA-DD5C-4C83-A035-905E1431E590}" dt="2024-09-04T14:21:51.909" v="3481" actId="255"/>
        <pc:sldMkLst>
          <pc:docMk/>
          <pc:sldMk cId="2793610472" sldId="2146846552"/>
        </pc:sldMkLst>
        <pc:spChg chg="del">
          <ac:chgData name="Nick Davey" userId="9f8baf95-1a3c-4df3-aaac-b3f2d8ab5bee" providerId="ADAL" clId="{C514A9CA-DD5C-4C83-A035-905E1431E590}" dt="2024-09-04T14:20:38.062" v="3422" actId="478"/>
          <ac:spMkLst>
            <pc:docMk/>
            <pc:sldMk cId="2793610472" sldId="2146846552"/>
            <ac:spMk id="8" creationId="{1B2809ED-0868-31AB-A2C1-859922104884}"/>
          </ac:spMkLst>
        </pc:spChg>
        <pc:spChg chg="add mod">
          <ac:chgData name="Nick Davey" userId="9f8baf95-1a3c-4df3-aaac-b3f2d8ab5bee" providerId="ADAL" clId="{C514A9CA-DD5C-4C83-A035-905E1431E590}" dt="2024-09-04T14:21:51.909" v="3481" actId="255"/>
          <ac:spMkLst>
            <pc:docMk/>
            <pc:sldMk cId="2793610472" sldId="2146846552"/>
            <ac:spMk id="12" creationId="{E06C49FA-673A-21C4-CAE5-50ED7A5FDDA0}"/>
          </ac:spMkLst>
        </pc:spChg>
        <pc:graphicFrameChg chg="add mod modGraphic">
          <ac:chgData name="Nick Davey" userId="9f8baf95-1a3c-4df3-aaac-b3f2d8ab5bee" providerId="ADAL" clId="{C514A9CA-DD5C-4C83-A035-905E1431E590}" dt="2024-09-04T14:20:27.266" v="3420" actId="6549"/>
          <ac:graphicFrameMkLst>
            <pc:docMk/>
            <pc:sldMk cId="2793610472" sldId="2146846552"/>
            <ac:graphicFrameMk id="2" creationId="{DC2CFB95-7D8C-634C-3392-17D9B511BF10}"/>
          </ac:graphicFrameMkLst>
        </pc:graphicFrameChg>
        <pc:graphicFrameChg chg="add del mod">
          <ac:chgData name="Nick Davey" userId="9f8baf95-1a3c-4df3-aaac-b3f2d8ab5bee" providerId="ADAL" clId="{C514A9CA-DD5C-4C83-A035-905E1431E590}" dt="2024-09-04T14:20:38.062" v="3422" actId="478"/>
          <ac:graphicFrameMkLst>
            <pc:docMk/>
            <pc:sldMk cId="2793610472" sldId="2146846552"/>
            <ac:graphicFrameMk id="7" creationId="{BB06D42E-396D-BDFD-2C85-DE90F4246C8D}"/>
          </ac:graphicFrameMkLst>
        </pc:graphicFrameChg>
      </pc:sldChg>
      <pc:sldChg chg="modSp add mod delCm">
        <pc:chgData name="Nick Davey" userId="9f8baf95-1a3c-4df3-aaac-b3f2d8ab5bee" providerId="ADAL" clId="{C514A9CA-DD5C-4C83-A035-905E1431E590}" dt="2024-09-04T14:09:55.888" v="3060" actId="6549"/>
        <pc:sldMkLst>
          <pc:docMk/>
          <pc:sldMk cId="3563394253" sldId="2146846577"/>
        </pc:sldMkLst>
        <pc:spChg chg="mod">
          <ac:chgData name="Nick Davey" userId="9f8baf95-1a3c-4df3-aaac-b3f2d8ab5bee" providerId="ADAL" clId="{C514A9CA-DD5C-4C83-A035-905E1431E590}" dt="2024-09-04T14:09:55.888" v="3060" actId="6549"/>
          <ac:spMkLst>
            <pc:docMk/>
            <pc:sldMk cId="3563394253" sldId="2146846577"/>
            <ac:spMk id="8" creationId="{812CB9DC-9901-30A6-FC1E-2110718F9688}"/>
          </ac:spMkLst>
        </pc:spChg>
        <pc:extLst>
          <p:ext xmlns:p="http://schemas.openxmlformats.org/presentationml/2006/main" uri="{D6D511B9-2390-475A-947B-AFAB55BFBCF1}">
            <pc226:cmChg xmlns:pc226="http://schemas.microsoft.com/office/powerpoint/2022/06/main/command" chg="del">
              <pc226:chgData name="Nick Davey" userId="9f8baf95-1a3c-4df3-aaac-b3f2d8ab5bee" providerId="ADAL" clId="{C514A9CA-DD5C-4C83-A035-905E1431E590}" dt="2024-09-04T10:32:06.647" v="2412"/>
              <pc2:cmMkLst xmlns:pc2="http://schemas.microsoft.com/office/powerpoint/2019/9/main/command">
                <pc:docMk/>
                <pc:sldMk cId="3563394253" sldId="2146846577"/>
                <pc2:cmMk id="{6587496F-9AD3-429F-8087-00602AA6BA3C}"/>
              </pc2:cmMkLst>
            </pc226:cmChg>
          </p:ext>
        </pc:extLst>
      </pc:sldChg>
      <pc:sldChg chg="modSp add mod delCm">
        <pc:chgData name="Nick Davey" userId="9f8baf95-1a3c-4df3-aaac-b3f2d8ab5bee" providerId="ADAL" clId="{C514A9CA-DD5C-4C83-A035-905E1431E590}" dt="2024-09-04T14:08:37.791" v="3022" actId="20577"/>
        <pc:sldMkLst>
          <pc:docMk/>
          <pc:sldMk cId="3791125021" sldId="2146846578"/>
        </pc:sldMkLst>
        <pc:spChg chg="mod">
          <ac:chgData name="Nick Davey" userId="9f8baf95-1a3c-4df3-aaac-b3f2d8ab5bee" providerId="ADAL" clId="{C514A9CA-DD5C-4C83-A035-905E1431E590}" dt="2024-09-04T14:08:37.791" v="3022" actId="20577"/>
          <ac:spMkLst>
            <pc:docMk/>
            <pc:sldMk cId="3791125021" sldId="2146846578"/>
            <ac:spMk id="8" creationId="{812CB9DC-9901-30A6-FC1E-2110718F9688}"/>
          </ac:spMkLst>
        </pc:spChg>
        <pc:extLst>
          <p:ext xmlns:p="http://schemas.openxmlformats.org/presentationml/2006/main" uri="{D6D511B9-2390-475A-947B-AFAB55BFBCF1}">
            <pc226:cmChg xmlns:pc226="http://schemas.microsoft.com/office/powerpoint/2022/06/main/command" chg="del">
              <pc226:chgData name="Nick Davey" userId="9f8baf95-1a3c-4df3-aaac-b3f2d8ab5bee" providerId="ADAL" clId="{C514A9CA-DD5C-4C83-A035-905E1431E590}" dt="2024-09-04T10:32:11.992" v="2413"/>
              <pc2:cmMkLst xmlns:pc2="http://schemas.microsoft.com/office/powerpoint/2019/9/main/command">
                <pc:docMk/>
                <pc:sldMk cId="3791125021" sldId="2146846578"/>
                <pc2:cmMk id="{D3602A06-1612-4EE7-B871-239A7486BEBB}"/>
              </pc2:cmMkLst>
            </pc226:cmChg>
          </p:ext>
        </pc:extLst>
      </pc:sldChg>
      <pc:sldChg chg="modSp add del mod">
        <pc:chgData name="Nick Davey" userId="9f8baf95-1a3c-4df3-aaac-b3f2d8ab5bee" providerId="ADAL" clId="{C514A9CA-DD5C-4C83-A035-905E1431E590}" dt="2024-09-04T14:14:53.787" v="3151" actId="27636"/>
        <pc:sldMkLst>
          <pc:docMk/>
          <pc:sldMk cId="3271630879" sldId="2146846585"/>
        </pc:sldMkLst>
        <pc:spChg chg="mod">
          <ac:chgData name="Nick Davey" userId="9f8baf95-1a3c-4df3-aaac-b3f2d8ab5bee" providerId="ADAL" clId="{C514A9CA-DD5C-4C83-A035-905E1431E590}" dt="2024-09-04T14:14:53.787" v="3151" actId="27636"/>
          <ac:spMkLst>
            <pc:docMk/>
            <pc:sldMk cId="3271630879" sldId="2146846585"/>
            <ac:spMk id="5" creationId="{33173697-C500-3DB2-92DC-9781F085FB0A}"/>
          </ac:spMkLst>
        </pc:spChg>
        <pc:spChg chg="mod">
          <ac:chgData name="Nick Davey" userId="9f8baf95-1a3c-4df3-aaac-b3f2d8ab5bee" providerId="ADAL" clId="{C514A9CA-DD5C-4C83-A035-905E1431E590}" dt="2024-09-04T14:14:02.596" v="3096" actId="20577"/>
          <ac:spMkLst>
            <pc:docMk/>
            <pc:sldMk cId="3271630879" sldId="2146846585"/>
            <ac:spMk id="6" creationId="{B7508BA2-4D1C-5AA5-9300-DE9D97B9C060}"/>
          </ac:spMkLst>
        </pc:spChg>
      </pc:sldChg>
      <pc:sldChg chg="modSp add del mod">
        <pc:chgData name="Nick Davey" userId="9f8baf95-1a3c-4df3-aaac-b3f2d8ab5bee" providerId="ADAL" clId="{C514A9CA-DD5C-4C83-A035-905E1431E590}" dt="2024-09-04T14:13:40.906" v="3064"/>
        <pc:sldMkLst>
          <pc:docMk/>
          <pc:sldMk cId="2065493943" sldId="2146846586"/>
        </pc:sldMkLst>
        <pc:spChg chg="mod">
          <ac:chgData name="Nick Davey" userId="9f8baf95-1a3c-4df3-aaac-b3f2d8ab5bee" providerId="ADAL" clId="{C514A9CA-DD5C-4C83-A035-905E1431E590}" dt="2024-09-04T14:13:40.906" v="3064"/>
          <ac:spMkLst>
            <pc:docMk/>
            <pc:sldMk cId="2065493943" sldId="2146846586"/>
            <ac:spMk id="2" creationId="{A6B5297E-47CE-D8D9-32C9-2705C4060339}"/>
          </ac:spMkLst>
        </pc:spChg>
      </pc:sldChg>
      <pc:sldChg chg="modSp add del mod">
        <pc:chgData name="Nick Davey" userId="9f8baf95-1a3c-4df3-aaac-b3f2d8ab5bee" providerId="ADAL" clId="{C514A9CA-DD5C-4C83-A035-905E1431E590}" dt="2024-09-04T17:04:21.420" v="3729" actId="20577"/>
        <pc:sldMkLst>
          <pc:docMk/>
          <pc:sldMk cId="2240830374" sldId="2146846587"/>
        </pc:sldMkLst>
        <pc:spChg chg="mod">
          <ac:chgData name="Nick Davey" userId="9f8baf95-1a3c-4df3-aaac-b3f2d8ab5bee" providerId="ADAL" clId="{C514A9CA-DD5C-4C83-A035-905E1431E590}" dt="2024-09-04T17:02:30.527" v="3534" actId="20577"/>
          <ac:spMkLst>
            <pc:docMk/>
            <pc:sldMk cId="2240830374" sldId="2146846587"/>
            <ac:spMk id="6" creationId="{B508C090-0E16-DBDB-6E12-D45D0BACBCD4}"/>
          </ac:spMkLst>
        </pc:spChg>
        <pc:spChg chg="mod">
          <ac:chgData name="Nick Davey" userId="9f8baf95-1a3c-4df3-aaac-b3f2d8ab5bee" providerId="ADAL" clId="{C514A9CA-DD5C-4C83-A035-905E1431E590}" dt="2024-09-04T17:04:21.420" v="3729" actId="20577"/>
          <ac:spMkLst>
            <pc:docMk/>
            <pc:sldMk cId="2240830374" sldId="2146846587"/>
            <ac:spMk id="8" creationId="{1B2809ED-0868-31AB-A2C1-859922104884}"/>
          </ac:spMkLst>
        </pc:spChg>
      </pc:sldChg>
      <pc:sldChg chg="modSp add del mod">
        <pc:chgData name="Nick Davey" userId="9f8baf95-1a3c-4df3-aaac-b3f2d8ab5bee" providerId="ADAL" clId="{C514A9CA-DD5C-4C83-A035-905E1431E590}" dt="2024-09-04T14:23:45.585" v="3525" actId="6549"/>
        <pc:sldMkLst>
          <pc:docMk/>
          <pc:sldMk cId="723978728" sldId="2146846588"/>
        </pc:sldMkLst>
        <pc:spChg chg="mod">
          <ac:chgData name="Nick Davey" userId="9f8baf95-1a3c-4df3-aaac-b3f2d8ab5bee" providerId="ADAL" clId="{C514A9CA-DD5C-4C83-A035-905E1431E590}" dt="2024-09-04T14:23:45.585" v="3525" actId="6549"/>
          <ac:spMkLst>
            <pc:docMk/>
            <pc:sldMk cId="723978728" sldId="2146846588"/>
            <ac:spMk id="8" creationId="{1B2809ED-0868-31AB-A2C1-859922104884}"/>
          </ac:spMkLst>
        </pc:spChg>
      </pc:sldChg>
      <pc:sldChg chg="modSp add del mod">
        <pc:chgData name="Nick Davey" userId="9f8baf95-1a3c-4df3-aaac-b3f2d8ab5bee" providerId="ADAL" clId="{C514A9CA-DD5C-4C83-A035-905E1431E590}" dt="2024-09-04T14:22:13.434" v="3510" actId="20577"/>
        <pc:sldMkLst>
          <pc:docMk/>
          <pc:sldMk cId="3452672052" sldId="2146846589"/>
        </pc:sldMkLst>
        <pc:spChg chg="mod">
          <ac:chgData name="Nick Davey" userId="9f8baf95-1a3c-4df3-aaac-b3f2d8ab5bee" providerId="ADAL" clId="{C514A9CA-DD5C-4C83-A035-905E1431E590}" dt="2024-09-04T14:22:13.434" v="3510" actId="20577"/>
          <ac:spMkLst>
            <pc:docMk/>
            <pc:sldMk cId="3452672052" sldId="2146846589"/>
            <ac:spMk id="8" creationId="{1B2809ED-0868-31AB-A2C1-859922104884}"/>
          </ac:spMkLst>
        </pc:spChg>
      </pc:sldChg>
    </pc:docChg>
  </pc:docChgLst>
  <pc:docChgLst>
    <pc:chgData name="Christian Delesalle" userId="S::christian.delesalle@openbanking.org.uk::235b5c58-a58c-4e68-a9b3-da2045713636" providerId="AD" clId="Web-{13CE6BEE-AA52-66E9-9A5E-E55965E5ABEF}"/>
    <pc:docChg chg="addSld delSld modSld">
      <pc:chgData name="Christian Delesalle" userId="S::christian.delesalle@openbanking.org.uk::235b5c58-a58c-4e68-a9b3-da2045713636" providerId="AD" clId="Web-{13CE6BEE-AA52-66E9-9A5E-E55965E5ABEF}" dt="2024-09-03T16:31:56.159" v="6" actId="14100"/>
      <pc:docMkLst>
        <pc:docMk/>
      </pc:docMkLst>
      <pc:sldChg chg="modSp">
        <pc:chgData name="Christian Delesalle" userId="S::christian.delesalle@openbanking.org.uk::235b5c58-a58c-4e68-a9b3-da2045713636" providerId="AD" clId="Web-{13CE6BEE-AA52-66E9-9A5E-E55965E5ABEF}" dt="2024-09-03T16:31:56.159" v="6" actId="14100"/>
        <pc:sldMkLst>
          <pc:docMk/>
          <pc:sldMk cId="3309997004" sldId="305"/>
        </pc:sldMkLst>
        <pc:spChg chg="mod">
          <ac:chgData name="Christian Delesalle" userId="S::christian.delesalle@openbanking.org.uk::235b5c58-a58c-4e68-a9b3-da2045713636" providerId="AD" clId="Web-{13CE6BEE-AA52-66E9-9A5E-E55965E5ABEF}" dt="2024-09-03T16:31:56.159" v="6" actId="14100"/>
          <ac:spMkLst>
            <pc:docMk/>
            <pc:sldMk cId="3309997004" sldId="305"/>
            <ac:spMk id="5" creationId="{26DBB06F-5DC4-44C2-B0D1-DE5688758863}"/>
          </ac:spMkLst>
        </pc:spChg>
      </pc:sldChg>
      <pc:sldChg chg="modSp">
        <pc:chgData name="Christian Delesalle" userId="S::christian.delesalle@openbanking.org.uk::235b5c58-a58c-4e68-a9b3-da2045713636" providerId="AD" clId="Web-{13CE6BEE-AA52-66E9-9A5E-E55965E5ABEF}" dt="2024-09-03T14:37:44.290" v="5" actId="20577"/>
        <pc:sldMkLst>
          <pc:docMk/>
          <pc:sldMk cId="1872379360" sldId="2146846547"/>
        </pc:sldMkLst>
        <pc:spChg chg="mod">
          <ac:chgData name="Christian Delesalle" userId="S::christian.delesalle@openbanking.org.uk::235b5c58-a58c-4e68-a9b3-da2045713636" providerId="AD" clId="Web-{13CE6BEE-AA52-66E9-9A5E-E55965E5ABEF}" dt="2024-09-03T14:37:44.290" v="5" actId="20577"/>
          <ac:spMkLst>
            <pc:docMk/>
            <pc:sldMk cId="1872379360" sldId="2146846547"/>
            <ac:spMk id="7" creationId="{21768834-FA67-AE97-E2F1-D8935ABEEAFF}"/>
          </ac:spMkLst>
        </pc:spChg>
      </pc:sldChg>
      <pc:sldChg chg="del">
        <pc:chgData name="Christian Delesalle" userId="S::christian.delesalle@openbanking.org.uk::235b5c58-a58c-4e68-a9b3-da2045713636" providerId="AD" clId="Web-{13CE6BEE-AA52-66E9-9A5E-E55965E5ABEF}" dt="2024-09-03T14:37:24.836" v="4"/>
        <pc:sldMkLst>
          <pc:docMk/>
          <pc:sldMk cId="1162532012" sldId="2146846550"/>
        </pc:sldMkLst>
      </pc:sldChg>
      <pc:sldChg chg="add">
        <pc:chgData name="Christian Delesalle" userId="S::christian.delesalle@openbanking.org.uk::235b5c58-a58c-4e68-a9b3-da2045713636" providerId="AD" clId="Web-{13CE6BEE-AA52-66E9-9A5E-E55965E5ABEF}" dt="2024-09-03T14:37:18.555" v="0"/>
        <pc:sldMkLst>
          <pc:docMk/>
          <pc:sldMk cId="2108744646" sldId="2146846573"/>
        </pc:sldMkLst>
      </pc:sldChg>
      <pc:sldChg chg="add">
        <pc:chgData name="Christian Delesalle" userId="S::christian.delesalle@openbanking.org.uk::235b5c58-a58c-4e68-a9b3-da2045713636" providerId="AD" clId="Web-{13CE6BEE-AA52-66E9-9A5E-E55965E5ABEF}" dt="2024-09-03T14:37:18.570" v="1"/>
        <pc:sldMkLst>
          <pc:docMk/>
          <pc:sldMk cId="2813891822" sldId="2146846574"/>
        </pc:sldMkLst>
      </pc:sldChg>
      <pc:sldChg chg="add">
        <pc:chgData name="Christian Delesalle" userId="S::christian.delesalle@openbanking.org.uk::235b5c58-a58c-4e68-a9b3-da2045713636" providerId="AD" clId="Web-{13CE6BEE-AA52-66E9-9A5E-E55965E5ABEF}" dt="2024-09-03T14:37:18.570" v="2"/>
        <pc:sldMkLst>
          <pc:docMk/>
          <pc:sldMk cId="120676859" sldId="2146846575"/>
        </pc:sldMkLst>
      </pc:sldChg>
      <pc:sldChg chg="add">
        <pc:chgData name="Christian Delesalle" userId="S::christian.delesalle@openbanking.org.uk::235b5c58-a58c-4e68-a9b3-da2045713636" providerId="AD" clId="Web-{13CE6BEE-AA52-66E9-9A5E-E55965E5ABEF}" dt="2024-09-03T14:37:18.586" v="3"/>
        <pc:sldMkLst>
          <pc:docMk/>
          <pc:sldMk cId="3357251266" sldId="2146846576"/>
        </pc:sldMkLst>
      </pc:sldChg>
    </pc:docChg>
  </pc:docChgLst>
  <pc:docChgLst>
    <pc:chgData name="Gary Lowe" userId="S::gary.lowe@openbanking.org.uk::6ba2e6ac-13cc-4c03-ab59-b1d1cb94ebb5" providerId="AD" clId="Web-{70C53EB9-5AAE-0B1B-A994-1D5D9127E86C}"/>
    <pc:docChg chg="modSld">
      <pc:chgData name="Gary Lowe" userId="S::gary.lowe@openbanking.org.uk::6ba2e6ac-13cc-4c03-ab59-b1d1cb94ebb5" providerId="AD" clId="Web-{70C53EB9-5AAE-0B1B-A994-1D5D9127E86C}" dt="2024-09-04T14:17:30.345" v="16" actId="20577"/>
      <pc:docMkLst>
        <pc:docMk/>
      </pc:docMkLst>
      <pc:sldChg chg="modSp">
        <pc:chgData name="Gary Lowe" userId="S::gary.lowe@openbanking.org.uk::6ba2e6ac-13cc-4c03-ab59-b1d1cb94ebb5" providerId="AD" clId="Web-{70C53EB9-5AAE-0B1B-A994-1D5D9127E86C}" dt="2024-09-04T14:17:30.345" v="16" actId="20577"/>
        <pc:sldMkLst>
          <pc:docMk/>
          <pc:sldMk cId="3378517807" sldId="2146846544"/>
        </pc:sldMkLst>
        <pc:spChg chg="mod">
          <ac:chgData name="Gary Lowe" userId="S::gary.lowe@openbanking.org.uk::6ba2e6ac-13cc-4c03-ab59-b1d1cb94ebb5" providerId="AD" clId="Web-{70C53EB9-5AAE-0B1B-A994-1D5D9127E86C}" dt="2024-09-04T14:17:30.345" v="16" actId="20577"/>
          <ac:spMkLst>
            <pc:docMk/>
            <pc:sldMk cId="3378517807" sldId="2146846544"/>
            <ac:spMk id="12" creationId="{7C00DB15-0474-9A89-3124-5BEB96089A0E}"/>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C1C683-6095-4804-86D2-6F9CE25386C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0B65515A-F9E9-4A6D-ACA3-6B5DC5D4B4B6}">
      <dgm:prSet custT="1"/>
      <dgm:spPr>
        <a:solidFill>
          <a:schemeClr val="accent1"/>
        </a:solidFill>
      </dgm:spPr>
      <dgm:t>
        <a:bodyPr/>
        <a:lstStyle/>
        <a:p>
          <a:r>
            <a:rPr lang="en-GB" sz="1600" b="0" i="0">
              <a:latin typeface="Metropolis" panose="00000500000000000000" pitchFamily="50" charset="0"/>
            </a:rPr>
            <a:t>Pay.UK</a:t>
          </a:r>
          <a:endParaRPr lang="en-GB" sz="1600" b="0">
            <a:latin typeface="Metropolis" panose="00000500000000000000" pitchFamily="50" charset="0"/>
          </a:endParaRPr>
        </a:p>
      </dgm:t>
    </dgm:pt>
    <dgm:pt modelId="{8B1D617B-BBFC-4B3C-AB0A-C853FC05DFBE}" type="parTrans" cxnId="{FAC3F9D3-152A-49E6-9BBF-8931A756815C}">
      <dgm:prSet/>
      <dgm:spPr/>
      <dgm:t>
        <a:bodyPr/>
        <a:lstStyle/>
        <a:p>
          <a:endParaRPr lang="en-GB" sz="1600" b="0">
            <a:latin typeface="Metropolis" panose="00000500000000000000" pitchFamily="50" charset="0"/>
          </a:endParaRPr>
        </a:p>
      </dgm:t>
    </dgm:pt>
    <dgm:pt modelId="{F56F60B4-407F-468A-B8E2-79922EC78F22}" type="sibTrans" cxnId="{FAC3F9D3-152A-49E6-9BBF-8931A756815C}">
      <dgm:prSet/>
      <dgm:spPr/>
      <dgm:t>
        <a:bodyPr/>
        <a:lstStyle/>
        <a:p>
          <a:endParaRPr lang="en-GB" sz="1600" b="0">
            <a:latin typeface="Metropolis" panose="00000500000000000000" pitchFamily="50" charset="0"/>
          </a:endParaRPr>
        </a:p>
      </dgm:t>
    </dgm:pt>
    <dgm:pt modelId="{6FD6559C-3C22-4334-A663-B6AE0B42F8DC}">
      <dgm:prSet custT="1"/>
      <dgm:spPr>
        <a:solidFill>
          <a:schemeClr val="accent1"/>
        </a:solidFill>
      </dgm:spPr>
      <dgm:t>
        <a:bodyPr/>
        <a:lstStyle/>
        <a:p>
          <a:r>
            <a:rPr lang="en-GB" sz="1600" b="0" i="0">
              <a:latin typeface="Metropolis" panose="00000500000000000000" pitchFamily="50" charset="0"/>
            </a:rPr>
            <a:t>New company specifically created</a:t>
          </a:r>
          <a:endParaRPr lang="en-GB" sz="1600" b="0">
            <a:latin typeface="Metropolis" panose="00000500000000000000" pitchFamily="50" charset="0"/>
          </a:endParaRPr>
        </a:p>
      </dgm:t>
    </dgm:pt>
    <dgm:pt modelId="{7A9038C7-2FDE-4282-9553-3D1BB1BEF5C5}" type="parTrans" cxnId="{923EBC0E-4D79-44F9-9B75-CB2E70A796D0}">
      <dgm:prSet/>
      <dgm:spPr/>
      <dgm:t>
        <a:bodyPr/>
        <a:lstStyle/>
        <a:p>
          <a:endParaRPr lang="en-GB" sz="1600" b="0">
            <a:latin typeface="Metropolis" panose="00000500000000000000" pitchFamily="50" charset="0"/>
          </a:endParaRPr>
        </a:p>
      </dgm:t>
    </dgm:pt>
    <dgm:pt modelId="{E8B4152B-93F1-4581-99C3-E404CF67875D}" type="sibTrans" cxnId="{923EBC0E-4D79-44F9-9B75-CB2E70A796D0}">
      <dgm:prSet/>
      <dgm:spPr/>
      <dgm:t>
        <a:bodyPr/>
        <a:lstStyle/>
        <a:p>
          <a:endParaRPr lang="en-GB" sz="1600" b="0">
            <a:latin typeface="Metropolis" panose="00000500000000000000" pitchFamily="50" charset="0"/>
          </a:endParaRPr>
        </a:p>
      </dgm:t>
    </dgm:pt>
    <dgm:pt modelId="{0E291B0D-8D0A-4BB5-B06F-832622DAB968}">
      <dgm:prSet custT="1"/>
      <dgm:spPr>
        <a:solidFill>
          <a:schemeClr val="accent1"/>
        </a:solidFill>
      </dgm:spPr>
      <dgm:t>
        <a:bodyPr/>
        <a:lstStyle/>
        <a:p>
          <a:r>
            <a:rPr lang="en-GB" sz="1600" b="0" i="0">
              <a:latin typeface="Metropolis" panose="00000500000000000000" pitchFamily="50" charset="0"/>
            </a:rPr>
            <a:t>OBL and Pay.UK as joint operators of the MLA</a:t>
          </a:r>
          <a:endParaRPr lang="en-GB" sz="1600" b="0">
            <a:latin typeface="Metropolis" panose="00000500000000000000" pitchFamily="50" charset="0"/>
          </a:endParaRPr>
        </a:p>
      </dgm:t>
    </dgm:pt>
    <dgm:pt modelId="{536ACFFF-76DC-4B14-828A-6FA91AA1DD7E}" type="parTrans" cxnId="{5E0A5DFB-5583-4E09-A1B8-A2EFE0EEFC63}">
      <dgm:prSet/>
      <dgm:spPr/>
      <dgm:t>
        <a:bodyPr/>
        <a:lstStyle/>
        <a:p>
          <a:endParaRPr lang="en-GB" sz="1600" b="0">
            <a:latin typeface="Metropolis" panose="00000500000000000000" pitchFamily="50" charset="0"/>
          </a:endParaRPr>
        </a:p>
      </dgm:t>
    </dgm:pt>
    <dgm:pt modelId="{74AC1CDB-7EB9-4B2E-8C9B-4AF57A343C52}" type="sibTrans" cxnId="{5E0A5DFB-5583-4E09-A1B8-A2EFE0EEFC63}">
      <dgm:prSet/>
      <dgm:spPr/>
      <dgm:t>
        <a:bodyPr/>
        <a:lstStyle/>
        <a:p>
          <a:endParaRPr lang="en-GB" sz="1600" b="0">
            <a:latin typeface="Metropolis" panose="00000500000000000000" pitchFamily="50" charset="0"/>
          </a:endParaRPr>
        </a:p>
      </dgm:t>
    </dgm:pt>
    <dgm:pt modelId="{5034E5E2-D3BA-4CC4-8461-4A857C79F294}">
      <dgm:prSet custT="1"/>
      <dgm:spPr>
        <a:solidFill>
          <a:schemeClr val="accent1"/>
        </a:solidFill>
      </dgm:spPr>
      <dgm:t>
        <a:bodyPr/>
        <a:lstStyle/>
        <a:p>
          <a:pPr>
            <a:lnSpc>
              <a:spcPct val="100000"/>
            </a:lnSpc>
          </a:pPr>
          <a:r>
            <a:rPr lang="en-GB" sz="1600" b="0" i="0">
              <a:latin typeface="Metropolis" panose="00000500000000000000" pitchFamily="50" charset="0"/>
            </a:rPr>
            <a:t>New SPV joint venture company created between OBL and Pay.UK</a:t>
          </a:r>
          <a:endParaRPr lang="en-GB" sz="1600" b="0">
            <a:latin typeface="Metropolis" panose="00000500000000000000" pitchFamily="50" charset="0"/>
          </a:endParaRPr>
        </a:p>
      </dgm:t>
    </dgm:pt>
    <dgm:pt modelId="{9566C28F-F7FB-4500-A6E1-F2162C06EA88}" type="parTrans" cxnId="{49BD0958-25C2-4FC6-B942-37CBB3E1BE74}">
      <dgm:prSet/>
      <dgm:spPr/>
      <dgm:t>
        <a:bodyPr/>
        <a:lstStyle/>
        <a:p>
          <a:endParaRPr lang="en-GB" sz="1600" b="0">
            <a:latin typeface="Metropolis" panose="00000500000000000000" pitchFamily="50" charset="0"/>
          </a:endParaRPr>
        </a:p>
      </dgm:t>
    </dgm:pt>
    <dgm:pt modelId="{58E2192C-B136-4BF8-A342-2C67AAB05D68}" type="sibTrans" cxnId="{49BD0958-25C2-4FC6-B942-37CBB3E1BE74}">
      <dgm:prSet/>
      <dgm:spPr/>
      <dgm:t>
        <a:bodyPr/>
        <a:lstStyle/>
        <a:p>
          <a:endParaRPr lang="en-GB" sz="1600" b="0">
            <a:latin typeface="Metropolis" panose="00000500000000000000" pitchFamily="50" charset="0"/>
          </a:endParaRPr>
        </a:p>
      </dgm:t>
    </dgm:pt>
    <dgm:pt modelId="{4F2A1942-CA11-4A3D-AC4F-A7B9D4FEEE59}">
      <dgm:prSet custT="1"/>
      <dgm:spPr>
        <a:solidFill>
          <a:schemeClr val="accent1"/>
        </a:solidFill>
      </dgm:spPr>
      <dgm:t>
        <a:bodyPr/>
        <a:lstStyle/>
        <a:p>
          <a:r>
            <a:rPr lang="en-GB" sz="1600" b="0" i="0">
              <a:latin typeface="Metropolis" panose="00000500000000000000" pitchFamily="50" charset="0"/>
            </a:rPr>
            <a:t>OBL</a:t>
          </a:r>
          <a:endParaRPr lang="en-GB" sz="1600" b="0">
            <a:latin typeface="Metropolis" panose="00000500000000000000" pitchFamily="50" charset="0"/>
          </a:endParaRPr>
        </a:p>
      </dgm:t>
    </dgm:pt>
    <dgm:pt modelId="{80350A09-0CB5-435C-B6E5-6C855FAA3EC9}" type="sibTrans" cxnId="{EBFDBD5E-E097-4AA6-A298-C1B436063D09}">
      <dgm:prSet/>
      <dgm:spPr/>
      <dgm:t>
        <a:bodyPr/>
        <a:lstStyle/>
        <a:p>
          <a:endParaRPr lang="en-GB" sz="1600" b="0">
            <a:latin typeface="Metropolis" panose="00000500000000000000" pitchFamily="50" charset="0"/>
          </a:endParaRPr>
        </a:p>
      </dgm:t>
    </dgm:pt>
    <dgm:pt modelId="{7185E289-4E2E-4345-A21F-378073D8F0B3}" type="parTrans" cxnId="{EBFDBD5E-E097-4AA6-A298-C1B436063D09}">
      <dgm:prSet/>
      <dgm:spPr/>
      <dgm:t>
        <a:bodyPr/>
        <a:lstStyle/>
        <a:p>
          <a:endParaRPr lang="en-GB" sz="1600" b="0">
            <a:latin typeface="Metropolis" panose="00000500000000000000" pitchFamily="50" charset="0"/>
          </a:endParaRPr>
        </a:p>
      </dgm:t>
    </dgm:pt>
    <dgm:pt modelId="{C020F5D3-6512-458A-8E0D-BD2453B75DD8}" type="pres">
      <dgm:prSet presAssocID="{E5C1C683-6095-4804-86D2-6F9CE25386CC}" presName="diagram" presStyleCnt="0">
        <dgm:presLayoutVars>
          <dgm:dir/>
          <dgm:resizeHandles val="exact"/>
        </dgm:presLayoutVars>
      </dgm:prSet>
      <dgm:spPr/>
    </dgm:pt>
    <dgm:pt modelId="{18B48CAE-D4CB-4DC9-B537-874EDCEC745E}" type="pres">
      <dgm:prSet presAssocID="{0B65515A-F9E9-4A6D-ACA3-6B5DC5D4B4B6}" presName="node" presStyleLbl="node1" presStyleIdx="0" presStyleCnt="5" custScaleX="221333" custScaleY="57124">
        <dgm:presLayoutVars>
          <dgm:bulletEnabled val="1"/>
        </dgm:presLayoutVars>
      </dgm:prSet>
      <dgm:spPr/>
    </dgm:pt>
    <dgm:pt modelId="{995A90C0-D7C2-48E9-9EA0-D888976EB7BB}" type="pres">
      <dgm:prSet presAssocID="{F56F60B4-407F-468A-B8E2-79922EC78F22}" presName="sibTrans" presStyleCnt="0"/>
      <dgm:spPr/>
    </dgm:pt>
    <dgm:pt modelId="{0A6903B9-8550-4C34-B485-B98EEFA773C7}" type="pres">
      <dgm:prSet presAssocID="{4F2A1942-CA11-4A3D-AC4F-A7B9D4FEEE59}" presName="node" presStyleLbl="node1" presStyleIdx="1" presStyleCnt="5" custScaleX="221333" custScaleY="57124">
        <dgm:presLayoutVars>
          <dgm:bulletEnabled val="1"/>
        </dgm:presLayoutVars>
      </dgm:prSet>
      <dgm:spPr/>
    </dgm:pt>
    <dgm:pt modelId="{B4D1B26E-7C49-42DE-B019-49180702A0FA}" type="pres">
      <dgm:prSet presAssocID="{80350A09-0CB5-435C-B6E5-6C855FAA3EC9}" presName="sibTrans" presStyleCnt="0"/>
      <dgm:spPr/>
    </dgm:pt>
    <dgm:pt modelId="{56FFC39C-743E-4CE1-B708-A4E3471D1571}" type="pres">
      <dgm:prSet presAssocID="{6FD6559C-3C22-4334-A663-B6AE0B42F8DC}" presName="node" presStyleLbl="node1" presStyleIdx="2" presStyleCnt="5" custScaleX="221333" custScaleY="57124">
        <dgm:presLayoutVars>
          <dgm:bulletEnabled val="1"/>
        </dgm:presLayoutVars>
      </dgm:prSet>
      <dgm:spPr/>
    </dgm:pt>
    <dgm:pt modelId="{DAD4B7E7-6FE2-49FA-9B15-8B7F8A2FAB85}" type="pres">
      <dgm:prSet presAssocID="{E8B4152B-93F1-4581-99C3-E404CF67875D}" presName="sibTrans" presStyleCnt="0"/>
      <dgm:spPr/>
    </dgm:pt>
    <dgm:pt modelId="{926B105E-CBF2-4C96-A46D-FCD52286F133}" type="pres">
      <dgm:prSet presAssocID="{0E291B0D-8D0A-4BB5-B06F-832622DAB968}" presName="node" presStyleLbl="node1" presStyleIdx="3" presStyleCnt="5" custScaleX="221333" custScaleY="57124">
        <dgm:presLayoutVars>
          <dgm:bulletEnabled val="1"/>
        </dgm:presLayoutVars>
      </dgm:prSet>
      <dgm:spPr/>
    </dgm:pt>
    <dgm:pt modelId="{485B16A6-DE38-4BE8-86BE-CEABDA055974}" type="pres">
      <dgm:prSet presAssocID="{74AC1CDB-7EB9-4B2E-8C9B-4AF57A343C52}" presName="sibTrans" presStyleCnt="0"/>
      <dgm:spPr/>
    </dgm:pt>
    <dgm:pt modelId="{611E5121-572C-47A1-99F4-06D6B58D604C}" type="pres">
      <dgm:prSet presAssocID="{5034E5E2-D3BA-4CC4-8461-4A857C79F294}" presName="node" presStyleLbl="node1" presStyleIdx="4" presStyleCnt="5" custScaleX="221333" custScaleY="57124">
        <dgm:presLayoutVars>
          <dgm:bulletEnabled val="1"/>
        </dgm:presLayoutVars>
      </dgm:prSet>
      <dgm:spPr/>
    </dgm:pt>
  </dgm:ptLst>
  <dgm:cxnLst>
    <dgm:cxn modelId="{923EBC0E-4D79-44F9-9B75-CB2E70A796D0}" srcId="{E5C1C683-6095-4804-86D2-6F9CE25386CC}" destId="{6FD6559C-3C22-4334-A663-B6AE0B42F8DC}" srcOrd="2" destOrd="0" parTransId="{7A9038C7-2FDE-4282-9553-3D1BB1BEF5C5}" sibTransId="{E8B4152B-93F1-4581-99C3-E404CF67875D}"/>
    <dgm:cxn modelId="{38A16B24-4D50-4A02-A27A-E08B2C7E3B6B}" type="presOf" srcId="{5034E5E2-D3BA-4CC4-8461-4A857C79F294}" destId="{611E5121-572C-47A1-99F4-06D6B58D604C}" srcOrd="0" destOrd="0" presId="urn:microsoft.com/office/officeart/2005/8/layout/default"/>
    <dgm:cxn modelId="{6F2D035D-7B34-401B-9D98-CF1F9FF9875F}" type="presOf" srcId="{6FD6559C-3C22-4334-A663-B6AE0B42F8DC}" destId="{56FFC39C-743E-4CE1-B708-A4E3471D1571}" srcOrd="0" destOrd="0" presId="urn:microsoft.com/office/officeart/2005/8/layout/default"/>
    <dgm:cxn modelId="{EBFDBD5E-E097-4AA6-A298-C1B436063D09}" srcId="{E5C1C683-6095-4804-86D2-6F9CE25386CC}" destId="{4F2A1942-CA11-4A3D-AC4F-A7B9D4FEEE59}" srcOrd="1" destOrd="0" parTransId="{7185E289-4E2E-4345-A21F-378073D8F0B3}" sibTransId="{80350A09-0CB5-435C-B6E5-6C855FAA3EC9}"/>
    <dgm:cxn modelId="{68757A6D-A992-4875-8E43-49F5D6615F7C}" type="presOf" srcId="{0E291B0D-8D0A-4BB5-B06F-832622DAB968}" destId="{926B105E-CBF2-4C96-A46D-FCD52286F133}" srcOrd="0" destOrd="0" presId="urn:microsoft.com/office/officeart/2005/8/layout/default"/>
    <dgm:cxn modelId="{0D06AA51-8E23-4401-9C59-ECC0E0E84316}" type="presOf" srcId="{E5C1C683-6095-4804-86D2-6F9CE25386CC}" destId="{C020F5D3-6512-458A-8E0D-BD2453B75DD8}" srcOrd="0" destOrd="0" presId="urn:microsoft.com/office/officeart/2005/8/layout/default"/>
    <dgm:cxn modelId="{49BD0958-25C2-4FC6-B942-37CBB3E1BE74}" srcId="{E5C1C683-6095-4804-86D2-6F9CE25386CC}" destId="{5034E5E2-D3BA-4CC4-8461-4A857C79F294}" srcOrd="4" destOrd="0" parTransId="{9566C28F-F7FB-4500-A6E1-F2162C06EA88}" sibTransId="{58E2192C-B136-4BF8-A342-2C67AAB05D68}"/>
    <dgm:cxn modelId="{CE4A15A2-9A94-41A2-B3B2-9AA50D129448}" type="presOf" srcId="{0B65515A-F9E9-4A6D-ACA3-6B5DC5D4B4B6}" destId="{18B48CAE-D4CB-4DC9-B537-874EDCEC745E}" srcOrd="0" destOrd="0" presId="urn:microsoft.com/office/officeart/2005/8/layout/default"/>
    <dgm:cxn modelId="{FAC3F9D3-152A-49E6-9BBF-8931A756815C}" srcId="{E5C1C683-6095-4804-86D2-6F9CE25386CC}" destId="{0B65515A-F9E9-4A6D-ACA3-6B5DC5D4B4B6}" srcOrd="0" destOrd="0" parTransId="{8B1D617B-BBFC-4B3C-AB0A-C853FC05DFBE}" sibTransId="{F56F60B4-407F-468A-B8E2-79922EC78F22}"/>
    <dgm:cxn modelId="{2C5502E4-9FDF-4884-B88B-ECF19FDB6E99}" type="presOf" srcId="{4F2A1942-CA11-4A3D-AC4F-A7B9D4FEEE59}" destId="{0A6903B9-8550-4C34-B485-B98EEFA773C7}" srcOrd="0" destOrd="0" presId="urn:microsoft.com/office/officeart/2005/8/layout/default"/>
    <dgm:cxn modelId="{5E0A5DFB-5583-4E09-A1B8-A2EFE0EEFC63}" srcId="{E5C1C683-6095-4804-86D2-6F9CE25386CC}" destId="{0E291B0D-8D0A-4BB5-B06F-832622DAB968}" srcOrd="3" destOrd="0" parTransId="{536ACFFF-76DC-4B14-828A-6FA91AA1DD7E}" sibTransId="{74AC1CDB-7EB9-4B2E-8C9B-4AF57A343C52}"/>
    <dgm:cxn modelId="{32E706B2-0F5C-4E48-838F-848003F88B61}" type="presParOf" srcId="{C020F5D3-6512-458A-8E0D-BD2453B75DD8}" destId="{18B48CAE-D4CB-4DC9-B537-874EDCEC745E}" srcOrd="0" destOrd="0" presId="urn:microsoft.com/office/officeart/2005/8/layout/default"/>
    <dgm:cxn modelId="{141D5F1E-FA5E-49C7-9AD7-0E7CFE256C32}" type="presParOf" srcId="{C020F5D3-6512-458A-8E0D-BD2453B75DD8}" destId="{995A90C0-D7C2-48E9-9EA0-D888976EB7BB}" srcOrd="1" destOrd="0" presId="urn:microsoft.com/office/officeart/2005/8/layout/default"/>
    <dgm:cxn modelId="{24E84A06-C96E-4868-8BB6-6C04AB3F0312}" type="presParOf" srcId="{C020F5D3-6512-458A-8E0D-BD2453B75DD8}" destId="{0A6903B9-8550-4C34-B485-B98EEFA773C7}" srcOrd="2" destOrd="0" presId="urn:microsoft.com/office/officeart/2005/8/layout/default"/>
    <dgm:cxn modelId="{7F5550D8-12D6-4327-A44D-EDE5134FFC0C}" type="presParOf" srcId="{C020F5D3-6512-458A-8E0D-BD2453B75DD8}" destId="{B4D1B26E-7C49-42DE-B019-49180702A0FA}" srcOrd="3" destOrd="0" presId="urn:microsoft.com/office/officeart/2005/8/layout/default"/>
    <dgm:cxn modelId="{13DDAC6E-3F63-41CC-910A-2EBF4AA23B55}" type="presParOf" srcId="{C020F5D3-6512-458A-8E0D-BD2453B75DD8}" destId="{56FFC39C-743E-4CE1-B708-A4E3471D1571}" srcOrd="4" destOrd="0" presId="urn:microsoft.com/office/officeart/2005/8/layout/default"/>
    <dgm:cxn modelId="{18D6B255-4CC8-4D95-A36F-E24857D90743}" type="presParOf" srcId="{C020F5D3-6512-458A-8E0D-BD2453B75DD8}" destId="{DAD4B7E7-6FE2-49FA-9B15-8B7F8A2FAB85}" srcOrd="5" destOrd="0" presId="urn:microsoft.com/office/officeart/2005/8/layout/default"/>
    <dgm:cxn modelId="{CD639EBA-2851-41DF-AC71-2D1D6223570C}" type="presParOf" srcId="{C020F5D3-6512-458A-8E0D-BD2453B75DD8}" destId="{926B105E-CBF2-4C96-A46D-FCD52286F133}" srcOrd="6" destOrd="0" presId="urn:microsoft.com/office/officeart/2005/8/layout/default"/>
    <dgm:cxn modelId="{F776C6C4-BA97-4EBF-BA56-E4409E87F13C}" type="presParOf" srcId="{C020F5D3-6512-458A-8E0D-BD2453B75DD8}" destId="{485B16A6-DE38-4BE8-86BE-CEABDA055974}" srcOrd="7" destOrd="0" presId="urn:microsoft.com/office/officeart/2005/8/layout/default"/>
    <dgm:cxn modelId="{EF74BA8F-04DC-421A-A72C-35584993252D}" type="presParOf" srcId="{C020F5D3-6512-458A-8E0D-BD2453B75DD8}" destId="{611E5121-572C-47A1-99F4-06D6B58D604C}"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73328A-B998-44ED-87C9-96B8195FF26D}"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GB"/>
        </a:p>
      </dgm:t>
    </dgm:pt>
    <dgm:pt modelId="{EAA2359B-5370-4672-9724-6087D0FBE01A}">
      <dgm:prSet custT="1"/>
      <dgm:spPr/>
      <dgm:t>
        <a:bodyPr/>
        <a:lstStyle/>
        <a:p>
          <a:r>
            <a:rPr lang="en-GB" sz="1600" b="0" i="0">
              <a:latin typeface="Metropolis" panose="00000500000000000000" pitchFamily="50" charset="0"/>
            </a:rPr>
            <a:t>Ease of set up and speed to achieve</a:t>
          </a:r>
          <a:endParaRPr lang="en-GB" sz="1600" b="0">
            <a:latin typeface="Metropolis" panose="00000500000000000000" pitchFamily="50" charset="0"/>
          </a:endParaRPr>
        </a:p>
      </dgm:t>
    </dgm:pt>
    <dgm:pt modelId="{D2EB4086-CD28-4324-ABD3-790CCC35815A}" type="parTrans" cxnId="{31898EAF-65B3-44E8-853A-308A4E711BC4}">
      <dgm:prSet/>
      <dgm:spPr/>
      <dgm:t>
        <a:bodyPr/>
        <a:lstStyle/>
        <a:p>
          <a:endParaRPr lang="en-GB" sz="1600" b="0">
            <a:latin typeface="Metropolis" panose="00000500000000000000" pitchFamily="50" charset="0"/>
          </a:endParaRPr>
        </a:p>
      </dgm:t>
    </dgm:pt>
    <dgm:pt modelId="{288FE4FE-0AFE-44CC-9600-B9200D3E182B}" type="sibTrans" cxnId="{31898EAF-65B3-44E8-853A-308A4E711BC4}">
      <dgm:prSet/>
      <dgm:spPr/>
      <dgm:t>
        <a:bodyPr/>
        <a:lstStyle/>
        <a:p>
          <a:endParaRPr lang="en-GB" sz="1600" b="0">
            <a:latin typeface="Metropolis" panose="00000500000000000000" pitchFamily="50" charset="0"/>
          </a:endParaRPr>
        </a:p>
      </dgm:t>
    </dgm:pt>
    <dgm:pt modelId="{67E94CF1-5F3D-4941-87EE-B1EBE7314056}">
      <dgm:prSet custT="1"/>
      <dgm:spPr/>
      <dgm:t>
        <a:bodyPr/>
        <a:lstStyle/>
        <a:p>
          <a:r>
            <a:rPr lang="en-GB" sz="1600" b="0" i="0">
              <a:latin typeface="Metropolis" panose="00000500000000000000" pitchFamily="50" charset="0"/>
            </a:rPr>
            <a:t>Cost to set-up and run</a:t>
          </a:r>
          <a:endParaRPr lang="en-GB" sz="1600" b="0">
            <a:latin typeface="Metropolis" panose="00000500000000000000" pitchFamily="50" charset="0"/>
          </a:endParaRPr>
        </a:p>
      </dgm:t>
    </dgm:pt>
    <dgm:pt modelId="{95126CE1-5B98-47F5-89FA-06612F4A0ED5}" type="parTrans" cxnId="{A663987C-5EF5-4BA3-B664-75A53D7B87B7}">
      <dgm:prSet/>
      <dgm:spPr/>
      <dgm:t>
        <a:bodyPr/>
        <a:lstStyle/>
        <a:p>
          <a:endParaRPr lang="en-GB" sz="1600" b="0">
            <a:latin typeface="Metropolis" panose="00000500000000000000" pitchFamily="50" charset="0"/>
          </a:endParaRPr>
        </a:p>
      </dgm:t>
    </dgm:pt>
    <dgm:pt modelId="{92BA2ED9-811C-4E53-B0CE-E58C62CF563D}" type="sibTrans" cxnId="{A663987C-5EF5-4BA3-B664-75A53D7B87B7}">
      <dgm:prSet/>
      <dgm:spPr/>
      <dgm:t>
        <a:bodyPr/>
        <a:lstStyle/>
        <a:p>
          <a:endParaRPr lang="en-GB" sz="1600" b="0">
            <a:latin typeface="Metropolis" panose="00000500000000000000" pitchFamily="50" charset="0"/>
          </a:endParaRPr>
        </a:p>
      </dgm:t>
    </dgm:pt>
    <dgm:pt modelId="{5E120155-C19D-4A60-A5DB-BFD0159625DB}">
      <dgm:prSet custT="1"/>
      <dgm:spPr/>
      <dgm:t>
        <a:bodyPr/>
        <a:lstStyle/>
        <a:p>
          <a:r>
            <a:rPr lang="en-GB" sz="1600" b="0" i="0">
              <a:latin typeface="Metropolis" panose="00000500000000000000" pitchFamily="50" charset="0"/>
            </a:rPr>
            <a:t>Management of liabilities</a:t>
          </a:r>
          <a:endParaRPr lang="en-GB" sz="1600" b="0">
            <a:latin typeface="Metropolis" panose="00000500000000000000" pitchFamily="50" charset="0"/>
          </a:endParaRPr>
        </a:p>
      </dgm:t>
    </dgm:pt>
    <dgm:pt modelId="{6A46F35F-A668-481A-9D26-C9B64B70E535}" type="parTrans" cxnId="{AD525FB7-5A74-400B-B553-F2BF61D6C98C}">
      <dgm:prSet/>
      <dgm:spPr/>
      <dgm:t>
        <a:bodyPr/>
        <a:lstStyle/>
        <a:p>
          <a:endParaRPr lang="en-GB" sz="1600" b="0">
            <a:latin typeface="Metropolis" panose="00000500000000000000" pitchFamily="50" charset="0"/>
          </a:endParaRPr>
        </a:p>
      </dgm:t>
    </dgm:pt>
    <dgm:pt modelId="{47F62E7D-AB5D-4BFB-8D9D-8F85C233C7BA}" type="sibTrans" cxnId="{AD525FB7-5A74-400B-B553-F2BF61D6C98C}">
      <dgm:prSet/>
      <dgm:spPr/>
      <dgm:t>
        <a:bodyPr/>
        <a:lstStyle/>
        <a:p>
          <a:endParaRPr lang="en-GB" sz="1600" b="0">
            <a:latin typeface="Metropolis" panose="00000500000000000000" pitchFamily="50" charset="0"/>
          </a:endParaRPr>
        </a:p>
      </dgm:t>
    </dgm:pt>
    <dgm:pt modelId="{0CBC0192-0081-470E-8B1E-AF2D4B2B60DF}">
      <dgm:prSet custT="1"/>
      <dgm:spPr/>
      <dgm:t>
        <a:bodyPr/>
        <a:lstStyle/>
        <a:p>
          <a:r>
            <a:rPr lang="en-GB" sz="1600" b="0" i="0">
              <a:latin typeface="Metropolis" panose="00000500000000000000" pitchFamily="50" charset="0"/>
            </a:rPr>
            <a:t>Alignment with resource and capabilities of the organisation</a:t>
          </a:r>
          <a:endParaRPr lang="en-GB" sz="1600" b="0">
            <a:latin typeface="Metropolis" panose="00000500000000000000" pitchFamily="50" charset="0"/>
          </a:endParaRPr>
        </a:p>
      </dgm:t>
    </dgm:pt>
    <dgm:pt modelId="{08F3DA74-F970-4DB9-AE45-CED6F1F5BC31}" type="parTrans" cxnId="{07F433F7-6909-4FD2-8550-6383AB7DE606}">
      <dgm:prSet/>
      <dgm:spPr/>
      <dgm:t>
        <a:bodyPr/>
        <a:lstStyle/>
        <a:p>
          <a:endParaRPr lang="en-GB" sz="1600" b="0">
            <a:latin typeface="Metropolis" panose="00000500000000000000" pitchFamily="50" charset="0"/>
          </a:endParaRPr>
        </a:p>
      </dgm:t>
    </dgm:pt>
    <dgm:pt modelId="{F7300F61-78C6-4D22-88C0-13C9A595F516}" type="sibTrans" cxnId="{07F433F7-6909-4FD2-8550-6383AB7DE606}">
      <dgm:prSet/>
      <dgm:spPr/>
      <dgm:t>
        <a:bodyPr/>
        <a:lstStyle/>
        <a:p>
          <a:endParaRPr lang="en-GB" sz="1600" b="0">
            <a:latin typeface="Metropolis" panose="00000500000000000000" pitchFamily="50" charset="0"/>
          </a:endParaRPr>
        </a:p>
      </dgm:t>
    </dgm:pt>
    <dgm:pt modelId="{FC3A9736-FB8C-4771-A73A-8616AB8D383F}">
      <dgm:prSet custT="1"/>
      <dgm:spPr/>
      <dgm:t>
        <a:bodyPr/>
        <a:lstStyle/>
        <a:p>
          <a:r>
            <a:rPr lang="en-GB" sz="1600" b="0" i="0">
              <a:latin typeface="Metropolis" panose="00000500000000000000" pitchFamily="50" charset="0"/>
            </a:rPr>
            <a:t>Wider strategic implications for each organisation</a:t>
          </a:r>
          <a:endParaRPr lang="en-GB" sz="1600" b="0">
            <a:latin typeface="Metropolis" panose="00000500000000000000" pitchFamily="50" charset="0"/>
          </a:endParaRPr>
        </a:p>
      </dgm:t>
    </dgm:pt>
    <dgm:pt modelId="{3E3FE270-3990-48A6-B1F7-7BFEBD623F2B}" type="parTrans" cxnId="{D02D3272-2F19-4A6D-AB9C-8E833BACA6E3}">
      <dgm:prSet/>
      <dgm:spPr/>
      <dgm:t>
        <a:bodyPr/>
        <a:lstStyle/>
        <a:p>
          <a:endParaRPr lang="en-GB" sz="1600" b="0">
            <a:latin typeface="Metropolis" panose="00000500000000000000" pitchFamily="50" charset="0"/>
          </a:endParaRPr>
        </a:p>
      </dgm:t>
    </dgm:pt>
    <dgm:pt modelId="{A8D126BF-A974-494E-855F-0448F0DE25F5}" type="sibTrans" cxnId="{D02D3272-2F19-4A6D-AB9C-8E833BACA6E3}">
      <dgm:prSet/>
      <dgm:spPr/>
      <dgm:t>
        <a:bodyPr/>
        <a:lstStyle/>
        <a:p>
          <a:endParaRPr lang="en-GB" sz="1600" b="0">
            <a:latin typeface="Metropolis" panose="00000500000000000000" pitchFamily="50" charset="0"/>
          </a:endParaRPr>
        </a:p>
      </dgm:t>
    </dgm:pt>
    <dgm:pt modelId="{703B2E9F-DFE8-4F3E-AAEB-9A040FC6B949}">
      <dgm:prSet custT="1"/>
      <dgm:spPr/>
      <dgm:t>
        <a:bodyPr/>
        <a:lstStyle/>
        <a:p>
          <a:r>
            <a:rPr lang="en-GB" sz="1600" b="0" i="0">
              <a:latin typeface="Metropolis" panose="00000500000000000000" pitchFamily="50" charset="0"/>
            </a:rPr>
            <a:t>Suitability of the management and governance of the organisation</a:t>
          </a:r>
          <a:endParaRPr lang="en-GB" sz="1600" b="0">
            <a:latin typeface="Metropolis" panose="00000500000000000000" pitchFamily="50" charset="0"/>
          </a:endParaRPr>
        </a:p>
      </dgm:t>
    </dgm:pt>
    <dgm:pt modelId="{49E9FB79-D79D-4732-8478-60C3975D4C77}" type="parTrans" cxnId="{CDEC645E-B2DC-4444-AB75-5F81C690D863}">
      <dgm:prSet/>
      <dgm:spPr/>
      <dgm:t>
        <a:bodyPr/>
        <a:lstStyle/>
        <a:p>
          <a:endParaRPr lang="en-GB" sz="1600" b="0">
            <a:latin typeface="Metropolis" panose="00000500000000000000" pitchFamily="50" charset="0"/>
          </a:endParaRPr>
        </a:p>
      </dgm:t>
    </dgm:pt>
    <dgm:pt modelId="{18A37351-2271-4C75-93FA-B988A1E4EF7D}" type="sibTrans" cxnId="{CDEC645E-B2DC-4444-AB75-5F81C690D863}">
      <dgm:prSet/>
      <dgm:spPr/>
      <dgm:t>
        <a:bodyPr/>
        <a:lstStyle/>
        <a:p>
          <a:endParaRPr lang="en-GB" sz="1600" b="0">
            <a:latin typeface="Metropolis" panose="00000500000000000000" pitchFamily="50" charset="0"/>
          </a:endParaRPr>
        </a:p>
      </dgm:t>
    </dgm:pt>
    <dgm:pt modelId="{7F151AEF-EA87-4363-AD3E-2D6F587EBA6E}">
      <dgm:prSet custT="1"/>
      <dgm:spPr/>
      <dgm:t>
        <a:bodyPr/>
        <a:lstStyle/>
        <a:p>
          <a:r>
            <a:rPr lang="en-GB" sz="1600" b="0" i="0">
              <a:latin typeface="Metropolis" panose="00000500000000000000" pitchFamily="50" charset="0"/>
            </a:rPr>
            <a:t>Future development for waves 2+</a:t>
          </a:r>
          <a:endParaRPr lang="en-GB" sz="1600" b="0">
            <a:latin typeface="Metropolis" panose="00000500000000000000" pitchFamily="50" charset="0"/>
          </a:endParaRPr>
        </a:p>
      </dgm:t>
    </dgm:pt>
    <dgm:pt modelId="{4F878B25-C370-4756-A429-32B43B3E1254}" type="parTrans" cxnId="{D11FEB33-04AE-4E9F-BAF7-1DFAB55B80CB}">
      <dgm:prSet/>
      <dgm:spPr/>
      <dgm:t>
        <a:bodyPr/>
        <a:lstStyle/>
        <a:p>
          <a:endParaRPr lang="en-GB" sz="1600" b="0">
            <a:latin typeface="Metropolis" panose="00000500000000000000" pitchFamily="50" charset="0"/>
          </a:endParaRPr>
        </a:p>
      </dgm:t>
    </dgm:pt>
    <dgm:pt modelId="{13EE66D5-D22C-4984-833C-C47ED5A6E1F0}" type="sibTrans" cxnId="{D11FEB33-04AE-4E9F-BAF7-1DFAB55B80CB}">
      <dgm:prSet/>
      <dgm:spPr/>
      <dgm:t>
        <a:bodyPr/>
        <a:lstStyle/>
        <a:p>
          <a:endParaRPr lang="en-GB" sz="1600" b="0">
            <a:latin typeface="Metropolis" panose="00000500000000000000" pitchFamily="50" charset="0"/>
          </a:endParaRPr>
        </a:p>
      </dgm:t>
    </dgm:pt>
    <dgm:pt modelId="{D80C05B9-1AAB-4DF8-9F5A-3A6BD7C5211D}">
      <dgm:prSet custT="1"/>
      <dgm:spPr/>
      <dgm:t>
        <a:bodyPr/>
        <a:lstStyle/>
        <a:p>
          <a:r>
            <a:rPr lang="en-GB" sz="1600" b="0" i="0">
              <a:latin typeface="Metropolis" panose="00000500000000000000" pitchFamily="50" charset="0"/>
            </a:rPr>
            <a:t>Legal issues relating to the organisation in operating the MLA</a:t>
          </a:r>
          <a:endParaRPr lang="en-GB" sz="1600" b="0">
            <a:latin typeface="Metropolis" panose="00000500000000000000" pitchFamily="50" charset="0"/>
          </a:endParaRPr>
        </a:p>
      </dgm:t>
    </dgm:pt>
    <dgm:pt modelId="{CBD9A85E-5DD1-4D56-BA0A-F43FDF2F0BA4}" type="parTrans" cxnId="{3ADBEBDA-F502-47B3-987A-FE80E42E1BF4}">
      <dgm:prSet/>
      <dgm:spPr/>
      <dgm:t>
        <a:bodyPr/>
        <a:lstStyle/>
        <a:p>
          <a:endParaRPr lang="en-GB" sz="1600" b="0">
            <a:latin typeface="Metropolis" panose="00000500000000000000" pitchFamily="50" charset="0"/>
          </a:endParaRPr>
        </a:p>
      </dgm:t>
    </dgm:pt>
    <dgm:pt modelId="{A29C8447-0C36-4227-8AB1-FE3FBE23BEC7}" type="sibTrans" cxnId="{3ADBEBDA-F502-47B3-987A-FE80E42E1BF4}">
      <dgm:prSet/>
      <dgm:spPr/>
      <dgm:t>
        <a:bodyPr/>
        <a:lstStyle/>
        <a:p>
          <a:endParaRPr lang="en-GB" sz="1600" b="0">
            <a:latin typeface="Metropolis" panose="00000500000000000000" pitchFamily="50" charset="0"/>
          </a:endParaRPr>
        </a:p>
      </dgm:t>
    </dgm:pt>
    <dgm:pt modelId="{A9018742-EC5C-478E-A7CB-DAF54DF33483}" type="pres">
      <dgm:prSet presAssocID="{2873328A-B998-44ED-87C9-96B8195FF26D}" presName="diagram" presStyleCnt="0">
        <dgm:presLayoutVars>
          <dgm:dir/>
          <dgm:resizeHandles val="exact"/>
        </dgm:presLayoutVars>
      </dgm:prSet>
      <dgm:spPr/>
    </dgm:pt>
    <dgm:pt modelId="{C4E275D8-DA25-440B-A3F5-08369F2AB382}" type="pres">
      <dgm:prSet presAssocID="{EAA2359B-5370-4672-9724-6087D0FBE01A}" presName="node" presStyleLbl="node1" presStyleIdx="0" presStyleCnt="8">
        <dgm:presLayoutVars>
          <dgm:bulletEnabled val="1"/>
        </dgm:presLayoutVars>
      </dgm:prSet>
      <dgm:spPr/>
    </dgm:pt>
    <dgm:pt modelId="{A70E0230-0CD0-4B40-AEC4-2B52A16F8D85}" type="pres">
      <dgm:prSet presAssocID="{288FE4FE-0AFE-44CC-9600-B9200D3E182B}" presName="sibTrans" presStyleCnt="0"/>
      <dgm:spPr/>
    </dgm:pt>
    <dgm:pt modelId="{C90654E3-D763-42EE-BD45-D601D3C70032}" type="pres">
      <dgm:prSet presAssocID="{67E94CF1-5F3D-4941-87EE-B1EBE7314056}" presName="node" presStyleLbl="node1" presStyleIdx="1" presStyleCnt="8">
        <dgm:presLayoutVars>
          <dgm:bulletEnabled val="1"/>
        </dgm:presLayoutVars>
      </dgm:prSet>
      <dgm:spPr/>
    </dgm:pt>
    <dgm:pt modelId="{50201B59-87FA-41BD-AF20-D273E415E5C2}" type="pres">
      <dgm:prSet presAssocID="{92BA2ED9-811C-4E53-B0CE-E58C62CF563D}" presName="sibTrans" presStyleCnt="0"/>
      <dgm:spPr/>
    </dgm:pt>
    <dgm:pt modelId="{085ADD83-2BB1-49F3-9AF2-ECDB18244F70}" type="pres">
      <dgm:prSet presAssocID="{5E120155-C19D-4A60-A5DB-BFD0159625DB}" presName="node" presStyleLbl="node1" presStyleIdx="2" presStyleCnt="8">
        <dgm:presLayoutVars>
          <dgm:bulletEnabled val="1"/>
        </dgm:presLayoutVars>
      </dgm:prSet>
      <dgm:spPr/>
    </dgm:pt>
    <dgm:pt modelId="{76673392-5B8B-4D77-BB06-C903A04BCBB8}" type="pres">
      <dgm:prSet presAssocID="{47F62E7D-AB5D-4BFB-8D9D-8F85C233C7BA}" presName="sibTrans" presStyleCnt="0"/>
      <dgm:spPr/>
    </dgm:pt>
    <dgm:pt modelId="{576A4846-2461-4D3D-A7BA-29DEC0DF9126}" type="pres">
      <dgm:prSet presAssocID="{0CBC0192-0081-470E-8B1E-AF2D4B2B60DF}" presName="node" presStyleLbl="node1" presStyleIdx="3" presStyleCnt="8">
        <dgm:presLayoutVars>
          <dgm:bulletEnabled val="1"/>
        </dgm:presLayoutVars>
      </dgm:prSet>
      <dgm:spPr/>
    </dgm:pt>
    <dgm:pt modelId="{B7E9AF81-C074-4A8C-A958-68E872102462}" type="pres">
      <dgm:prSet presAssocID="{F7300F61-78C6-4D22-88C0-13C9A595F516}" presName="sibTrans" presStyleCnt="0"/>
      <dgm:spPr/>
    </dgm:pt>
    <dgm:pt modelId="{1C0E356A-4A42-4E12-8F4F-3C28F4E7F4ED}" type="pres">
      <dgm:prSet presAssocID="{FC3A9736-FB8C-4771-A73A-8616AB8D383F}" presName="node" presStyleLbl="node1" presStyleIdx="4" presStyleCnt="8">
        <dgm:presLayoutVars>
          <dgm:bulletEnabled val="1"/>
        </dgm:presLayoutVars>
      </dgm:prSet>
      <dgm:spPr/>
    </dgm:pt>
    <dgm:pt modelId="{7AEA4465-7B94-4701-9B22-1F234FC6900F}" type="pres">
      <dgm:prSet presAssocID="{A8D126BF-A974-494E-855F-0448F0DE25F5}" presName="sibTrans" presStyleCnt="0"/>
      <dgm:spPr/>
    </dgm:pt>
    <dgm:pt modelId="{A2222B7E-FD1D-4308-83AC-CABED6BBB3FD}" type="pres">
      <dgm:prSet presAssocID="{703B2E9F-DFE8-4F3E-AAEB-9A040FC6B949}" presName="node" presStyleLbl="node1" presStyleIdx="5" presStyleCnt="8">
        <dgm:presLayoutVars>
          <dgm:bulletEnabled val="1"/>
        </dgm:presLayoutVars>
      </dgm:prSet>
      <dgm:spPr/>
    </dgm:pt>
    <dgm:pt modelId="{797D1E4F-8488-4868-9CB9-27B04BB39D63}" type="pres">
      <dgm:prSet presAssocID="{18A37351-2271-4C75-93FA-B988A1E4EF7D}" presName="sibTrans" presStyleCnt="0"/>
      <dgm:spPr/>
    </dgm:pt>
    <dgm:pt modelId="{E384EA85-3C58-4844-9AE0-44289250242B}" type="pres">
      <dgm:prSet presAssocID="{7F151AEF-EA87-4363-AD3E-2D6F587EBA6E}" presName="node" presStyleLbl="node1" presStyleIdx="6" presStyleCnt="8">
        <dgm:presLayoutVars>
          <dgm:bulletEnabled val="1"/>
        </dgm:presLayoutVars>
      </dgm:prSet>
      <dgm:spPr/>
    </dgm:pt>
    <dgm:pt modelId="{51036617-7022-4809-AAC6-D53FC053D78C}" type="pres">
      <dgm:prSet presAssocID="{13EE66D5-D22C-4984-833C-C47ED5A6E1F0}" presName="sibTrans" presStyleCnt="0"/>
      <dgm:spPr/>
    </dgm:pt>
    <dgm:pt modelId="{A2F308D0-954D-48D0-B2C6-E0964E4D32E9}" type="pres">
      <dgm:prSet presAssocID="{D80C05B9-1AAB-4DF8-9F5A-3A6BD7C5211D}" presName="node" presStyleLbl="node1" presStyleIdx="7" presStyleCnt="8">
        <dgm:presLayoutVars>
          <dgm:bulletEnabled val="1"/>
        </dgm:presLayoutVars>
      </dgm:prSet>
      <dgm:spPr/>
    </dgm:pt>
  </dgm:ptLst>
  <dgm:cxnLst>
    <dgm:cxn modelId="{3229330D-1DF3-4AB7-AD35-CE35022F8849}" type="presOf" srcId="{7F151AEF-EA87-4363-AD3E-2D6F587EBA6E}" destId="{E384EA85-3C58-4844-9AE0-44289250242B}" srcOrd="0" destOrd="0" presId="urn:microsoft.com/office/officeart/2005/8/layout/default"/>
    <dgm:cxn modelId="{1239EE11-72B1-41ED-8B0D-EADEC20F0EFB}" type="presOf" srcId="{FC3A9736-FB8C-4771-A73A-8616AB8D383F}" destId="{1C0E356A-4A42-4E12-8F4F-3C28F4E7F4ED}" srcOrd="0" destOrd="0" presId="urn:microsoft.com/office/officeart/2005/8/layout/default"/>
    <dgm:cxn modelId="{D11FEB33-04AE-4E9F-BAF7-1DFAB55B80CB}" srcId="{2873328A-B998-44ED-87C9-96B8195FF26D}" destId="{7F151AEF-EA87-4363-AD3E-2D6F587EBA6E}" srcOrd="6" destOrd="0" parTransId="{4F878B25-C370-4756-A429-32B43B3E1254}" sibTransId="{13EE66D5-D22C-4984-833C-C47ED5A6E1F0}"/>
    <dgm:cxn modelId="{CDEC645E-B2DC-4444-AB75-5F81C690D863}" srcId="{2873328A-B998-44ED-87C9-96B8195FF26D}" destId="{703B2E9F-DFE8-4F3E-AAEB-9A040FC6B949}" srcOrd="5" destOrd="0" parTransId="{49E9FB79-D79D-4732-8478-60C3975D4C77}" sibTransId="{18A37351-2271-4C75-93FA-B988A1E4EF7D}"/>
    <dgm:cxn modelId="{D02D3272-2F19-4A6D-AB9C-8E833BACA6E3}" srcId="{2873328A-B998-44ED-87C9-96B8195FF26D}" destId="{FC3A9736-FB8C-4771-A73A-8616AB8D383F}" srcOrd="4" destOrd="0" parTransId="{3E3FE270-3990-48A6-B1F7-7BFEBD623F2B}" sibTransId="{A8D126BF-A974-494E-855F-0448F0DE25F5}"/>
    <dgm:cxn modelId="{A663987C-5EF5-4BA3-B664-75A53D7B87B7}" srcId="{2873328A-B998-44ED-87C9-96B8195FF26D}" destId="{67E94CF1-5F3D-4941-87EE-B1EBE7314056}" srcOrd="1" destOrd="0" parTransId="{95126CE1-5B98-47F5-89FA-06612F4A0ED5}" sibTransId="{92BA2ED9-811C-4E53-B0CE-E58C62CF563D}"/>
    <dgm:cxn modelId="{0DB60F92-79D0-423E-8FC3-C95FE3FF88A5}" type="presOf" srcId="{EAA2359B-5370-4672-9724-6087D0FBE01A}" destId="{C4E275D8-DA25-440B-A3F5-08369F2AB382}" srcOrd="0" destOrd="0" presId="urn:microsoft.com/office/officeart/2005/8/layout/default"/>
    <dgm:cxn modelId="{32D40BA8-7D4A-419F-B5B5-C3477BA75B8D}" type="presOf" srcId="{D80C05B9-1AAB-4DF8-9F5A-3A6BD7C5211D}" destId="{A2F308D0-954D-48D0-B2C6-E0964E4D32E9}" srcOrd="0" destOrd="0" presId="urn:microsoft.com/office/officeart/2005/8/layout/default"/>
    <dgm:cxn modelId="{31898EAF-65B3-44E8-853A-308A4E711BC4}" srcId="{2873328A-B998-44ED-87C9-96B8195FF26D}" destId="{EAA2359B-5370-4672-9724-6087D0FBE01A}" srcOrd="0" destOrd="0" parTransId="{D2EB4086-CD28-4324-ABD3-790CCC35815A}" sibTransId="{288FE4FE-0AFE-44CC-9600-B9200D3E182B}"/>
    <dgm:cxn modelId="{759BCBB4-BA73-4F36-99E5-8E7EF4D46DA4}" type="presOf" srcId="{703B2E9F-DFE8-4F3E-AAEB-9A040FC6B949}" destId="{A2222B7E-FD1D-4308-83AC-CABED6BBB3FD}" srcOrd="0" destOrd="0" presId="urn:microsoft.com/office/officeart/2005/8/layout/default"/>
    <dgm:cxn modelId="{E031C0B6-91E6-475B-9705-E3E67B04F49A}" type="presOf" srcId="{0CBC0192-0081-470E-8B1E-AF2D4B2B60DF}" destId="{576A4846-2461-4D3D-A7BA-29DEC0DF9126}" srcOrd="0" destOrd="0" presId="urn:microsoft.com/office/officeart/2005/8/layout/default"/>
    <dgm:cxn modelId="{AD525FB7-5A74-400B-B553-F2BF61D6C98C}" srcId="{2873328A-B998-44ED-87C9-96B8195FF26D}" destId="{5E120155-C19D-4A60-A5DB-BFD0159625DB}" srcOrd="2" destOrd="0" parTransId="{6A46F35F-A668-481A-9D26-C9B64B70E535}" sibTransId="{47F62E7D-AB5D-4BFB-8D9D-8F85C233C7BA}"/>
    <dgm:cxn modelId="{F628F3C2-B4F0-489D-A9C1-E8AE88D78C10}" type="presOf" srcId="{5E120155-C19D-4A60-A5DB-BFD0159625DB}" destId="{085ADD83-2BB1-49F3-9AF2-ECDB18244F70}" srcOrd="0" destOrd="0" presId="urn:microsoft.com/office/officeart/2005/8/layout/default"/>
    <dgm:cxn modelId="{6DCAB9CD-0276-49DF-967A-6DD3F6664EC4}" type="presOf" srcId="{67E94CF1-5F3D-4941-87EE-B1EBE7314056}" destId="{C90654E3-D763-42EE-BD45-D601D3C70032}" srcOrd="0" destOrd="0" presId="urn:microsoft.com/office/officeart/2005/8/layout/default"/>
    <dgm:cxn modelId="{3ADBEBDA-F502-47B3-987A-FE80E42E1BF4}" srcId="{2873328A-B998-44ED-87C9-96B8195FF26D}" destId="{D80C05B9-1AAB-4DF8-9F5A-3A6BD7C5211D}" srcOrd="7" destOrd="0" parTransId="{CBD9A85E-5DD1-4D56-BA0A-F43FDF2F0BA4}" sibTransId="{A29C8447-0C36-4227-8AB1-FE3FBE23BEC7}"/>
    <dgm:cxn modelId="{8B6619E5-370A-4DBD-8DE3-8256D20A4377}" type="presOf" srcId="{2873328A-B998-44ED-87C9-96B8195FF26D}" destId="{A9018742-EC5C-478E-A7CB-DAF54DF33483}" srcOrd="0" destOrd="0" presId="urn:microsoft.com/office/officeart/2005/8/layout/default"/>
    <dgm:cxn modelId="{07F433F7-6909-4FD2-8550-6383AB7DE606}" srcId="{2873328A-B998-44ED-87C9-96B8195FF26D}" destId="{0CBC0192-0081-470E-8B1E-AF2D4B2B60DF}" srcOrd="3" destOrd="0" parTransId="{08F3DA74-F970-4DB9-AE45-CED6F1F5BC31}" sibTransId="{F7300F61-78C6-4D22-88C0-13C9A595F516}"/>
    <dgm:cxn modelId="{D13857AF-0FD3-4388-A7E7-93F647486848}" type="presParOf" srcId="{A9018742-EC5C-478E-A7CB-DAF54DF33483}" destId="{C4E275D8-DA25-440B-A3F5-08369F2AB382}" srcOrd="0" destOrd="0" presId="urn:microsoft.com/office/officeart/2005/8/layout/default"/>
    <dgm:cxn modelId="{340EC61D-499E-4DC8-A8BF-C3E0533A34BE}" type="presParOf" srcId="{A9018742-EC5C-478E-A7CB-DAF54DF33483}" destId="{A70E0230-0CD0-4B40-AEC4-2B52A16F8D85}" srcOrd="1" destOrd="0" presId="urn:microsoft.com/office/officeart/2005/8/layout/default"/>
    <dgm:cxn modelId="{FBE69041-EDCC-4B6D-AEB0-9F2A9D4AAC57}" type="presParOf" srcId="{A9018742-EC5C-478E-A7CB-DAF54DF33483}" destId="{C90654E3-D763-42EE-BD45-D601D3C70032}" srcOrd="2" destOrd="0" presId="urn:microsoft.com/office/officeart/2005/8/layout/default"/>
    <dgm:cxn modelId="{1EDB832D-7A0B-4272-84BA-42972D22CB5D}" type="presParOf" srcId="{A9018742-EC5C-478E-A7CB-DAF54DF33483}" destId="{50201B59-87FA-41BD-AF20-D273E415E5C2}" srcOrd="3" destOrd="0" presId="urn:microsoft.com/office/officeart/2005/8/layout/default"/>
    <dgm:cxn modelId="{53A59DD4-C05E-4BA3-91B0-7182E5967A0A}" type="presParOf" srcId="{A9018742-EC5C-478E-A7CB-DAF54DF33483}" destId="{085ADD83-2BB1-49F3-9AF2-ECDB18244F70}" srcOrd="4" destOrd="0" presId="urn:microsoft.com/office/officeart/2005/8/layout/default"/>
    <dgm:cxn modelId="{91D694E0-87FB-4DA8-99ED-FA5580831B96}" type="presParOf" srcId="{A9018742-EC5C-478E-A7CB-DAF54DF33483}" destId="{76673392-5B8B-4D77-BB06-C903A04BCBB8}" srcOrd="5" destOrd="0" presId="urn:microsoft.com/office/officeart/2005/8/layout/default"/>
    <dgm:cxn modelId="{7944F99D-25BB-46FE-91DA-14158BB64FBA}" type="presParOf" srcId="{A9018742-EC5C-478E-A7CB-DAF54DF33483}" destId="{576A4846-2461-4D3D-A7BA-29DEC0DF9126}" srcOrd="6" destOrd="0" presId="urn:microsoft.com/office/officeart/2005/8/layout/default"/>
    <dgm:cxn modelId="{1CDAEE20-02BF-45FB-B779-E477FA640295}" type="presParOf" srcId="{A9018742-EC5C-478E-A7CB-DAF54DF33483}" destId="{B7E9AF81-C074-4A8C-A958-68E872102462}" srcOrd="7" destOrd="0" presId="urn:microsoft.com/office/officeart/2005/8/layout/default"/>
    <dgm:cxn modelId="{E239CEE6-7643-43A3-A2E5-285A1EA56012}" type="presParOf" srcId="{A9018742-EC5C-478E-A7CB-DAF54DF33483}" destId="{1C0E356A-4A42-4E12-8F4F-3C28F4E7F4ED}" srcOrd="8" destOrd="0" presId="urn:microsoft.com/office/officeart/2005/8/layout/default"/>
    <dgm:cxn modelId="{9B2409D9-9CC9-4AF9-882B-8C2843F07D13}" type="presParOf" srcId="{A9018742-EC5C-478E-A7CB-DAF54DF33483}" destId="{7AEA4465-7B94-4701-9B22-1F234FC6900F}" srcOrd="9" destOrd="0" presId="urn:microsoft.com/office/officeart/2005/8/layout/default"/>
    <dgm:cxn modelId="{9E3141E9-65D1-4080-B19D-44667081C8DD}" type="presParOf" srcId="{A9018742-EC5C-478E-A7CB-DAF54DF33483}" destId="{A2222B7E-FD1D-4308-83AC-CABED6BBB3FD}" srcOrd="10" destOrd="0" presId="urn:microsoft.com/office/officeart/2005/8/layout/default"/>
    <dgm:cxn modelId="{D6FF6511-D5C5-4FB6-9A6D-4A2903293C40}" type="presParOf" srcId="{A9018742-EC5C-478E-A7CB-DAF54DF33483}" destId="{797D1E4F-8488-4868-9CB9-27B04BB39D63}" srcOrd="11" destOrd="0" presId="urn:microsoft.com/office/officeart/2005/8/layout/default"/>
    <dgm:cxn modelId="{65AA448A-62D5-4340-A9F2-259AA45A0352}" type="presParOf" srcId="{A9018742-EC5C-478E-A7CB-DAF54DF33483}" destId="{E384EA85-3C58-4844-9AE0-44289250242B}" srcOrd="12" destOrd="0" presId="urn:microsoft.com/office/officeart/2005/8/layout/default"/>
    <dgm:cxn modelId="{7966DC13-E899-4452-A3AE-790ACB2EEFFC}" type="presParOf" srcId="{A9018742-EC5C-478E-A7CB-DAF54DF33483}" destId="{51036617-7022-4809-AAC6-D53FC053D78C}" srcOrd="13" destOrd="0" presId="urn:microsoft.com/office/officeart/2005/8/layout/default"/>
    <dgm:cxn modelId="{D546C853-3CE2-404A-B69D-31F1F857A202}" type="presParOf" srcId="{A9018742-EC5C-478E-A7CB-DAF54DF33483}" destId="{A2F308D0-954D-48D0-B2C6-E0964E4D32E9}"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B48CAE-D4CB-4DC9-B537-874EDCEC745E}">
      <dsp:nvSpPr>
        <dsp:cNvPr id="0" name=""/>
        <dsp:cNvSpPr/>
      </dsp:nvSpPr>
      <dsp:spPr>
        <a:xfrm>
          <a:off x="5025" y="343107"/>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Pay.UK</a:t>
          </a:r>
          <a:endParaRPr lang="en-GB" sz="1600" b="0" kern="1200">
            <a:latin typeface="Metropolis" panose="00000500000000000000" pitchFamily="50" charset="0"/>
          </a:endParaRPr>
        </a:p>
      </dsp:txBody>
      <dsp:txXfrm>
        <a:off x="5025" y="343107"/>
        <a:ext cx="5157222" cy="798618"/>
      </dsp:txXfrm>
    </dsp:sp>
    <dsp:sp modelId="{0A6903B9-8550-4C34-B485-B98EEFA773C7}">
      <dsp:nvSpPr>
        <dsp:cNvPr id="0" name=""/>
        <dsp:cNvSpPr/>
      </dsp:nvSpPr>
      <dsp:spPr>
        <a:xfrm>
          <a:off x="5395255" y="343107"/>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OBL</a:t>
          </a:r>
          <a:endParaRPr lang="en-GB" sz="1600" b="0" kern="1200">
            <a:latin typeface="Metropolis" panose="00000500000000000000" pitchFamily="50" charset="0"/>
          </a:endParaRPr>
        </a:p>
      </dsp:txBody>
      <dsp:txXfrm>
        <a:off x="5395255" y="343107"/>
        <a:ext cx="5157222" cy="798618"/>
      </dsp:txXfrm>
    </dsp:sp>
    <dsp:sp modelId="{56FFC39C-743E-4CE1-B708-A4E3471D1571}">
      <dsp:nvSpPr>
        <dsp:cNvPr id="0" name=""/>
        <dsp:cNvSpPr/>
      </dsp:nvSpPr>
      <dsp:spPr>
        <a:xfrm>
          <a:off x="5025" y="1374733"/>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New company specifically created</a:t>
          </a:r>
          <a:endParaRPr lang="en-GB" sz="1600" b="0" kern="1200">
            <a:latin typeface="Metropolis" panose="00000500000000000000" pitchFamily="50" charset="0"/>
          </a:endParaRPr>
        </a:p>
      </dsp:txBody>
      <dsp:txXfrm>
        <a:off x="5025" y="1374733"/>
        <a:ext cx="5157222" cy="798618"/>
      </dsp:txXfrm>
    </dsp:sp>
    <dsp:sp modelId="{926B105E-CBF2-4C96-A46D-FCD52286F133}">
      <dsp:nvSpPr>
        <dsp:cNvPr id="0" name=""/>
        <dsp:cNvSpPr/>
      </dsp:nvSpPr>
      <dsp:spPr>
        <a:xfrm>
          <a:off x="5395255" y="1374733"/>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OBL and Pay.UK as joint operators of the MLA</a:t>
          </a:r>
          <a:endParaRPr lang="en-GB" sz="1600" b="0" kern="1200">
            <a:latin typeface="Metropolis" panose="00000500000000000000" pitchFamily="50" charset="0"/>
          </a:endParaRPr>
        </a:p>
      </dsp:txBody>
      <dsp:txXfrm>
        <a:off x="5395255" y="1374733"/>
        <a:ext cx="5157222" cy="798618"/>
      </dsp:txXfrm>
    </dsp:sp>
    <dsp:sp modelId="{611E5121-572C-47A1-99F4-06D6B58D604C}">
      <dsp:nvSpPr>
        <dsp:cNvPr id="0" name=""/>
        <dsp:cNvSpPr/>
      </dsp:nvSpPr>
      <dsp:spPr>
        <a:xfrm>
          <a:off x="2700140" y="2406359"/>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ct val="35000"/>
            </a:spcAft>
            <a:buNone/>
          </a:pPr>
          <a:r>
            <a:rPr lang="en-GB" sz="1600" b="0" i="0" kern="1200">
              <a:latin typeface="Metropolis" panose="00000500000000000000" pitchFamily="50" charset="0"/>
            </a:rPr>
            <a:t>New SPV joint venture company created between OBL and Pay.UK</a:t>
          </a:r>
          <a:endParaRPr lang="en-GB" sz="1600" b="0" kern="1200">
            <a:latin typeface="Metropolis" panose="00000500000000000000" pitchFamily="50" charset="0"/>
          </a:endParaRPr>
        </a:p>
      </dsp:txBody>
      <dsp:txXfrm>
        <a:off x="2700140" y="2406359"/>
        <a:ext cx="5157222" cy="7986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275D8-DA25-440B-A3F5-08369F2AB382}">
      <dsp:nvSpPr>
        <dsp:cNvPr id="0" name=""/>
        <dsp:cNvSpPr/>
      </dsp:nvSpPr>
      <dsp:spPr>
        <a:xfrm>
          <a:off x="1130439"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Ease of set up and speed to achieve</a:t>
          </a:r>
          <a:endParaRPr lang="en-GB" sz="1600" b="0" kern="1200">
            <a:latin typeface="Metropolis" panose="00000500000000000000" pitchFamily="50" charset="0"/>
          </a:endParaRPr>
        </a:p>
      </dsp:txBody>
      <dsp:txXfrm>
        <a:off x="1130439" y="668"/>
        <a:ext cx="2173322" cy="1303993"/>
      </dsp:txXfrm>
    </dsp:sp>
    <dsp:sp modelId="{C90654E3-D763-42EE-BD45-D601D3C70032}">
      <dsp:nvSpPr>
        <dsp:cNvPr id="0" name=""/>
        <dsp:cNvSpPr/>
      </dsp:nvSpPr>
      <dsp:spPr>
        <a:xfrm>
          <a:off x="3521093"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Cost to set-up and run</a:t>
          </a:r>
          <a:endParaRPr lang="en-GB" sz="1600" b="0" kern="1200">
            <a:latin typeface="Metropolis" panose="00000500000000000000" pitchFamily="50" charset="0"/>
          </a:endParaRPr>
        </a:p>
      </dsp:txBody>
      <dsp:txXfrm>
        <a:off x="3521093" y="668"/>
        <a:ext cx="2173322" cy="1303993"/>
      </dsp:txXfrm>
    </dsp:sp>
    <dsp:sp modelId="{085ADD83-2BB1-49F3-9AF2-ECDB18244F70}">
      <dsp:nvSpPr>
        <dsp:cNvPr id="0" name=""/>
        <dsp:cNvSpPr/>
      </dsp:nvSpPr>
      <dsp:spPr>
        <a:xfrm>
          <a:off x="5911748"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Management of liabilities</a:t>
          </a:r>
          <a:endParaRPr lang="en-GB" sz="1600" b="0" kern="1200">
            <a:latin typeface="Metropolis" panose="00000500000000000000" pitchFamily="50" charset="0"/>
          </a:endParaRPr>
        </a:p>
      </dsp:txBody>
      <dsp:txXfrm>
        <a:off x="5911748" y="668"/>
        <a:ext cx="2173322" cy="1303993"/>
      </dsp:txXfrm>
    </dsp:sp>
    <dsp:sp modelId="{576A4846-2461-4D3D-A7BA-29DEC0DF9126}">
      <dsp:nvSpPr>
        <dsp:cNvPr id="0" name=""/>
        <dsp:cNvSpPr/>
      </dsp:nvSpPr>
      <dsp:spPr>
        <a:xfrm>
          <a:off x="8302402"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Alignment with resource and capabilities of the organisation</a:t>
          </a:r>
          <a:endParaRPr lang="en-GB" sz="1600" b="0" kern="1200">
            <a:latin typeface="Metropolis" panose="00000500000000000000" pitchFamily="50" charset="0"/>
          </a:endParaRPr>
        </a:p>
      </dsp:txBody>
      <dsp:txXfrm>
        <a:off x="8302402" y="668"/>
        <a:ext cx="2173322" cy="1303993"/>
      </dsp:txXfrm>
    </dsp:sp>
    <dsp:sp modelId="{1C0E356A-4A42-4E12-8F4F-3C28F4E7F4ED}">
      <dsp:nvSpPr>
        <dsp:cNvPr id="0" name=""/>
        <dsp:cNvSpPr/>
      </dsp:nvSpPr>
      <dsp:spPr>
        <a:xfrm>
          <a:off x="1130439"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Wider strategic implications for each organisation</a:t>
          </a:r>
          <a:endParaRPr lang="en-GB" sz="1600" b="0" kern="1200">
            <a:latin typeface="Metropolis" panose="00000500000000000000" pitchFamily="50" charset="0"/>
          </a:endParaRPr>
        </a:p>
      </dsp:txBody>
      <dsp:txXfrm>
        <a:off x="1130439" y="1521993"/>
        <a:ext cx="2173322" cy="1303993"/>
      </dsp:txXfrm>
    </dsp:sp>
    <dsp:sp modelId="{A2222B7E-FD1D-4308-83AC-CABED6BBB3FD}">
      <dsp:nvSpPr>
        <dsp:cNvPr id="0" name=""/>
        <dsp:cNvSpPr/>
      </dsp:nvSpPr>
      <dsp:spPr>
        <a:xfrm>
          <a:off x="3521093"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Suitability of the management and governance of the organisation</a:t>
          </a:r>
          <a:endParaRPr lang="en-GB" sz="1600" b="0" kern="1200">
            <a:latin typeface="Metropolis" panose="00000500000000000000" pitchFamily="50" charset="0"/>
          </a:endParaRPr>
        </a:p>
      </dsp:txBody>
      <dsp:txXfrm>
        <a:off x="3521093" y="1521993"/>
        <a:ext cx="2173322" cy="1303993"/>
      </dsp:txXfrm>
    </dsp:sp>
    <dsp:sp modelId="{E384EA85-3C58-4844-9AE0-44289250242B}">
      <dsp:nvSpPr>
        <dsp:cNvPr id="0" name=""/>
        <dsp:cNvSpPr/>
      </dsp:nvSpPr>
      <dsp:spPr>
        <a:xfrm>
          <a:off x="5911748"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Future development for waves 2+</a:t>
          </a:r>
          <a:endParaRPr lang="en-GB" sz="1600" b="0" kern="1200">
            <a:latin typeface="Metropolis" panose="00000500000000000000" pitchFamily="50" charset="0"/>
          </a:endParaRPr>
        </a:p>
      </dsp:txBody>
      <dsp:txXfrm>
        <a:off x="5911748" y="1521993"/>
        <a:ext cx="2173322" cy="1303993"/>
      </dsp:txXfrm>
    </dsp:sp>
    <dsp:sp modelId="{A2F308D0-954D-48D0-B2C6-E0964E4D32E9}">
      <dsp:nvSpPr>
        <dsp:cNvPr id="0" name=""/>
        <dsp:cNvSpPr/>
      </dsp:nvSpPr>
      <dsp:spPr>
        <a:xfrm>
          <a:off x="8302402"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Legal issues relating to the organisation in operating the MLA</a:t>
          </a:r>
          <a:endParaRPr lang="en-GB" sz="1600" b="0" kern="1200">
            <a:latin typeface="Metropolis" panose="00000500000000000000" pitchFamily="50" charset="0"/>
          </a:endParaRPr>
        </a:p>
      </dsp:txBody>
      <dsp:txXfrm>
        <a:off x="8302402" y="1521993"/>
        <a:ext cx="2173322" cy="130399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83837-174B-4114-93BC-3CD1A08E59FD}" type="datetimeFigureOut">
              <a:rPr lang="en-GB" smtClean="0"/>
              <a:t>05/09/2024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C9FCBE-4321-4F4A-8713-47DC2D7578C7}" type="slidenum">
              <a:rPr lang="en-GB" smtClean="0"/>
              <a:t>‹#›</a:t>
            </a:fld>
            <a:endParaRPr lang="en-GB"/>
          </a:p>
        </p:txBody>
      </p:sp>
    </p:spTree>
    <p:extLst>
      <p:ext uri="{BB962C8B-B14F-4D97-AF65-F5344CB8AC3E}">
        <p14:creationId xmlns:p14="http://schemas.microsoft.com/office/powerpoint/2010/main" val="284838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7457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006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77269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05/09/2024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88360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05/09/2024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7389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5896072"/>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hasCustomPrompt="1"/>
          </p:nvPr>
        </p:nvSpPr>
        <p:spPr>
          <a:xfrm>
            <a:off x="359880" y="641897"/>
            <a:ext cx="10308120" cy="2868066"/>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PRESENTATION </a:t>
            </a:r>
            <a:br>
              <a:rPr lang="en-GB" b="1" i="0">
                <a:effectLst/>
                <a:latin typeface="Metropolis Black" pitchFamily="2" charset="77"/>
              </a:rPr>
            </a:br>
            <a:r>
              <a:rPr lang="en-GB" b="1" i="0">
                <a:effectLst/>
                <a:latin typeface="Metropolis Black" pitchFamily="2" charset="77"/>
              </a:rPr>
              <a:t>TITLE CAPS ONLY</a:t>
            </a:r>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1">
                <a:solidFill>
                  <a:schemeClr val="bg1"/>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2BEF032F-2088-B642-BD21-586247103DD0}" type="datetime1">
              <a:rPr lang="en-GB" smtClean="0"/>
              <a:t>05/09/2024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spTree>
    <p:extLst>
      <p:ext uri="{BB962C8B-B14F-4D97-AF65-F5344CB8AC3E}">
        <p14:creationId xmlns:p14="http://schemas.microsoft.com/office/powerpoint/2010/main" val="1160972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D364E066-A104-924C-8B9B-E71604F49001}" type="datetime1">
              <a:rPr lang="en-GB" smtClean="0"/>
              <a:t>05/09/2024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hasCustomPrompt="1"/>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CONTENTS</a:t>
            </a:r>
            <a:endParaRPr lang="en-GB">
              <a:effectLst/>
              <a:latin typeface="Metropolis" pitchFamily="2" charset="77"/>
            </a:endParaRPr>
          </a:p>
        </p:txBody>
      </p:sp>
    </p:spTree>
    <p:extLst>
      <p:ext uri="{BB962C8B-B14F-4D97-AF65-F5344CB8AC3E}">
        <p14:creationId xmlns:p14="http://schemas.microsoft.com/office/powerpoint/2010/main" val="33500674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4C54F-9567-104A-B9D9-954589725A27}"/>
              </a:ext>
            </a:extLst>
          </p:cNvPr>
          <p:cNvSpPr>
            <a:spLocks noGrp="1"/>
          </p:cNvSpPr>
          <p:nvPr>
            <p:ph type="title"/>
          </p:nvPr>
        </p:nvSpPr>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4E51031-E049-CE47-ACEF-0615EB58AC0C}"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6444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4400" b="1" i="0">
                <a:latin typeface="Metropolis Black" pitchFamily="2" charset="77"/>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5988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F2B8EB09-2886-144D-9529-2C932E6FC9B6}"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8905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7A183-5BEC-3844-9FF4-AD8095A121E3}"/>
              </a:ext>
            </a:extLst>
          </p:cNvPr>
          <p:cNvSpPr>
            <a:spLocks noGrp="1"/>
          </p:cNvSpPr>
          <p:nvPr>
            <p:ph type="title"/>
          </p:nvPr>
        </p:nvSpPr>
        <p:spPr>
          <a:xfrm>
            <a:off x="355905" y="597820"/>
            <a:ext cx="11436720" cy="1092868"/>
          </a:xfrm>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5906" y="1825625"/>
            <a:ext cx="497924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172200" y="1825625"/>
            <a:ext cx="518160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721798CA-11B7-EA47-93DA-768E10F8186C}"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58257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B952F-81A9-8045-93EA-1B3E16A5E2E8}"/>
              </a:ext>
            </a:extLst>
          </p:cNvPr>
          <p:cNvSpPr>
            <a:spLocks noGrp="1"/>
          </p:cNvSpPr>
          <p:nvPr>
            <p:ph type="title"/>
          </p:nvPr>
        </p:nvSpPr>
        <p:spPr>
          <a:xfrm>
            <a:off x="359880" y="605017"/>
            <a:ext cx="10515600" cy="1085671"/>
          </a:xfrm>
        </p:spPr>
        <p:txBody>
          <a:bodyPr/>
          <a:lstStyle>
            <a:lvl1pPr>
              <a:defRPr sz="32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359880" y="1690688"/>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1292" y="2505075"/>
            <a:ext cx="5157787"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DA2B59D-7D7E-B749-9BB5-EA73B9CB55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2B6A25F-93DE-284E-AE75-320DBA1DF3C8}"/>
              </a:ext>
            </a:extLst>
          </p:cNvPr>
          <p:cNvSpPr>
            <a:spLocks noGrp="1"/>
          </p:cNvSpPr>
          <p:nvPr>
            <p:ph sz="quarter" idx="4"/>
          </p:nvPr>
        </p:nvSpPr>
        <p:spPr>
          <a:xfrm>
            <a:off x="6172200" y="2505075"/>
            <a:ext cx="5183188"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5B2E9F2-F133-734D-AC04-B355CB853F7E}"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8860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p:nvPr>
        </p:nvSpPr>
        <p:spPr>
          <a:xfrm>
            <a:off x="335280" y="597820"/>
            <a:ext cx="11436720" cy="538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33160" y="6486471"/>
            <a:ext cx="3197352" cy="365125"/>
          </a:xfrm>
          <a:prstGeom prst="rect">
            <a:avLst/>
          </a:prstGeom>
        </p:spPr>
        <p:txBody>
          <a:bodyPr/>
          <a:lstStyle/>
          <a:p>
            <a:fld id="{06DAC0A8-202D-A648-86DC-8C0F8245455D}" type="datetime1">
              <a:rPr lang="en-GB" smtClean="0"/>
              <a:t>05/09/2024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78355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C197018A-CBCC-1945-8693-D3385BC8C022}" type="datetime1">
              <a:rPr lang="en-GB" smtClean="0"/>
              <a:t>05/09/2024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3329282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2D907-7119-0749-8AB0-7FA7FE4C0AC6}"/>
              </a:ext>
            </a:extLst>
          </p:cNvPr>
          <p:cNvSpPr>
            <a:spLocks noGrp="1"/>
          </p:cNvSpPr>
          <p:nvPr>
            <p:ph type="title"/>
          </p:nvPr>
        </p:nvSpPr>
        <p:spPr>
          <a:xfrm>
            <a:off x="329184" y="987424"/>
            <a:ext cx="4442842" cy="1069975"/>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40E0D39D-DDE8-8A42-9D6E-68051DB79B29}" type="datetime1">
              <a:rPr lang="en-GB" smtClean="0"/>
              <a:t>05/09/2024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666113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1039084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DD59D-BE70-E944-A5C1-0C94360705E4}"/>
              </a:ext>
            </a:extLst>
          </p:cNvPr>
          <p:cNvSpPr>
            <a:spLocks noGrp="1"/>
          </p:cNvSpPr>
          <p:nvPr>
            <p:ph type="title"/>
          </p:nvPr>
        </p:nvSpPr>
        <p:spPr>
          <a:xfrm>
            <a:off x="329184" y="600200"/>
            <a:ext cx="4442841" cy="14571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486471"/>
            <a:ext cx="3197352" cy="365125"/>
          </a:xfrm>
          <a:prstGeom prst="rect">
            <a:avLst/>
          </a:prstGeom>
        </p:spPr>
        <p:txBody>
          <a:bodyPr/>
          <a:lstStyle/>
          <a:p>
            <a:fld id="{DE54A864-F450-5D42-B60D-430E334FEDDF}" type="datetime1">
              <a:rPr lang="en-GB" smtClean="0"/>
              <a:t>05/09/2024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31580156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p:nvSpPr>
        <p:spPr>
          <a:xfrm>
            <a:off x="0" y="596803"/>
            <a:ext cx="12192000" cy="5896072"/>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hasCustomPrompt="1"/>
          </p:nvPr>
        </p:nvSpPr>
        <p:spPr>
          <a:xfrm>
            <a:off x="359880" y="641897"/>
            <a:ext cx="10308120" cy="2868066"/>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PRESENTATION </a:t>
            </a:r>
            <a:br>
              <a:rPr lang="en-GB" b="1" i="0">
                <a:effectLst/>
                <a:latin typeface="Metropolis Black" pitchFamily="2" charset="77"/>
              </a:rPr>
            </a:br>
            <a:r>
              <a:rPr lang="en-GB" b="1" i="0">
                <a:effectLst/>
                <a:latin typeface="Metropolis Black" pitchFamily="2" charset="77"/>
              </a:rPr>
              <a:t>TITLE CAPS ONLY</a:t>
            </a:r>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1">
                <a:solidFill>
                  <a:schemeClr val="bg1"/>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2BEF032F-2088-B642-BD21-586247103DD0}" type="datetime1">
              <a:rPr lang="en-GB" smtClean="0"/>
              <a:t>05/09/2024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spTree>
    <p:extLst>
      <p:ext uri="{BB962C8B-B14F-4D97-AF65-F5344CB8AC3E}">
        <p14:creationId xmlns:p14="http://schemas.microsoft.com/office/powerpoint/2010/main" val="9181396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D364E066-A104-924C-8B9B-E71604F49001}" type="datetime1">
              <a:rPr lang="en-GB" smtClean="0"/>
              <a:t>05/09/2024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hasCustomPrompt="1"/>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CONTENTS</a:t>
            </a:r>
            <a:endParaRPr lang="en-GB">
              <a:effectLst/>
              <a:latin typeface="Metropolis" pitchFamily="2" charset="77"/>
            </a:endParaRPr>
          </a:p>
        </p:txBody>
      </p:sp>
    </p:spTree>
    <p:extLst>
      <p:ext uri="{BB962C8B-B14F-4D97-AF65-F5344CB8AC3E}">
        <p14:creationId xmlns:p14="http://schemas.microsoft.com/office/powerpoint/2010/main" val="3046900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4C54F-9567-104A-B9D9-954589725A27}"/>
              </a:ext>
            </a:extLst>
          </p:cNvPr>
          <p:cNvSpPr>
            <a:spLocks noGrp="1"/>
          </p:cNvSpPr>
          <p:nvPr>
            <p:ph type="title"/>
          </p:nvPr>
        </p:nvSpPr>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4E51031-E049-CE47-ACEF-0615EB58AC0C}"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60155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4400" b="1" i="0">
                <a:latin typeface="Metropolis Black" pitchFamily="2" charset="77"/>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5988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F2B8EB09-2886-144D-9529-2C932E6FC9B6}"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03550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7A183-5BEC-3844-9FF4-AD8095A121E3}"/>
              </a:ext>
            </a:extLst>
          </p:cNvPr>
          <p:cNvSpPr>
            <a:spLocks noGrp="1"/>
          </p:cNvSpPr>
          <p:nvPr>
            <p:ph type="title"/>
          </p:nvPr>
        </p:nvSpPr>
        <p:spPr>
          <a:xfrm>
            <a:off x="355905" y="597820"/>
            <a:ext cx="11436720" cy="1092868"/>
          </a:xfrm>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5906" y="1825625"/>
            <a:ext cx="497924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172200" y="1825625"/>
            <a:ext cx="518160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721798CA-11B7-EA47-93DA-768E10F8186C}"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54882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B952F-81A9-8045-93EA-1B3E16A5E2E8}"/>
              </a:ext>
            </a:extLst>
          </p:cNvPr>
          <p:cNvSpPr>
            <a:spLocks noGrp="1"/>
          </p:cNvSpPr>
          <p:nvPr>
            <p:ph type="title"/>
          </p:nvPr>
        </p:nvSpPr>
        <p:spPr>
          <a:xfrm>
            <a:off x="359880" y="605017"/>
            <a:ext cx="10515600" cy="1085671"/>
          </a:xfrm>
        </p:spPr>
        <p:txBody>
          <a:bodyPr/>
          <a:lstStyle>
            <a:lvl1pPr>
              <a:defRPr sz="32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359880" y="1690688"/>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1292" y="2505075"/>
            <a:ext cx="5157787"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DA2B59D-7D7E-B749-9BB5-EA73B9CB55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2B6A25F-93DE-284E-AE75-320DBA1DF3C8}"/>
              </a:ext>
            </a:extLst>
          </p:cNvPr>
          <p:cNvSpPr>
            <a:spLocks noGrp="1"/>
          </p:cNvSpPr>
          <p:nvPr>
            <p:ph sz="quarter" idx="4"/>
          </p:nvPr>
        </p:nvSpPr>
        <p:spPr>
          <a:xfrm>
            <a:off x="6172200" y="2505075"/>
            <a:ext cx="5183188"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5B2E9F2-F133-734D-AC04-B355CB853F7E}"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47253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p:nvPr>
        </p:nvSpPr>
        <p:spPr>
          <a:xfrm>
            <a:off x="335280" y="597820"/>
            <a:ext cx="11436720" cy="538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33160" y="6486471"/>
            <a:ext cx="3197352" cy="365125"/>
          </a:xfrm>
          <a:prstGeom prst="rect">
            <a:avLst/>
          </a:prstGeom>
        </p:spPr>
        <p:txBody>
          <a:bodyPr/>
          <a:lstStyle/>
          <a:p>
            <a:fld id="{06DAC0A8-202D-A648-86DC-8C0F8245455D}" type="datetime1">
              <a:rPr lang="en-GB" smtClean="0"/>
              <a:t>05/09/2024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826138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C197018A-CBCC-1945-8693-D3385BC8C022}" type="datetime1">
              <a:rPr lang="en-GB" smtClean="0"/>
              <a:t>05/09/2024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5400615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2D907-7119-0749-8AB0-7FA7FE4C0AC6}"/>
              </a:ext>
            </a:extLst>
          </p:cNvPr>
          <p:cNvSpPr>
            <a:spLocks noGrp="1"/>
          </p:cNvSpPr>
          <p:nvPr>
            <p:ph type="title"/>
          </p:nvPr>
        </p:nvSpPr>
        <p:spPr>
          <a:xfrm>
            <a:off x="329184" y="987424"/>
            <a:ext cx="4442842" cy="1069975"/>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40E0D39D-DDE8-8A42-9D6E-68051DB79B29}" type="datetime1">
              <a:rPr lang="en-GB" smtClean="0"/>
              <a:t>05/09/2024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4075713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7972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DD59D-BE70-E944-A5C1-0C94360705E4}"/>
              </a:ext>
            </a:extLst>
          </p:cNvPr>
          <p:cNvSpPr>
            <a:spLocks noGrp="1"/>
          </p:cNvSpPr>
          <p:nvPr>
            <p:ph type="title"/>
          </p:nvPr>
        </p:nvSpPr>
        <p:spPr>
          <a:xfrm>
            <a:off x="329184" y="600200"/>
            <a:ext cx="4442841" cy="14571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486471"/>
            <a:ext cx="3197352" cy="365125"/>
          </a:xfrm>
          <a:prstGeom prst="rect">
            <a:avLst/>
          </a:prstGeom>
        </p:spPr>
        <p:txBody>
          <a:bodyPr/>
          <a:lstStyle/>
          <a:p>
            <a:fld id="{DE54A864-F450-5D42-B60D-430E334FEDDF}" type="datetime1">
              <a:rPr lang="en-GB" smtClean="0"/>
              <a:t>05/09/2024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36765100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05/09/2024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37148690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05/09/2024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34390989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31526739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4127839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05/09/2024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71337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05/09/2024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42781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05/09/2024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29074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05/09/2024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07101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05/09/2024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338100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05/09/2024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3166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05/09/2024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42738804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05/09/2024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840045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05/09/2024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29341984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05/09/2024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1696162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05/09/2024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916406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05/09/2024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204477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05/09/2024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63288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05/09/2024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7624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05/09/2024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1437707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05/09/2024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21487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1.pn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image" Target="../media/image1.png"/><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05/09/2024</a:t>
            </a:fld>
            <a:endParaRPr lang="en-US">
              <a:solidFill>
                <a:schemeClr val="bg1"/>
              </a:solidFill>
            </a:endParaRPr>
          </a:p>
        </p:txBody>
      </p:sp>
    </p:spTree>
    <p:extLst>
      <p:ext uri="{BB962C8B-B14F-4D97-AF65-F5344CB8AC3E}">
        <p14:creationId xmlns:p14="http://schemas.microsoft.com/office/powerpoint/2010/main" val="3257421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597820"/>
            <a:ext cx="11436720" cy="109286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80" y="1847850"/>
            <a:ext cx="1143672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1798"/>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8B4B3A8-6F53-5E44-AEEB-7E7963330C51}"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255605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hdr="0"/>
  <p:txStyles>
    <p:titleStyle>
      <a:lvl1pPr algn="l" defTabSz="914400" rtl="0" eaLnBrk="1" latinLnBrk="0" hangingPunct="1">
        <a:lnSpc>
          <a:spcPct val="90000"/>
        </a:lnSpc>
        <a:spcBef>
          <a:spcPct val="0"/>
        </a:spcBef>
        <a:buNone/>
        <a:defRPr sz="3200" b="1" i="0" kern="1200">
          <a:solidFill>
            <a:srgbClr val="101289"/>
          </a:solidFill>
          <a:latin typeface="Metropolis"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597820"/>
            <a:ext cx="11436720" cy="109286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80" y="1847850"/>
            <a:ext cx="1143672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p:nvPicPr>
        <p:blipFill>
          <a:blip r:embed="rId13"/>
          <a:stretch>
            <a:fillRect/>
          </a:stretch>
        </p:blipFill>
        <p:spPr>
          <a:xfrm>
            <a:off x="265800" y="1798"/>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8B4B3A8-6F53-5E44-AEEB-7E7963330C51}" type="datetime1">
              <a:rPr lang="en-GB" smtClean="0"/>
              <a:t>05/09/2024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881576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hdr="0"/>
  <p:txStyles>
    <p:titleStyle>
      <a:lvl1pPr algn="l" defTabSz="914400" rtl="0" eaLnBrk="1" latinLnBrk="0" hangingPunct="1">
        <a:lnSpc>
          <a:spcPct val="90000"/>
        </a:lnSpc>
        <a:spcBef>
          <a:spcPct val="0"/>
        </a:spcBef>
        <a:buNone/>
        <a:defRPr sz="3200" b="1" i="0" kern="1200">
          <a:solidFill>
            <a:srgbClr val="101289"/>
          </a:solidFill>
          <a:latin typeface="Metropolis"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05/09/2024</a:t>
            </a:fld>
            <a:endParaRPr lang="en-US">
              <a:solidFill>
                <a:schemeClr val="bg1"/>
              </a:solidFill>
            </a:endParaRPr>
          </a:p>
        </p:txBody>
      </p:sp>
    </p:spTree>
    <p:extLst>
      <p:ext uri="{BB962C8B-B14F-4D97-AF65-F5344CB8AC3E}">
        <p14:creationId xmlns:p14="http://schemas.microsoft.com/office/powerpoint/2010/main" val="37979274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0.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4.xml"/><Relationship Id="rId4" Type="http://schemas.openxmlformats.org/officeDocument/2006/relationships/image" Target="../media/image26.svg"/></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34.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8D912-1790-D845-A9C9-483441AB9ACF}"/>
              </a:ext>
            </a:extLst>
          </p:cNvPr>
          <p:cNvSpPr>
            <a:spLocks noGrp="1"/>
          </p:cNvSpPr>
          <p:nvPr>
            <p:ph type="ctrTitle"/>
          </p:nvPr>
        </p:nvSpPr>
        <p:spPr>
          <a:xfrm>
            <a:off x="359880" y="506312"/>
            <a:ext cx="11134128" cy="2868066"/>
          </a:xfrm>
        </p:spPr>
        <p:txBody>
          <a:bodyPr/>
          <a:lstStyle/>
          <a:p>
            <a:r>
              <a:rPr lang="en-US"/>
              <a:t>Funders Advisory Panel</a:t>
            </a:r>
          </a:p>
        </p:txBody>
      </p:sp>
      <p:sp>
        <p:nvSpPr>
          <p:cNvPr id="3" name="Subtitle 2">
            <a:extLst>
              <a:ext uri="{FF2B5EF4-FFF2-40B4-BE49-F238E27FC236}">
                <a16:creationId xmlns:a16="http://schemas.microsoft.com/office/drawing/2014/main" id="{67E2540D-C54A-7643-8AEE-12474F58B40C}"/>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6 September 2024</a:t>
            </a:r>
          </a:p>
        </p:txBody>
      </p:sp>
      <p:sp>
        <p:nvSpPr>
          <p:cNvPr id="4" name="Text Placeholder 3">
            <a:extLst>
              <a:ext uri="{FF2B5EF4-FFF2-40B4-BE49-F238E27FC236}">
                <a16:creationId xmlns:a16="http://schemas.microsoft.com/office/drawing/2014/main" id="{BA73875B-CCE4-254A-84B8-113CDDFD1D83}"/>
              </a:ext>
            </a:extLst>
          </p:cNvPr>
          <p:cNvSpPr>
            <a:spLocks noGrp="1"/>
          </p:cNvSpPr>
          <p:nvPr>
            <p:ph type="body" sz="quarter" idx="13"/>
          </p:nvPr>
        </p:nvSpPr>
        <p:spPr/>
        <p:txBody>
          <a:bodyPr>
            <a:normAutofit/>
          </a:bodyPr>
          <a:lstStyle/>
          <a:p>
            <a:endParaRPr lang="en-US"/>
          </a:p>
          <a:p>
            <a:r>
              <a:rPr lang="en-US"/>
              <a:t>Classification: CONFIDENTIAL</a:t>
            </a:r>
          </a:p>
          <a:p>
            <a:endParaRPr lang="en-US"/>
          </a:p>
        </p:txBody>
      </p:sp>
      <p:sp>
        <p:nvSpPr>
          <p:cNvPr id="6" name="Footer Placeholder 1">
            <a:extLst>
              <a:ext uri="{FF2B5EF4-FFF2-40B4-BE49-F238E27FC236}">
                <a16:creationId xmlns:a16="http://schemas.microsoft.com/office/drawing/2014/main" id="{F20B1D08-8CB2-4174-8C2C-60E733CF997E}"/>
              </a:ext>
            </a:extLst>
          </p:cNvPr>
          <p:cNvSpPr txBox="1">
            <a:spLocks/>
          </p:cNvSpPr>
          <p:nvPr/>
        </p:nvSpPr>
        <p:spPr>
          <a:xfrm>
            <a:off x="2445173" y="6486472"/>
            <a:ext cx="767418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50004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10</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Itemised Billing for Jul’24:  WS 5</a:t>
            </a:r>
            <a:endParaRPr lang="en-GB"/>
          </a:p>
        </p:txBody>
      </p:sp>
      <p:pic>
        <p:nvPicPr>
          <p:cNvPr id="9" name="Picture 8">
            <a:extLst>
              <a:ext uri="{FF2B5EF4-FFF2-40B4-BE49-F238E27FC236}">
                <a16:creationId xmlns:a16="http://schemas.microsoft.com/office/drawing/2014/main" id="{4CCFA048-3C9C-2278-2D97-BC74F35101B0}"/>
              </a:ext>
            </a:extLst>
          </p:cNvPr>
          <p:cNvPicPr>
            <a:picLocks noChangeAspect="1"/>
          </p:cNvPicPr>
          <p:nvPr/>
        </p:nvPicPr>
        <p:blipFill>
          <a:blip r:embed="rId2"/>
          <a:stretch>
            <a:fillRect/>
          </a:stretch>
        </p:blipFill>
        <p:spPr>
          <a:xfrm>
            <a:off x="194697" y="1185934"/>
            <a:ext cx="6210455" cy="4076531"/>
          </a:xfrm>
          <a:prstGeom prst="rect">
            <a:avLst/>
          </a:prstGeom>
        </p:spPr>
      </p:pic>
      <p:pic>
        <p:nvPicPr>
          <p:cNvPr id="11" name="Picture 10">
            <a:extLst>
              <a:ext uri="{FF2B5EF4-FFF2-40B4-BE49-F238E27FC236}">
                <a16:creationId xmlns:a16="http://schemas.microsoft.com/office/drawing/2014/main" id="{D7758795-7030-57C6-9F78-92949606E09B}"/>
              </a:ext>
            </a:extLst>
          </p:cNvPr>
          <p:cNvPicPr>
            <a:picLocks noChangeAspect="1"/>
          </p:cNvPicPr>
          <p:nvPr/>
        </p:nvPicPr>
        <p:blipFill>
          <a:blip r:embed="rId3"/>
          <a:stretch>
            <a:fillRect/>
          </a:stretch>
        </p:blipFill>
        <p:spPr>
          <a:xfrm>
            <a:off x="6405152" y="2056056"/>
            <a:ext cx="5766769" cy="2385315"/>
          </a:xfrm>
          <a:prstGeom prst="rect">
            <a:avLst/>
          </a:prstGeom>
        </p:spPr>
      </p:pic>
    </p:spTree>
    <p:extLst>
      <p:ext uri="{BB962C8B-B14F-4D97-AF65-F5344CB8AC3E}">
        <p14:creationId xmlns:p14="http://schemas.microsoft.com/office/powerpoint/2010/main" val="1980518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11</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Itemised Billing for Jul’24:  WS 7</a:t>
            </a:r>
            <a:endParaRPr lang="en-GB"/>
          </a:p>
        </p:txBody>
      </p:sp>
      <p:pic>
        <p:nvPicPr>
          <p:cNvPr id="10" name="Picture 9">
            <a:extLst>
              <a:ext uri="{FF2B5EF4-FFF2-40B4-BE49-F238E27FC236}">
                <a16:creationId xmlns:a16="http://schemas.microsoft.com/office/drawing/2014/main" id="{7C40BCA5-C079-8E6D-9661-459A51ED25A0}"/>
              </a:ext>
            </a:extLst>
          </p:cNvPr>
          <p:cNvPicPr>
            <a:picLocks noChangeAspect="1"/>
          </p:cNvPicPr>
          <p:nvPr/>
        </p:nvPicPr>
        <p:blipFill>
          <a:blip r:embed="rId2"/>
          <a:stretch>
            <a:fillRect/>
          </a:stretch>
        </p:blipFill>
        <p:spPr>
          <a:xfrm>
            <a:off x="1687556" y="1179087"/>
            <a:ext cx="6133013" cy="5307564"/>
          </a:xfrm>
          <a:prstGeom prst="rect">
            <a:avLst/>
          </a:prstGeom>
        </p:spPr>
      </p:pic>
    </p:spTree>
    <p:extLst>
      <p:ext uri="{BB962C8B-B14F-4D97-AF65-F5344CB8AC3E}">
        <p14:creationId xmlns:p14="http://schemas.microsoft.com/office/powerpoint/2010/main" val="2617635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20B7C9E-5F13-04CC-34E1-FA56587FE5C6}"/>
              </a:ext>
            </a:extLst>
          </p:cNvPr>
          <p:cNvSpPr>
            <a:spLocks noGrp="1"/>
          </p:cNvSpPr>
          <p:nvPr>
            <p:ph type="sldNum" sz="quarter" idx="12"/>
          </p:nvPr>
        </p:nvSpPr>
        <p:spPr/>
        <p:txBody>
          <a:bodyPr/>
          <a:lstStyle/>
          <a:p>
            <a:fld id="{F7DBEFEF-2EF4-7341-AFBF-5942378A7132}" type="slidenum">
              <a:rPr lang="en-US" smtClean="0"/>
              <a:t>12</a:t>
            </a:fld>
            <a:endParaRPr lang="en-US"/>
          </a:p>
        </p:txBody>
      </p:sp>
      <p:sp>
        <p:nvSpPr>
          <p:cNvPr id="4" name="Date Placeholder 3">
            <a:extLst>
              <a:ext uri="{FF2B5EF4-FFF2-40B4-BE49-F238E27FC236}">
                <a16:creationId xmlns:a16="http://schemas.microsoft.com/office/drawing/2014/main" id="{8C279B8B-18F7-DCDD-F739-A5533E5D204A}"/>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43DF2E6F-E0E2-40C9-0029-C428A6A740FC}"/>
              </a:ext>
            </a:extLst>
          </p:cNvPr>
          <p:cNvSpPr>
            <a:spLocks noGrp="1"/>
          </p:cNvSpPr>
          <p:nvPr>
            <p:ph type="title"/>
          </p:nvPr>
        </p:nvSpPr>
        <p:spPr/>
        <p:txBody>
          <a:bodyPr/>
          <a:lstStyle/>
          <a:p>
            <a:r>
              <a:rPr lang="en-GB" u="sng">
                <a:latin typeface="Metropolis Black"/>
              </a:rPr>
              <a:t>Original Budget for 6 months (for reference) </a:t>
            </a:r>
          </a:p>
        </p:txBody>
      </p:sp>
      <p:sp>
        <p:nvSpPr>
          <p:cNvPr id="12" name="Content Placeholder 11">
            <a:extLst>
              <a:ext uri="{FF2B5EF4-FFF2-40B4-BE49-F238E27FC236}">
                <a16:creationId xmlns:a16="http://schemas.microsoft.com/office/drawing/2014/main" id="{7C00DB15-0474-9A89-3124-5BEB96089A0E}"/>
              </a:ext>
            </a:extLst>
          </p:cNvPr>
          <p:cNvSpPr>
            <a:spLocks noGrp="1"/>
          </p:cNvSpPr>
          <p:nvPr>
            <p:ph idx="1"/>
          </p:nvPr>
        </p:nvSpPr>
        <p:spPr>
          <a:xfrm>
            <a:off x="5598750" y="3999269"/>
            <a:ext cx="6321796" cy="2355019"/>
          </a:xfrm>
          <a:ln w="6350">
            <a:solidFill>
              <a:schemeClr val="tx1"/>
            </a:solidFill>
          </a:ln>
        </p:spPr>
        <p:txBody>
          <a:bodyPr vert="horz" lIns="91440" tIns="45720" rIns="91440" bIns="45720" rtlCol="0" anchor="t">
            <a:normAutofit/>
          </a:bodyPr>
          <a:lstStyle/>
          <a:p>
            <a:pPr marL="285750" indent="-285750">
              <a:buChar char="•"/>
            </a:pPr>
            <a:r>
              <a:rPr lang="en-US" sz="1000">
                <a:latin typeface="Metropolis"/>
                <a:cs typeface="Arial"/>
              </a:rPr>
              <a:t>The total Budget costs for 6 months is </a:t>
            </a:r>
            <a:r>
              <a:rPr lang="en-US" sz="1000" b="1">
                <a:latin typeface="Metropolis"/>
                <a:cs typeface="Arial"/>
              </a:rPr>
              <a:t>c£1.65m</a:t>
            </a:r>
            <a:r>
              <a:rPr lang="en-US" sz="1000">
                <a:latin typeface="Metropolis"/>
                <a:cs typeface="Arial"/>
              </a:rPr>
              <a:t>.This is based on the current JROC workplan and assumptions, that is currently being agreed. </a:t>
            </a:r>
            <a:endParaRPr lang="en-US" sz="1000"/>
          </a:p>
          <a:p>
            <a:pPr marL="285750" indent="-285750">
              <a:buChar char="•"/>
            </a:pPr>
            <a:r>
              <a:rPr lang="en-US" sz="1000" b="1">
                <a:latin typeface="Metropolis"/>
                <a:cs typeface="Arial"/>
              </a:rPr>
              <a:t>Governance/central office</a:t>
            </a:r>
            <a:r>
              <a:rPr lang="en-US" sz="1000">
                <a:latin typeface="Metropolis"/>
                <a:cs typeface="Arial"/>
              </a:rPr>
              <a:t> costs caters for the proposed interim governance arrangement. In November, we have an allocation for potential recruitment fees related to expanded governance from Dec'24 (if required). </a:t>
            </a:r>
          </a:p>
          <a:p>
            <a:pPr marL="285750" indent="-285750">
              <a:buChar char="•"/>
            </a:pPr>
            <a:r>
              <a:rPr lang="en-US" sz="1000" b="1">
                <a:latin typeface="Metropolis"/>
                <a:cs typeface="Arial"/>
              </a:rPr>
              <a:t>Support functions</a:t>
            </a:r>
            <a:r>
              <a:rPr lang="en-US" sz="1000">
                <a:latin typeface="Metropolis"/>
                <a:cs typeface="Arial"/>
              </a:rPr>
              <a:t> represent the support functions and general overheads that support the teams working on the JROC activities. They represent an allocation rate of between 8% to 10% of overhead costs. </a:t>
            </a:r>
            <a:endParaRPr lang="en-US" sz="1000"/>
          </a:p>
          <a:p>
            <a:pPr marL="285750" indent="-285750">
              <a:buChar char="•"/>
            </a:pPr>
            <a:r>
              <a:rPr lang="en-US" sz="1000">
                <a:latin typeface="Metropolis"/>
                <a:cs typeface="Arial"/>
              </a:rPr>
              <a:t>Updated forecasts will be provided monthly. Any unspent funds would be carried over into next six-month activity cycle or be transferred to the Interim Entity once established. The Budget covering the next funding period will of course take this into account.  </a:t>
            </a:r>
            <a:r>
              <a:rPr lang="en-US" sz="1200">
                <a:latin typeface="Metropolis"/>
                <a:cs typeface="Arial"/>
              </a:rPr>
              <a:t> </a:t>
            </a:r>
            <a:endParaRPr lang="en-US" sz="1200"/>
          </a:p>
          <a:p>
            <a:pPr marL="285750" indent="-285750">
              <a:buChar char="•"/>
            </a:pPr>
            <a:endParaRPr lang="en-US" sz="1200"/>
          </a:p>
          <a:p>
            <a:pPr marL="285750" indent="-285750">
              <a:buChar char="•"/>
            </a:pPr>
            <a:endParaRPr lang="en-US"/>
          </a:p>
        </p:txBody>
      </p:sp>
      <p:pic>
        <p:nvPicPr>
          <p:cNvPr id="7" name="Picture 6" descr="A screenshot of a computer&#10;&#10;Description automatically generated">
            <a:extLst>
              <a:ext uri="{FF2B5EF4-FFF2-40B4-BE49-F238E27FC236}">
                <a16:creationId xmlns:a16="http://schemas.microsoft.com/office/drawing/2014/main" id="{A72DB9A3-6A76-51E9-736F-33C7E17DA4C7}"/>
              </a:ext>
            </a:extLst>
          </p:cNvPr>
          <p:cNvPicPr>
            <a:picLocks noChangeAspect="1"/>
          </p:cNvPicPr>
          <p:nvPr/>
        </p:nvPicPr>
        <p:blipFill>
          <a:blip r:embed="rId2"/>
          <a:stretch>
            <a:fillRect/>
          </a:stretch>
        </p:blipFill>
        <p:spPr>
          <a:xfrm>
            <a:off x="332753" y="1016461"/>
            <a:ext cx="8628047" cy="2895156"/>
          </a:xfrm>
          <a:prstGeom prst="rect">
            <a:avLst/>
          </a:prstGeom>
        </p:spPr>
      </p:pic>
      <p:pic>
        <p:nvPicPr>
          <p:cNvPr id="8" name="Picture 7" descr="A pie chart with numbers and a blue triangle&#10;&#10;Description automatically generated">
            <a:extLst>
              <a:ext uri="{FF2B5EF4-FFF2-40B4-BE49-F238E27FC236}">
                <a16:creationId xmlns:a16="http://schemas.microsoft.com/office/drawing/2014/main" id="{B5A78EFE-20E5-0D23-2FD8-95CCF4898CE5}"/>
              </a:ext>
            </a:extLst>
          </p:cNvPr>
          <p:cNvPicPr>
            <a:picLocks noChangeAspect="1"/>
          </p:cNvPicPr>
          <p:nvPr/>
        </p:nvPicPr>
        <p:blipFill>
          <a:blip r:embed="rId3"/>
          <a:stretch>
            <a:fillRect/>
          </a:stretch>
        </p:blipFill>
        <p:spPr>
          <a:xfrm>
            <a:off x="484403" y="3810104"/>
            <a:ext cx="4970616" cy="2534068"/>
          </a:xfrm>
          <a:prstGeom prst="rect">
            <a:avLst/>
          </a:prstGeom>
        </p:spPr>
      </p:pic>
    </p:spTree>
    <p:extLst>
      <p:ext uri="{BB962C8B-B14F-4D97-AF65-F5344CB8AC3E}">
        <p14:creationId xmlns:p14="http://schemas.microsoft.com/office/powerpoint/2010/main" val="3378517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Plan on a page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13</a:t>
            </a:fld>
            <a:endParaRPr lang="en-US"/>
          </a:p>
        </p:txBody>
      </p:sp>
    </p:spTree>
    <p:extLst>
      <p:ext uri="{BB962C8B-B14F-4D97-AF65-F5344CB8AC3E}">
        <p14:creationId xmlns:p14="http://schemas.microsoft.com/office/powerpoint/2010/main" val="58530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0" y="626984"/>
          <a:ext cx="12169340" cy="5447382"/>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51643">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51643">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488861">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1003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1. Levelling up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API Availability &amp; Performance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10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2a. </a:t>
                      </a:r>
                      <a:r>
                        <a:rPr lang="en-GB" sz="700" b="1" kern="1200" baseline="0">
                          <a:solidFill>
                            <a:schemeClr val="tx1"/>
                          </a:solidFill>
                          <a:latin typeface="Metropolis"/>
                          <a:ea typeface="+mn-ea"/>
                          <a:cs typeface="Arial"/>
                        </a:rPr>
                        <a:t>Financial Crime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Fraud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2b. Financial crime tools (TRIs)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TRI Pilot – Phase 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3. Consumer Protection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Gap Analysis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429896">
                <a:tc rowSpan="2">
                  <a:txBody>
                    <a:bodyPr/>
                    <a:lstStyle/>
                    <a:p>
                      <a:r>
                        <a:rPr lang="en-GB" sz="700" b="1">
                          <a:solidFill>
                            <a:schemeClr val="tx1"/>
                          </a:solidFill>
                          <a:latin typeface="Metropolis"/>
                        </a:rPr>
                        <a:t>4. Information Flows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Open Banking Standard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r h="358247">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sng">
                          <a:solidFill>
                            <a:srgbClr val="FF0000"/>
                          </a:solidFill>
                          <a:latin typeface="Metropolis" panose="00000500000000000000" pitchFamily="50" charset="0"/>
                        </a:rPr>
                        <a:t>FCA work package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none">
                          <a:solidFill>
                            <a:schemeClr val="tx1"/>
                          </a:solidFill>
                          <a:latin typeface="Metropolis" panose="00000500000000000000" pitchFamily="50" charset="0"/>
                        </a:rPr>
                        <a:t>Confirm next steps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2888081"/>
                  </a:ext>
                </a:extLst>
              </a:tr>
              <a:tr h="360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a:rPr>
                        <a:t>5. Commercial VRPs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6367193"/>
                  </a:ext>
                </a:extLst>
              </a:tr>
            </a:tbl>
          </a:graphicData>
        </a:graphic>
      </p:graphicFrame>
      <p:cxnSp>
        <p:nvCxnSpPr>
          <p:cNvPr id="9" name="Straight Connector 8">
            <a:extLst>
              <a:ext uri="{FF2B5EF4-FFF2-40B4-BE49-F238E27FC236}">
                <a16:creationId xmlns:a16="http://schemas.microsoft.com/office/drawing/2014/main" id="{F6B76B3F-FC51-5164-786A-8D3BA26480DA}"/>
              </a:ext>
            </a:extLst>
          </p:cNvPr>
          <p:cNvCxnSpPr>
            <a:cxnSpLocks/>
            <a:endCxn id="6" idx="2"/>
          </p:cNvCxnSpPr>
          <p:nvPr/>
        </p:nvCxnSpPr>
        <p:spPr>
          <a:xfrm flipH="1" flipV="1">
            <a:off x="5231802" y="1343226"/>
            <a:ext cx="18749" cy="25522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18" name="object 163">
            <a:extLst>
              <a:ext uri="{FF2B5EF4-FFF2-40B4-BE49-F238E27FC236}">
                <a16:creationId xmlns:a16="http://schemas.microsoft.com/office/drawing/2014/main" id="{DB673234-A8A0-C673-300C-AE569A95DCFD}"/>
              </a:ext>
            </a:extLst>
          </p:cNvPr>
          <p:cNvSpPr txBox="1"/>
          <p:nvPr/>
        </p:nvSpPr>
        <p:spPr>
          <a:xfrm>
            <a:off x="6923350" y="1822551"/>
            <a:ext cx="2323126"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 name="object 163">
            <a:extLst>
              <a:ext uri="{FF2B5EF4-FFF2-40B4-BE49-F238E27FC236}">
                <a16:creationId xmlns:a16="http://schemas.microsoft.com/office/drawing/2014/main" id="{F0893CAE-26F8-9D1E-01FA-88D415B56076}"/>
              </a:ext>
            </a:extLst>
          </p:cNvPr>
          <p:cNvSpPr txBox="1"/>
          <p:nvPr/>
        </p:nvSpPr>
        <p:spPr>
          <a:xfrm>
            <a:off x="6936767" y="2081732"/>
            <a:ext cx="2593488"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analysis &amp; recommended next steps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 name="object 163">
            <a:extLst>
              <a:ext uri="{FF2B5EF4-FFF2-40B4-BE49-F238E27FC236}">
                <a16:creationId xmlns:a16="http://schemas.microsoft.com/office/drawing/2014/main" id="{D10D55E1-44C4-AD05-F73D-40E4E10215D0}"/>
              </a:ext>
            </a:extLst>
          </p:cNvPr>
          <p:cNvSpPr txBox="1"/>
          <p:nvPr/>
        </p:nvSpPr>
        <p:spPr>
          <a:xfrm>
            <a:off x="2120461" y="5203174"/>
            <a:ext cx="1876097" cy="120546"/>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Open Banking Standard v4.0</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Rectangle: Rounded Corners 33">
            <a:extLst>
              <a:ext uri="{FF2B5EF4-FFF2-40B4-BE49-F238E27FC236}">
                <a16:creationId xmlns:a16="http://schemas.microsoft.com/office/drawing/2014/main" id="{C333A3F5-811E-D0C8-3034-E275063B2611}"/>
              </a:ext>
            </a:extLst>
          </p:cNvPr>
          <p:cNvSpPr/>
          <p:nvPr/>
        </p:nvSpPr>
        <p:spPr>
          <a:xfrm>
            <a:off x="2293480" y="4981019"/>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31F89285-62E5-511A-80C4-C5D652471718}"/>
              </a:ext>
            </a:extLst>
          </p:cNvPr>
          <p:cNvSpPr/>
          <p:nvPr/>
        </p:nvSpPr>
        <p:spPr>
          <a:xfrm>
            <a:off x="2318704" y="5013230"/>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44" name="Rectangle: Rounded Corners 43">
            <a:extLst>
              <a:ext uri="{FF2B5EF4-FFF2-40B4-BE49-F238E27FC236}">
                <a16:creationId xmlns:a16="http://schemas.microsoft.com/office/drawing/2014/main" id="{720FE8AD-6D95-00BC-DE6B-902589D7BADA}"/>
              </a:ext>
            </a:extLst>
          </p:cNvPr>
          <p:cNvSpPr/>
          <p:nvPr/>
        </p:nvSpPr>
        <p:spPr>
          <a:xfrm>
            <a:off x="2309621" y="5807176"/>
            <a:ext cx="9828000" cy="178594"/>
          </a:xfrm>
          <a:prstGeom prst="roundRect">
            <a:avLst/>
          </a:prstGeom>
          <a:solidFill>
            <a:schemeClr val="accent3">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Refer to detailed substream plan for further details</a:t>
            </a:r>
          </a:p>
        </p:txBody>
      </p:sp>
      <p:sp>
        <p:nvSpPr>
          <p:cNvPr id="46" name="Rectangle: Rounded Corners 45">
            <a:extLst>
              <a:ext uri="{FF2B5EF4-FFF2-40B4-BE49-F238E27FC236}">
                <a16:creationId xmlns:a16="http://schemas.microsoft.com/office/drawing/2014/main" id="{A0F58E4E-49D9-42DF-AD5C-D32337DC7EA9}"/>
              </a:ext>
            </a:extLst>
          </p:cNvPr>
          <p:cNvSpPr/>
          <p:nvPr/>
        </p:nvSpPr>
        <p:spPr>
          <a:xfrm>
            <a:off x="3056082" y="4979613"/>
            <a:ext cx="2265687" cy="18000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8" name="Rectangle: Rounded Corners 47">
            <a:extLst>
              <a:ext uri="{FF2B5EF4-FFF2-40B4-BE49-F238E27FC236}">
                <a16:creationId xmlns:a16="http://schemas.microsoft.com/office/drawing/2014/main" id="{409EFECD-9065-4EDE-777D-391D95B77846}"/>
              </a:ext>
            </a:extLst>
          </p:cNvPr>
          <p:cNvSpPr/>
          <p:nvPr/>
        </p:nvSpPr>
        <p:spPr>
          <a:xfrm>
            <a:off x="3056083" y="5014640"/>
            <a:ext cx="223447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Monitor adoption of voluntary implementation</a:t>
            </a:r>
          </a:p>
        </p:txBody>
      </p:sp>
      <p:sp>
        <p:nvSpPr>
          <p:cNvPr id="36" name="Flowchart: Decision 35">
            <a:extLst>
              <a:ext uri="{FF2B5EF4-FFF2-40B4-BE49-F238E27FC236}">
                <a16:creationId xmlns:a16="http://schemas.microsoft.com/office/drawing/2014/main" id="{0A256A7F-B113-16AD-D47E-E3F75120C8E6}"/>
              </a:ext>
            </a:extLst>
          </p:cNvPr>
          <p:cNvSpPr/>
          <p:nvPr/>
        </p:nvSpPr>
        <p:spPr>
          <a:xfrm>
            <a:off x="2968933" y="4988760"/>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6">
            <a:extLst>
              <a:ext uri="{FF2B5EF4-FFF2-40B4-BE49-F238E27FC236}">
                <a16:creationId xmlns:a16="http://schemas.microsoft.com/office/drawing/2014/main" id="{FDB9149C-79E4-6278-3F0C-1E6E19A5FA73}"/>
              </a:ext>
            </a:extLst>
          </p:cNvPr>
          <p:cNvSpPr>
            <a:spLocks noGrp="1"/>
          </p:cNvSpPr>
          <p:nvPr>
            <p:ph type="title"/>
          </p:nvPr>
        </p:nvSpPr>
        <p:spPr>
          <a:xfrm>
            <a:off x="2622176" y="46768"/>
            <a:ext cx="8223782" cy="540823"/>
          </a:xfrm>
        </p:spPr>
        <p:txBody>
          <a:bodyPr anchor="ctr">
            <a:noAutofit/>
          </a:bodyPr>
          <a:lstStyle/>
          <a:p>
            <a:pPr algn="ctr"/>
            <a:r>
              <a:rPr lang="en-GB" sz="2000">
                <a:solidFill>
                  <a:schemeClr val="bg1"/>
                </a:solidFill>
              </a:rPr>
              <a:t>JROC Programme POAP – 15/08/24 </a:t>
            </a:r>
            <a:r>
              <a:rPr lang="en-GB" sz="1400">
                <a:solidFill>
                  <a:schemeClr val="bg1"/>
                </a:solidFill>
              </a:rPr>
              <a:t>v1.0</a:t>
            </a:r>
            <a:endParaRPr lang="en-GB" sz="2000">
              <a:solidFill>
                <a:schemeClr val="bg1"/>
              </a:solidFill>
              <a:latin typeface="Metropolis" pitchFamily="2" charset="77"/>
              <a:cs typeface="Arial" panose="020B0604020202020204" pitchFamily="34" charset="0"/>
            </a:endParaRPr>
          </a:p>
        </p:txBody>
      </p:sp>
      <p:sp>
        <p:nvSpPr>
          <p:cNvPr id="21" name="object 163">
            <a:extLst>
              <a:ext uri="{FF2B5EF4-FFF2-40B4-BE49-F238E27FC236}">
                <a16:creationId xmlns:a16="http://schemas.microsoft.com/office/drawing/2014/main" id="{AA5A466B-89A8-8143-456A-30CDACB29868}"/>
              </a:ext>
            </a:extLst>
          </p:cNvPr>
          <p:cNvSpPr txBox="1"/>
          <p:nvPr/>
        </p:nvSpPr>
        <p:spPr>
          <a:xfrm>
            <a:off x="6938618" y="2889165"/>
            <a:ext cx="2457629"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Fraud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 name="object 163">
            <a:extLst>
              <a:ext uri="{FF2B5EF4-FFF2-40B4-BE49-F238E27FC236}">
                <a16:creationId xmlns:a16="http://schemas.microsoft.com/office/drawing/2014/main" id="{1EC2F350-6812-13C2-2E89-C506051044A8}"/>
              </a:ext>
            </a:extLst>
          </p:cNvPr>
          <p:cNvSpPr txBox="1"/>
          <p:nvPr/>
        </p:nvSpPr>
        <p:spPr>
          <a:xfrm>
            <a:off x="6936766" y="3194746"/>
            <a:ext cx="2309710"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Conclusions Report to Ecosystem</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 name="Rectangle: Rounded Corners 9">
            <a:extLst>
              <a:ext uri="{FF2B5EF4-FFF2-40B4-BE49-F238E27FC236}">
                <a16:creationId xmlns:a16="http://schemas.microsoft.com/office/drawing/2014/main" id="{94D1E378-55C7-0B4E-7503-5313530FD513}"/>
              </a:ext>
            </a:extLst>
          </p:cNvPr>
          <p:cNvSpPr/>
          <p:nvPr/>
        </p:nvSpPr>
        <p:spPr>
          <a:xfrm>
            <a:off x="7615549" y="5451200"/>
            <a:ext cx="2250081"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FCA led review and decision on next steps</a:t>
            </a:r>
          </a:p>
        </p:txBody>
      </p:sp>
      <p:graphicFrame>
        <p:nvGraphicFramePr>
          <p:cNvPr id="256" name="Table 263">
            <a:extLst>
              <a:ext uri="{FF2B5EF4-FFF2-40B4-BE49-F238E27FC236}">
                <a16:creationId xmlns:a16="http://schemas.microsoft.com/office/drawing/2014/main" id="{D1F960A4-BFDF-A71F-E8B3-9C3BA6C4D6FD}"/>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257" name="Rectangle: Rounded Corners 256">
            <a:extLst>
              <a:ext uri="{FF2B5EF4-FFF2-40B4-BE49-F238E27FC236}">
                <a16:creationId xmlns:a16="http://schemas.microsoft.com/office/drawing/2014/main" id="{553350A2-6B34-6DE8-05F9-C3D09B174807}"/>
              </a:ext>
            </a:extLst>
          </p:cNvPr>
          <p:cNvSpPr/>
          <p:nvPr/>
        </p:nvSpPr>
        <p:spPr>
          <a:xfrm>
            <a:off x="2989385" y="2347169"/>
            <a:ext cx="1584731"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TPP Engagement</a:t>
            </a:r>
          </a:p>
        </p:txBody>
      </p:sp>
      <p:sp>
        <p:nvSpPr>
          <p:cNvPr id="40" name="object 163">
            <a:extLst>
              <a:ext uri="{FF2B5EF4-FFF2-40B4-BE49-F238E27FC236}">
                <a16:creationId xmlns:a16="http://schemas.microsoft.com/office/drawing/2014/main" id="{C36DB89D-CBAE-A13B-F035-A48C84712702}"/>
              </a:ext>
            </a:extLst>
          </p:cNvPr>
          <p:cNvSpPr txBox="1"/>
          <p:nvPr/>
        </p:nvSpPr>
        <p:spPr>
          <a:xfrm>
            <a:off x="6934917" y="3891978"/>
            <a:ext cx="2226694"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TRI Recommendations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5" name="Rectangle: Rounded Corners 54">
            <a:extLst>
              <a:ext uri="{FF2B5EF4-FFF2-40B4-BE49-F238E27FC236}">
                <a16:creationId xmlns:a16="http://schemas.microsoft.com/office/drawing/2014/main" id="{6AF448F3-74B9-E21C-9A1C-EE849F0E62B0}"/>
              </a:ext>
            </a:extLst>
          </p:cNvPr>
          <p:cNvSpPr/>
          <p:nvPr/>
        </p:nvSpPr>
        <p:spPr>
          <a:xfrm>
            <a:off x="3056082" y="3877475"/>
            <a:ext cx="3782527" cy="180000"/>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56" name="Rectangle: Rounded Corners 55">
            <a:extLst>
              <a:ext uri="{FF2B5EF4-FFF2-40B4-BE49-F238E27FC236}">
                <a16:creationId xmlns:a16="http://schemas.microsoft.com/office/drawing/2014/main" id="{2830BC8B-BA1B-271D-D219-4A69B3E483C7}"/>
              </a:ext>
            </a:extLst>
          </p:cNvPr>
          <p:cNvSpPr/>
          <p:nvPr/>
        </p:nvSpPr>
        <p:spPr>
          <a:xfrm>
            <a:off x="5629276" y="3910293"/>
            <a:ext cx="1216024"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Report</a:t>
            </a:r>
          </a:p>
        </p:txBody>
      </p:sp>
      <p:sp>
        <p:nvSpPr>
          <p:cNvPr id="57" name="Flowchart: Decision 56">
            <a:extLst>
              <a:ext uri="{FF2B5EF4-FFF2-40B4-BE49-F238E27FC236}">
                <a16:creationId xmlns:a16="http://schemas.microsoft.com/office/drawing/2014/main" id="{C514DE71-9C17-6FE3-F2BC-AF29111C6ADD}"/>
              </a:ext>
            </a:extLst>
          </p:cNvPr>
          <p:cNvSpPr/>
          <p:nvPr/>
        </p:nvSpPr>
        <p:spPr>
          <a:xfrm>
            <a:off x="6777388" y="3885976"/>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Rectangle: Rounded Corners 57">
            <a:extLst>
              <a:ext uri="{FF2B5EF4-FFF2-40B4-BE49-F238E27FC236}">
                <a16:creationId xmlns:a16="http://schemas.microsoft.com/office/drawing/2014/main" id="{FA6B0E2F-4916-185E-6D4E-B64D54B045FA}"/>
              </a:ext>
            </a:extLst>
          </p:cNvPr>
          <p:cNvSpPr/>
          <p:nvPr/>
        </p:nvSpPr>
        <p:spPr>
          <a:xfrm>
            <a:off x="3089149" y="3914776"/>
            <a:ext cx="71498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Volume ramp up</a:t>
            </a:r>
          </a:p>
        </p:txBody>
      </p:sp>
      <p:sp>
        <p:nvSpPr>
          <p:cNvPr id="59" name="Rectangle: Rounded Corners 58">
            <a:extLst>
              <a:ext uri="{FF2B5EF4-FFF2-40B4-BE49-F238E27FC236}">
                <a16:creationId xmlns:a16="http://schemas.microsoft.com/office/drawing/2014/main" id="{1E6B9AA0-5FBF-B604-B29C-0132CCAB48D5}"/>
              </a:ext>
            </a:extLst>
          </p:cNvPr>
          <p:cNvSpPr/>
          <p:nvPr/>
        </p:nvSpPr>
        <p:spPr>
          <a:xfrm>
            <a:off x="3804134" y="3911356"/>
            <a:ext cx="1523826"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Monitor        /          Analysis </a:t>
            </a:r>
          </a:p>
        </p:txBody>
      </p:sp>
      <p:sp>
        <p:nvSpPr>
          <p:cNvPr id="61" name="Flowchart: Decision 60">
            <a:extLst>
              <a:ext uri="{FF2B5EF4-FFF2-40B4-BE49-F238E27FC236}">
                <a16:creationId xmlns:a16="http://schemas.microsoft.com/office/drawing/2014/main" id="{70464E54-01F0-6358-81EF-F04BCC8BFAA5}"/>
              </a:ext>
            </a:extLst>
          </p:cNvPr>
          <p:cNvSpPr/>
          <p:nvPr/>
        </p:nvSpPr>
        <p:spPr>
          <a:xfrm>
            <a:off x="3906071"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63" name="Flowchart: Decision 62">
            <a:extLst>
              <a:ext uri="{FF2B5EF4-FFF2-40B4-BE49-F238E27FC236}">
                <a16:creationId xmlns:a16="http://schemas.microsoft.com/office/drawing/2014/main" id="{B126FAAF-F8E1-631B-5F38-0D8026E2BBD6}"/>
              </a:ext>
            </a:extLst>
          </p:cNvPr>
          <p:cNvSpPr/>
          <p:nvPr/>
        </p:nvSpPr>
        <p:spPr>
          <a:xfrm>
            <a:off x="4642976"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0" name="Flowchart: Decision 259">
            <a:extLst>
              <a:ext uri="{FF2B5EF4-FFF2-40B4-BE49-F238E27FC236}">
                <a16:creationId xmlns:a16="http://schemas.microsoft.com/office/drawing/2014/main" id="{339F3D7C-FCDF-293F-021D-7519CC194519}"/>
              </a:ext>
            </a:extLst>
          </p:cNvPr>
          <p:cNvSpPr/>
          <p:nvPr/>
        </p:nvSpPr>
        <p:spPr>
          <a:xfrm>
            <a:off x="5218560" y="393558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1" name="Rectangle: Rounded Corners 260">
            <a:extLst>
              <a:ext uri="{FF2B5EF4-FFF2-40B4-BE49-F238E27FC236}">
                <a16:creationId xmlns:a16="http://schemas.microsoft.com/office/drawing/2014/main" id="{2E091407-CADA-6B7C-D706-A1BED040328C}"/>
              </a:ext>
            </a:extLst>
          </p:cNvPr>
          <p:cNvSpPr/>
          <p:nvPr/>
        </p:nvSpPr>
        <p:spPr>
          <a:xfrm>
            <a:off x="5327958" y="3910592"/>
            <a:ext cx="301317"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62" name="Flowchart: Decision 261">
            <a:extLst>
              <a:ext uri="{FF2B5EF4-FFF2-40B4-BE49-F238E27FC236}">
                <a16:creationId xmlns:a16="http://schemas.microsoft.com/office/drawing/2014/main" id="{2F6DA3B1-F46D-8341-F330-A926935D5AD6}"/>
              </a:ext>
            </a:extLst>
          </p:cNvPr>
          <p:cNvSpPr/>
          <p:nvPr/>
        </p:nvSpPr>
        <p:spPr>
          <a:xfrm>
            <a:off x="5555074" y="389547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4" name="object 163">
            <a:extLst>
              <a:ext uri="{FF2B5EF4-FFF2-40B4-BE49-F238E27FC236}">
                <a16:creationId xmlns:a16="http://schemas.microsoft.com/office/drawing/2014/main" id="{12136300-D951-80C7-96EE-1A0BE0149161}"/>
              </a:ext>
            </a:extLst>
          </p:cNvPr>
          <p:cNvSpPr txBox="1"/>
          <p:nvPr/>
        </p:nvSpPr>
        <p:spPr>
          <a:xfrm>
            <a:off x="3804134" y="4067277"/>
            <a:ext cx="1764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Incremental progress updates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3" name="object 163">
            <a:extLst>
              <a:ext uri="{FF2B5EF4-FFF2-40B4-BE49-F238E27FC236}">
                <a16:creationId xmlns:a16="http://schemas.microsoft.com/office/drawing/2014/main" id="{7E0200B8-AB7A-82FB-A405-979672A03257}"/>
              </a:ext>
            </a:extLst>
          </p:cNvPr>
          <p:cNvSpPr txBox="1"/>
          <p:nvPr/>
        </p:nvSpPr>
        <p:spPr>
          <a:xfrm>
            <a:off x="5175250" y="3685096"/>
            <a:ext cx="920751"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H/L Pilot outcomes report shared with FCA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0" name="Rectangle: Rounded Corners 19">
            <a:extLst>
              <a:ext uri="{FF2B5EF4-FFF2-40B4-BE49-F238E27FC236}">
                <a16:creationId xmlns:a16="http://schemas.microsoft.com/office/drawing/2014/main" id="{77F0940D-3AAB-D28C-E06C-0C127A5ED6DA}"/>
              </a:ext>
            </a:extLst>
          </p:cNvPr>
          <p:cNvSpPr/>
          <p:nvPr/>
        </p:nvSpPr>
        <p:spPr>
          <a:xfrm>
            <a:off x="2316311" y="2865736"/>
            <a:ext cx="4525472"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26" name="Rectangle: Rounded Corners 25">
            <a:extLst>
              <a:ext uri="{FF2B5EF4-FFF2-40B4-BE49-F238E27FC236}">
                <a16:creationId xmlns:a16="http://schemas.microsoft.com/office/drawing/2014/main" id="{F236F128-A5CD-0C87-8A66-1594D5950F01}"/>
              </a:ext>
            </a:extLst>
          </p:cNvPr>
          <p:cNvSpPr/>
          <p:nvPr/>
        </p:nvSpPr>
        <p:spPr>
          <a:xfrm>
            <a:off x="5321769" y="3182849"/>
            <a:ext cx="1520014"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2" name="Flowchart: Decision 21">
            <a:extLst>
              <a:ext uri="{FF2B5EF4-FFF2-40B4-BE49-F238E27FC236}">
                <a16:creationId xmlns:a16="http://schemas.microsoft.com/office/drawing/2014/main" id="{1AE8E51E-D93D-DE3E-A815-C2542821A7C2}"/>
              </a:ext>
            </a:extLst>
          </p:cNvPr>
          <p:cNvSpPr/>
          <p:nvPr/>
        </p:nvSpPr>
        <p:spPr>
          <a:xfrm>
            <a:off x="6766915" y="28766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lowchart: Decision 29">
            <a:extLst>
              <a:ext uri="{FF2B5EF4-FFF2-40B4-BE49-F238E27FC236}">
                <a16:creationId xmlns:a16="http://schemas.microsoft.com/office/drawing/2014/main" id="{04670EB8-2D9B-79C4-3497-C76213E70658}"/>
              </a:ext>
            </a:extLst>
          </p:cNvPr>
          <p:cNvSpPr/>
          <p:nvPr/>
        </p:nvSpPr>
        <p:spPr>
          <a:xfrm>
            <a:off x="6765066" y="3192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Rounded Corners 24">
            <a:extLst>
              <a:ext uri="{FF2B5EF4-FFF2-40B4-BE49-F238E27FC236}">
                <a16:creationId xmlns:a16="http://schemas.microsoft.com/office/drawing/2014/main" id="{FA74A3E1-CFB1-9D97-FE6B-B24F132D2235}"/>
              </a:ext>
            </a:extLst>
          </p:cNvPr>
          <p:cNvSpPr/>
          <p:nvPr/>
        </p:nvSpPr>
        <p:spPr>
          <a:xfrm>
            <a:off x="5327960" y="2065730"/>
            <a:ext cx="151382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9" name="Flowchart: Decision 28">
            <a:extLst>
              <a:ext uri="{FF2B5EF4-FFF2-40B4-BE49-F238E27FC236}">
                <a16:creationId xmlns:a16="http://schemas.microsoft.com/office/drawing/2014/main" id="{27DC6AC0-1445-EB19-2465-39B533269899}"/>
              </a:ext>
            </a:extLst>
          </p:cNvPr>
          <p:cNvSpPr/>
          <p:nvPr/>
        </p:nvSpPr>
        <p:spPr>
          <a:xfrm>
            <a:off x="6775227" y="2070734"/>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000BB56F-9DF2-5530-45A9-48A3BECCC670}"/>
              </a:ext>
            </a:extLst>
          </p:cNvPr>
          <p:cNvSpPr/>
          <p:nvPr/>
        </p:nvSpPr>
        <p:spPr>
          <a:xfrm>
            <a:off x="2316312" y="1794149"/>
            <a:ext cx="4525472"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19" name="Flowchart: Decision 18">
            <a:extLst>
              <a:ext uri="{FF2B5EF4-FFF2-40B4-BE49-F238E27FC236}">
                <a16:creationId xmlns:a16="http://schemas.microsoft.com/office/drawing/2014/main" id="{DAAD3842-63CF-FAA8-F4AB-822570D73C31}"/>
              </a:ext>
            </a:extLst>
          </p:cNvPr>
          <p:cNvSpPr/>
          <p:nvPr/>
        </p:nvSpPr>
        <p:spPr>
          <a:xfrm>
            <a:off x="6772814" y="181269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6" name="Rectangle: Rounded Corners 265">
            <a:extLst>
              <a:ext uri="{FF2B5EF4-FFF2-40B4-BE49-F238E27FC236}">
                <a16:creationId xmlns:a16="http://schemas.microsoft.com/office/drawing/2014/main" id="{97CD641C-7656-7CC4-B99F-7F32A4F3A1FF}"/>
              </a:ext>
            </a:extLst>
          </p:cNvPr>
          <p:cNvSpPr/>
          <p:nvPr/>
        </p:nvSpPr>
        <p:spPr>
          <a:xfrm>
            <a:off x="2989385" y="3398289"/>
            <a:ext cx="1584731"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ASPSP Engagement</a:t>
            </a:r>
          </a:p>
        </p:txBody>
      </p:sp>
      <p:sp>
        <p:nvSpPr>
          <p:cNvPr id="267" name="object 163">
            <a:extLst>
              <a:ext uri="{FF2B5EF4-FFF2-40B4-BE49-F238E27FC236}">
                <a16:creationId xmlns:a16="http://schemas.microsoft.com/office/drawing/2014/main" id="{FED16F79-C553-EDA9-2BE3-CAD818CD98D2}"/>
              </a:ext>
            </a:extLst>
          </p:cNvPr>
          <p:cNvSpPr txBox="1"/>
          <p:nvPr/>
        </p:nvSpPr>
        <p:spPr>
          <a:xfrm>
            <a:off x="4659761" y="3434905"/>
            <a:ext cx="1944000" cy="108000"/>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ASPSP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9" name="TextBox 268">
            <a:extLst>
              <a:ext uri="{FF2B5EF4-FFF2-40B4-BE49-F238E27FC236}">
                <a16:creationId xmlns:a16="http://schemas.microsoft.com/office/drawing/2014/main" id="{7FEFF652-FB91-5FC0-A0D7-87E044424B80}"/>
              </a:ext>
            </a:extLst>
          </p:cNvPr>
          <p:cNvSpPr txBox="1"/>
          <p:nvPr/>
        </p:nvSpPr>
        <p:spPr>
          <a:xfrm>
            <a:off x="9387191" y="1937688"/>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0" name="Right Brace 269">
            <a:extLst>
              <a:ext uri="{FF2B5EF4-FFF2-40B4-BE49-F238E27FC236}">
                <a16:creationId xmlns:a16="http://schemas.microsoft.com/office/drawing/2014/main" id="{379EDB2F-0342-7B41-6B78-FE2C4F69521D}"/>
              </a:ext>
            </a:extLst>
          </p:cNvPr>
          <p:cNvSpPr/>
          <p:nvPr/>
        </p:nvSpPr>
        <p:spPr>
          <a:xfrm>
            <a:off x="9343482" y="1794149"/>
            <a:ext cx="87418" cy="45017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1" name="TextBox 270">
            <a:extLst>
              <a:ext uri="{FF2B5EF4-FFF2-40B4-BE49-F238E27FC236}">
                <a16:creationId xmlns:a16="http://schemas.microsoft.com/office/drawing/2014/main" id="{91FDAA06-5C63-951D-0270-680970EDAA5E}"/>
              </a:ext>
            </a:extLst>
          </p:cNvPr>
          <p:cNvSpPr txBox="1"/>
          <p:nvPr/>
        </p:nvSpPr>
        <p:spPr>
          <a:xfrm>
            <a:off x="9387191" y="3002582"/>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2" name="Right Brace 271">
            <a:extLst>
              <a:ext uri="{FF2B5EF4-FFF2-40B4-BE49-F238E27FC236}">
                <a16:creationId xmlns:a16="http://schemas.microsoft.com/office/drawing/2014/main" id="{B0BA1FAC-E404-B0C9-7D2A-6F99D2F5BAC6}"/>
              </a:ext>
            </a:extLst>
          </p:cNvPr>
          <p:cNvSpPr/>
          <p:nvPr/>
        </p:nvSpPr>
        <p:spPr>
          <a:xfrm>
            <a:off x="9343482" y="2871585"/>
            <a:ext cx="87418" cy="42882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3" name="Rectangle: Rounded Corners 272">
            <a:extLst>
              <a:ext uri="{FF2B5EF4-FFF2-40B4-BE49-F238E27FC236}">
                <a16:creationId xmlns:a16="http://schemas.microsoft.com/office/drawing/2014/main" id="{7B22827D-814D-53C2-DBC7-ED90FE766F8F}"/>
              </a:ext>
            </a:extLst>
          </p:cNvPr>
          <p:cNvSpPr/>
          <p:nvPr/>
        </p:nvSpPr>
        <p:spPr>
          <a:xfrm>
            <a:off x="3815163" y="2379156"/>
            <a:ext cx="739904"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59" name="Flowchart: Decision 258">
            <a:extLst>
              <a:ext uri="{FF2B5EF4-FFF2-40B4-BE49-F238E27FC236}">
                <a16:creationId xmlns:a16="http://schemas.microsoft.com/office/drawing/2014/main" id="{4A173E2D-4103-5EE2-FB87-3DEA9A0A695E}"/>
              </a:ext>
            </a:extLst>
          </p:cNvPr>
          <p:cNvSpPr/>
          <p:nvPr/>
        </p:nvSpPr>
        <p:spPr>
          <a:xfrm>
            <a:off x="4497698" y="236398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4" name="Flowchart: Decision 273">
            <a:extLst>
              <a:ext uri="{FF2B5EF4-FFF2-40B4-BE49-F238E27FC236}">
                <a16:creationId xmlns:a16="http://schemas.microsoft.com/office/drawing/2014/main" id="{80D761E8-4848-E169-7370-D3A58D96D0A4}"/>
              </a:ext>
            </a:extLst>
          </p:cNvPr>
          <p:cNvSpPr/>
          <p:nvPr/>
        </p:nvSpPr>
        <p:spPr>
          <a:xfrm>
            <a:off x="6015348" y="208374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object 163">
            <a:extLst>
              <a:ext uri="{FF2B5EF4-FFF2-40B4-BE49-F238E27FC236}">
                <a16:creationId xmlns:a16="http://schemas.microsoft.com/office/drawing/2014/main" id="{40411C61-EDB5-7DA9-DD69-9C2E8393774A}"/>
              </a:ext>
            </a:extLst>
          </p:cNvPr>
          <p:cNvSpPr txBox="1"/>
          <p:nvPr/>
        </p:nvSpPr>
        <p:spPr>
          <a:xfrm>
            <a:off x="5339712" y="2267814"/>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8" name="object 163">
            <a:extLst>
              <a:ext uri="{FF2B5EF4-FFF2-40B4-BE49-F238E27FC236}">
                <a16:creationId xmlns:a16="http://schemas.microsoft.com/office/drawing/2014/main" id="{5658B2A4-390A-9016-571B-711722849ADB}"/>
              </a:ext>
            </a:extLst>
          </p:cNvPr>
          <p:cNvSpPr txBox="1"/>
          <p:nvPr/>
        </p:nvSpPr>
        <p:spPr>
          <a:xfrm>
            <a:off x="4659762" y="2380496"/>
            <a:ext cx="1813007"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TPP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8" name="Flowchart: Decision 277">
            <a:extLst>
              <a:ext uri="{FF2B5EF4-FFF2-40B4-BE49-F238E27FC236}">
                <a16:creationId xmlns:a16="http://schemas.microsoft.com/office/drawing/2014/main" id="{B0961322-B2B3-06DB-9665-32CD17F5FB40}"/>
              </a:ext>
            </a:extLst>
          </p:cNvPr>
          <p:cNvSpPr/>
          <p:nvPr/>
        </p:nvSpPr>
        <p:spPr>
          <a:xfrm>
            <a:off x="5255461" y="500591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2" name="TextBox 281">
            <a:extLst>
              <a:ext uri="{FF2B5EF4-FFF2-40B4-BE49-F238E27FC236}">
                <a16:creationId xmlns:a16="http://schemas.microsoft.com/office/drawing/2014/main" id="{8E9CB3CA-B71E-ABAC-1FCB-310D4ECFAD46}"/>
              </a:ext>
            </a:extLst>
          </p:cNvPr>
          <p:cNvSpPr txBox="1"/>
          <p:nvPr/>
        </p:nvSpPr>
        <p:spPr>
          <a:xfrm>
            <a:off x="9914865" y="5460022"/>
            <a:ext cx="977098"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Timings yet to be agreed</a:t>
            </a:r>
          </a:p>
        </p:txBody>
      </p:sp>
      <p:sp>
        <p:nvSpPr>
          <p:cNvPr id="283" name="Right Brace 282">
            <a:extLst>
              <a:ext uri="{FF2B5EF4-FFF2-40B4-BE49-F238E27FC236}">
                <a16:creationId xmlns:a16="http://schemas.microsoft.com/office/drawing/2014/main" id="{C4F3E6CA-6122-F183-6234-BF26DD9E5B30}"/>
              </a:ext>
            </a:extLst>
          </p:cNvPr>
          <p:cNvSpPr/>
          <p:nvPr/>
        </p:nvSpPr>
        <p:spPr>
          <a:xfrm>
            <a:off x="9865630" y="5432951"/>
            <a:ext cx="98470" cy="21907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85" name="Connector: Elbow 284">
            <a:extLst>
              <a:ext uri="{FF2B5EF4-FFF2-40B4-BE49-F238E27FC236}">
                <a16:creationId xmlns:a16="http://schemas.microsoft.com/office/drawing/2014/main" id="{34683DC3-678A-43BF-2258-DE737DBA9DC3}"/>
              </a:ext>
            </a:extLst>
          </p:cNvPr>
          <p:cNvCxnSpPr>
            <a:stCxn id="278" idx="2"/>
            <a:endCxn id="10" idx="1"/>
          </p:cNvCxnSpPr>
          <p:nvPr/>
        </p:nvCxnSpPr>
        <p:spPr>
          <a:xfrm rot="16200000" flipH="1">
            <a:off x="6276214" y="4201161"/>
            <a:ext cx="390583" cy="2288088"/>
          </a:xfrm>
          <a:prstGeom prst="bent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0" name="object 163">
            <a:extLst>
              <a:ext uri="{FF2B5EF4-FFF2-40B4-BE49-F238E27FC236}">
                <a16:creationId xmlns:a16="http://schemas.microsoft.com/office/drawing/2014/main" id="{CA4B5FCD-1B94-39F7-4B1D-26259EDE6F56}"/>
              </a:ext>
            </a:extLst>
          </p:cNvPr>
          <p:cNvSpPr txBox="1"/>
          <p:nvPr/>
        </p:nvSpPr>
        <p:spPr>
          <a:xfrm>
            <a:off x="4867581" y="5168216"/>
            <a:ext cx="920751"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update on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adoption to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6" name="Flowchart: Decision 285">
            <a:extLst>
              <a:ext uri="{FF2B5EF4-FFF2-40B4-BE49-F238E27FC236}">
                <a16:creationId xmlns:a16="http://schemas.microsoft.com/office/drawing/2014/main" id="{EF9A5589-7AC5-2905-03B6-37E5563AFE7E}"/>
              </a:ext>
            </a:extLst>
          </p:cNvPr>
          <p:cNvSpPr/>
          <p:nvPr/>
        </p:nvSpPr>
        <p:spPr>
          <a:xfrm>
            <a:off x="6771613" y="5001460"/>
            <a:ext cx="144000" cy="144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8" name="Straight Arrow Connector 287">
            <a:extLst>
              <a:ext uri="{FF2B5EF4-FFF2-40B4-BE49-F238E27FC236}">
                <a16:creationId xmlns:a16="http://schemas.microsoft.com/office/drawing/2014/main" id="{01EE461B-3E9E-D397-7D11-A3FF7422875D}"/>
              </a:ext>
            </a:extLst>
          </p:cNvPr>
          <p:cNvCxnSpPr>
            <a:cxnSpLocks/>
            <a:stCxn id="286" idx="1"/>
            <a:endCxn id="278" idx="3"/>
          </p:cNvCxnSpPr>
          <p:nvPr/>
        </p:nvCxnSpPr>
        <p:spPr>
          <a:xfrm flipH="1">
            <a:off x="5399461" y="5073460"/>
            <a:ext cx="1372152" cy="4454"/>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4" name="Flowchart: Decision 293">
            <a:extLst>
              <a:ext uri="{FF2B5EF4-FFF2-40B4-BE49-F238E27FC236}">
                <a16:creationId xmlns:a16="http://schemas.microsoft.com/office/drawing/2014/main" id="{D05948A7-131D-FD64-CC4A-B68BF38B802C}"/>
              </a:ext>
            </a:extLst>
          </p:cNvPr>
          <p:cNvSpPr/>
          <p:nvPr/>
        </p:nvSpPr>
        <p:spPr>
          <a:xfrm>
            <a:off x="5293674" y="185115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object 163">
            <a:extLst>
              <a:ext uri="{FF2B5EF4-FFF2-40B4-BE49-F238E27FC236}">
                <a16:creationId xmlns:a16="http://schemas.microsoft.com/office/drawing/2014/main" id="{5E4933F9-EEC4-16B3-7DC3-68C4EE9B16F1}"/>
              </a:ext>
            </a:extLst>
          </p:cNvPr>
          <p:cNvSpPr txBox="1"/>
          <p:nvPr/>
        </p:nvSpPr>
        <p:spPr>
          <a:xfrm>
            <a:off x="4288584" y="1624763"/>
            <a:ext cx="208800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 / validation of feasible end date based on participant submissions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Flowchart: Decision 295">
            <a:extLst>
              <a:ext uri="{FF2B5EF4-FFF2-40B4-BE49-F238E27FC236}">
                <a16:creationId xmlns:a16="http://schemas.microsoft.com/office/drawing/2014/main" id="{B818BCD0-7A5B-CE62-A17D-3E7BE55B3DF3}"/>
              </a:ext>
            </a:extLst>
          </p:cNvPr>
          <p:cNvSpPr/>
          <p:nvPr/>
        </p:nvSpPr>
        <p:spPr>
          <a:xfrm>
            <a:off x="3778482" y="1853250"/>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7" name="Flowchart: Decision 296">
            <a:extLst>
              <a:ext uri="{FF2B5EF4-FFF2-40B4-BE49-F238E27FC236}">
                <a16:creationId xmlns:a16="http://schemas.microsoft.com/office/drawing/2014/main" id="{BF761D3E-32D0-F70D-E6CC-49A8ADF89D26}"/>
              </a:ext>
            </a:extLst>
          </p:cNvPr>
          <p:cNvSpPr/>
          <p:nvPr/>
        </p:nvSpPr>
        <p:spPr>
          <a:xfrm>
            <a:off x="4533910" y="185325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8" name="object 163">
            <a:extLst>
              <a:ext uri="{FF2B5EF4-FFF2-40B4-BE49-F238E27FC236}">
                <a16:creationId xmlns:a16="http://schemas.microsoft.com/office/drawing/2014/main" id="{E5124C37-49A6-7AEE-02D2-2ADA51A6324F}"/>
              </a:ext>
            </a:extLst>
          </p:cNvPr>
          <p:cNvSpPr txBox="1"/>
          <p:nvPr/>
        </p:nvSpPr>
        <p:spPr>
          <a:xfrm>
            <a:off x="3624075" y="1987458"/>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9" name="Flowchart: Decision 298">
            <a:extLst>
              <a:ext uri="{FF2B5EF4-FFF2-40B4-BE49-F238E27FC236}">
                <a16:creationId xmlns:a16="http://schemas.microsoft.com/office/drawing/2014/main" id="{02418F2C-8363-6952-D769-81C16769AAE3}"/>
              </a:ext>
            </a:extLst>
          </p:cNvPr>
          <p:cNvSpPr/>
          <p:nvPr/>
        </p:nvSpPr>
        <p:spPr>
          <a:xfrm>
            <a:off x="6019582" y="319922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0" name="object 163">
            <a:extLst>
              <a:ext uri="{FF2B5EF4-FFF2-40B4-BE49-F238E27FC236}">
                <a16:creationId xmlns:a16="http://schemas.microsoft.com/office/drawing/2014/main" id="{5E1EFC99-F125-4CAC-9A60-626B65303046}"/>
              </a:ext>
            </a:extLst>
          </p:cNvPr>
          <p:cNvSpPr txBox="1"/>
          <p:nvPr/>
        </p:nvSpPr>
        <p:spPr>
          <a:xfrm>
            <a:off x="5352412" y="3072143"/>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1" name="Flowchart: Decision 300">
            <a:extLst>
              <a:ext uri="{FF2B5EF4-FFF2-40B4-BE49-F238E27FC236}">
                <a16:creationId xmlns:a16="http://schemas.microsoft.com/office/drawing/2014/main" id="{FD1FB939-F86B-912B-9A2C-821559595BCF}"/>
              </a:ext>
            </a:extLst>
          </p:cNvPr>
          <p:cNvSpPr/>
          <p:nvPr/>
        </p:nvSpPr>
        <p:spPr>
          <a:xfrm>
            <a:off x="5294203" y="292218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2" name="object 163">
            <a:extLst>
              <a:ext uri="{FF2B5EF4-FFF2-40B4-BE49-F238E27FC236}">
                <a16:creationId xmlns:a16="http://schemas.microsoft.com/office/drawing/2014/main" id="{C52F2CAA-0FFA-1E58-09AF-BDC663E78DA7}"/>
              </a:ext>
            </a:extLst>
          </p:cNvPr>
          <p:cNvSpPr txBox="1"/>
          <p:nvPr/>
        </p:nvSpPr>
        <p:spPr>
          <a:xfrm>
            <a:off x="4288584" y="2753460"/>
            <a:ext cx="2088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a:t>
            </a:r>
          </a:p>
        </p:txBody>
      </p:sp>
      <p:sp>
        <p:nvSpPr>
          <p:cNvPr id="303" name="Rectangle: Rounded Corners 302">
            <a:extLst>
              <a:ext uri="{FF2B5EF4-FFF2-40B4-BE49-F238E27FC236}">
                <a16:creationId xmlns:a16="http://schemas.microsoft.com/office/drawing/2014/main" id="{76D2439D-C76B-4F7C-5290-65036AFB7B66}"/>
              </a:ext>
            </a:extLst>
          </p:cNvPr>
          <p:cNvSpPr/>
          <p:nvPr/>
        </p:nvSpPr>
        <p:spPr>
          <a:xfrm>
            <a:off x="3918953" y="3431753"/>
            <a:ext cx="629550" cy="114082"/>
          </a:xfrm>
          <a:prstGeom prst="roundRect">
            <a:avLst/>
          </a:prstGeom>
          <a:solidFill>
            <a:srgbClr val="FAD2D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68" name="Flowchart: Decision 267">
            <a:extLst>
              <a:ext uri="{FF2B5EF4-FFF2-40B4-BE49-F238E27FC236}">
                <a16:creationId xmlns:a16="http://schemas.microsoft.com/office/drawing/2014/main" id="{7809C854-5E3F-F181-5BDB-587BB6C1C373}"/>
              </a:ext>
            </a:extLst>
          </p:cNvPr>
          <p:cNvSpPr/>
          <p:nvPr/>
        </p:nvSpPr>
        <p:spPr>
          <a:xfrm>
            <a:off x="4493465" y="341933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4" name="Flowchart: Decision 303">
            <a:extLst>
              <a:ext uri="{FF2B5EF4-FFF2-40B4-BE49-F238E27FC236}">
                <a16:creationId xmlns:a16="http://schemas.microsoft.com/office/drawing/2014/main" id="{3BE1E1C3-1D5B-E56A-62E9-7FC4C38403C0}"/>
              </a:ext>
            </a:extLst>
          </p:cNvPr>
          <p:cNvSpPr/>
          <p:nvPr/>
        </p:nvSpPr>
        <p:spPr>
          <a:xfrm>
            <a:off x="3778616" y="2917345"/>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5" name="Flowchart: Decision 304">
            <a:extLst>
              <a:ext uri="{FF2B5EF4-FFF2-40B4-BE49-F238E27FC236}">
                <a16:creationId xmlns:a16="http://schemas.microsoft.com/office/drawing/2014/main" id="{1483EBD0-900B-C822-1835-892E42385581}"/>
              </a:ext>
            </a:extLst>
          </p:cNvPr>
          <p:cNvSpPr/>
          <p:nvPr/>
        </p:nvSpPr>
        <p:spPr>
          <a:xfrm>
            <a:off x="4534044" y="291734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6" name="object 163">
            <a:extLst>
              <a:ext uri="{FF2B5EF4-FFF2-40B4-BE49-F238E27FC236}">
                <a16:creationId xmlns:a16="http://schemas.microsoft.com/office/drawing/2014/main" id="{E1D16A1B-CA8C-AB9C-FB85-9732AC330EF8}"/>
              </a:ext>
            </a:extLst>
          </p:cNvPr>
          <p:cNvSpPr txBox="1"/>
          <p:nvPr/>
        </p:nvSpPr>
        <p:spPr>
          <a:xfrm>
            <a:off x="3658553" y="3052701"/>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7" name="Rectangle 306">
            <a:extLst>
              <a:ext uri="{FF2B5EF4-FFF2-40B4-BE49-F238E27FC236}">
                <a16:creationId xmlns:a16="http://schemas.microsoft.com/office/drawing/2014/main" id="{A9ACC723-33EC-F993-37C9-81175C15B726}"/>
              </a:ext>
            </a:extLst>
          </p:cNvPr>
          <p:cNvSpPr/>
          <p:nvPr/>
        </p:nvSpPr>
        <p:spPr>
          <a:xfrm>
            <a:off x="2293480" y="1559560"/>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309" name="Rectangle 308">
            <a:extLst>
              <a:ext uri="{FF2B5EF4-FFF2-40B4-BE49-F238E27FC236}">
                <a16:creationId xmlns:a16="http://schemas.microsoft.com/office/drawing/2014/main" id="{707A594E-F288-3850-4067-D32A9524B198}"/>
              </a:ext>
            </a:extLst>
          </p:cNvPr>
          <p:cNvSpPr/>
          <p:nvPr/>
        </p:nvSpPr>
        <p:spPr>
          <a:xfrm>
            <a:off x="2293480" y="2646982"/>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2" name="object 163">
            <a:extLst>
              <a:ext uri="{FF2B5EF4-FFF2-40B4-BE49-F238E27FC236}">
                <a16:creationId xmlns:a16="http://schemas.microsoft.com/office/drawing/2014/main" id="{E4A372A3-5FDF-EBE2-CAC9-7CAEA2620E63}"/>
              </a:ext>
            </a:extLst>
          </p:cNvPr>
          <p:cNvSpPr txBox="1"/>
          <p:nvPr/>
        </p:nvSpPr>
        <p:spPr>
          <a:xfrm>
            <a:off x="5316502" y="1219650"/>
            <a:ext cx="152116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5.4A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6" name="Flowchart: Decision 5">
            <a:extLst>
              <a:ext uri="{FF2B5EF4-FFF2-40B4-BE49-F238E27FC236}">
                <a16:creationId xmlns:a16="http://schemas.microsoft.com/office/drawing/2014/main" id="{8A60C22F-CC5F-66CE-89DD-82BD1C35D314}"/>
              </a:ext>
            </a:extLst>
          </p:cNvPr>
          <p:cNvSpPr/>
          <p:nvPr/>
        </p:nvSpPr>
        <p:spPr>
          <a:xfrm>
            <a:off x="5159802" y="1199226"/>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11" name="object 163">
            <a:extLst>
              <a:ext uri="{FF2B5EF4-FFF2-40B4-BE49-F238E27FC236}">
                <a16:creationId xmlns:a16="http://schemas.microsoft.com/office/drawing/2014/main" id="{955B2606-C899-5ED4-227C-E92FEB7C3139}"/>
              </a:ext>
            </a:extLst>
          </p:cNvPr>
          <p:cNvSpPr txBox="1"/>
          <p:nvPr/>
        </p:nvSpPr>
        <p:spPr>
          <a:xfrm>
            <a:off x="6180102" y="4578498"/>
            <a:ext cx="2706705"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Consumer Gaps Recommendation Report to JROC </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2" name="Rectangle: Rounded Corners 11">
            <a:extLst>
              <a:ext uri="{FF2B5EF4-FFF2-40B4-BE49-F238E27FC236}">
                <a16:creationId xmlns:a16="http://schemas.microsoft.com/office/drawing/2014/main" id="{EC8DD9D7-1D7F-E815-D6CC-0D5C7962496E}"/>
              </a:ext>
            </a:extLst>
          </p:cNvPr>
          <p:cNvSpPr/>
          <p:nvPr/>
        </p:nvSpPr>
        <p:spPr>
          <a:xfrm>
            <a:off x="3815163" y="4558733"/>
            <a:ext cx="2280836" cy="18000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3" name="Rectangle: Rounded Corners 12">
            <a:extLst>
              <a:ext uri="{FF2B5EF4-FFF2-40B4-BE49-F238E27FC236}">
                <a16:creationId xmlns:a16="http://schemas.microsoft.com/office/drawing/2014/main" id="{C7DA1F21-7499-CA33-958E-0FB44CC18B42}"/>
              </a:ext>
            </a:extLst>
          </p:cNvPr>
          <p:cNvSpPr/>
          <p:nvPr/>
        </p:nvSpPr>
        <p:spPr>
          <a:xfrm>
            <a:off x="5041900" y="4589811"/>
            <a:ext cx="1054098" cy="116263"/>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Produce Report</a:t>
            </a:r>
          </a:p>
        </p:txBody>
      </p:sp>
      <p:sp>
        <p:nvSpPr>
          <p:cNvPr id="14" name="Rectangle: Rounded Corners 13">
            <a:extLst>
              <a:ext uri="{FF2B5EF4-FFF2-40B4-BE49-F238E27FC236}">
                <a16:creationId xmlns:a16="http://schemas.microsoft.com/office/drawing/2014/main" id="{96F628C9-0784-1D63-AD68-443B001DFB95}"/>
              </a:ext>
            </a:extLst>
          </p:cNvPr>
          <p:cNvSpPr/>
          <p:nvPr/>
        </p:nvSpPr>
        <p:spPr>
          <a:xfrm>
            <a:off x="4516046" y="4591993"/>
            <a:ext cx="520561"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Preparation</a:t>
            </a:r>
          </a:p>
        </p:txBody>
      </p:sp>
      <p:sp>
        <p:nvSpPr>
          <p:cNvPr id="23" name="Flowchart: Decision 22">
            <a:extLst>
              <a:ext uri="{FF2B5EF4-FFF2-40B4-BE49-F238E27FC236}">
                <a16:creationId xmlns:a16="http://schemas.microsoft.com/office/drawing/2014/main" id="{C3EFD668-AACC-8004-E392-2FED2300EA55}"/>
              </a:ext>
            </a:extLst>
          </p:cNvPr>
          <p:cNvSpPr/>
          <p:nvPr/>
        </p:nvSpPr>
        <p:spPr>
          <a:xfrm>
            <a:off x="6014108" y="4571699"/>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Rounded Corners 23">
            <a:extLst>
              <a:ext uri="{FF2B5EF4-FFF2-40B4-BE49-F238E27FC236}">
                <a16:creationId xmlns:a16="http://schemas.microsoft.com/office/drawing/2014/main" id="{4254BC26-9824-7C90-C15D-760D66B403A8}"/>
              </a:ext>
            </a:extLst>
          </p:cNvPr>
          <p:cNvSpPr/>
          <p:nvPr/>
        </p:nvSpPr>
        <p:spPr>
          <a:xfrm>
            <a:off x="3833147" y="4589075"/>
            <a:ext cx="682899"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Scope doc</a:t>
            </a:r>
          </a:p>
        </p:txBody>
      </p:sp>
      <p:sp>
        <p:nvSpPr>
          <p:cNvPr id="31" name="Flowchart: Decision 30">
            <a:extLst>
              <a:ext uri="{FF2B5EF4-FFF2-40B4-BE49-F238E27FC236}">
                <a16:creationId xmlns:a16="http://schemas.microsoft.com/office/drawing/2014/main" id="{82C57737-FB1D-A059-2B05-E605182DAE15}"/>
              </a:ext>
            </a:extLst>
          </p:cNvPr>
          <p:cNvSpPr/>
          <p:nvPr/>
        </p:nvSpPr>
        <p:spPr>
          <a:xfrm>
            <a:off x="4964608" y="4576540"/>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bject 163">
            <a:extLst>
              <a:ext uri="{FF2B5EF4-FFF2-40B4-BE49-F238E27FC236}">
                <a16:creationId xmlns:a16="http://schemas.microsoft.com/office/drawing/2014/main" id="{57279D20-0135-4500-E7A9-489DA3AD668D}"/>
              </a:ext>
            </a:extLst>
          </p:cNvPr>
          <p:cNvSpPr txBox="1"/>
          <p:nvPr/>
        </p:nvSpPr>
        <p:spPr>
          <a:xfrm>
            <a:off x="4264208" y="4412183"/>
            <a:ext cx="1546709"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findings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 name="Rectangle: Rounded Corners 2">
            <a:extLst>
              <a:ext uri="{FF2B5EF4-FFF2-40B4-BE49-F238E27FC236}">
                <a16:creationId xmlns:a16="http://schemas.microsoft.com/office/drawing/2014/main" id="{AE8D005F-5D74-5C8C-B9FA-D6CA39638C6E}"/>
              </a:ext>
            </a:extLst>
          </p:cNvPr>
          <p:cNvSpPr/>
          <p:nvPr/>
        </p:nvSpPr>
        <p:spPr>
          <a:xfrm>
            <a:off x="6850360" y="2348263"/>
            <a:ext cx="352901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 to pilot a dash-board of API RAG rating and API for data collection</a:t>
            </a:r>
          </a:p>
        </p:txBody>
      </p:sp>
      <p:sp>
        <p:nvSpPr>
          <p:cNvPr id="5" name="Rectangle: Rounded Corners 4">
            <a:extLst>
              <a:ext uri="{FF2B5EF4-FFF2-40B4-BE49-F238E27FC236}">
                <a16:creationId xmlns:a16="http://schemas.microsoft.com/office/drawing/2014/main" id="{976097DA-D643-7B6C-77D7-41B644F392CF}"/>
              </a:ext>
            </a:extLst>
          </p:cNvPr>
          <p:cNvSpPr/>
          <p:nvPr/>
        </p:nvSpPr>
        <p:spPr>
          <a:xfrm>
            <a:off x="6846092" y="3378998"/>
            <a:ext cx="3529015"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 to deliver an analysis on API performance and availability data</a:t>
            </a:r>
          </a:p>
        </p:txBody>
      </p:sp>
      <p:sp>
        <p:nvSpPr>
          <p:cNvPr id="7" name="Flowchart: Decision 6">
            <a:extLst>
              <a:ext uri="{FF2B5EF4-FFF2-40B4-BE49-F238E27FC236}">
                <a16:creationId xmlns:a16="http://schemas.microsoft.com/office/drawing/2014/main" id="{2CA8D1C0-7AD1-7E8C-D4F2-011586C5F210}"/>
              </a:ext>
            </a:extLst>
          </p:cNvPr>
          <p:cNvSpPr/>
          <p:nvPr/>
        </p:nvSpPr>
        <p:spPr>
          <a:xfrm>
            <a:off x="10303107" y="339253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object 163">
            <a:extLst>
              <a:ext uri="{FF2B5EF4-FFF2-40B4-BE49-F238E27FC236}">
                <a16:creationId xmlns:a16="http://schemas.microsoft.com/office/drawing/2014/main" id="{A67B29F3-A690-94F0-2E2C-FDCD2B6A69DB}"/>
              </a:ext>
            </a:extLst>
          </p:cNvPr>
          <p:cNvSpPr txBox="1"/>
          <p:nvPr/>
        </p:nvSpPr>
        <p:spPr>
          <a:xfrm>
            <a:off x="10472106" y="3306719"/>
            <a:ext cx="1590519" cy="335989"/>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Present a report to JROC on outcomes, conclusions and recommended next steps</a:t>
            </a:r>
          </a:p>
        </p:txBody>
      </p:sp>
    </p:spTree>
    <p:extLst>
      <p:ext uri="{BB962C8B-B14F-4D97-AF65-F5344CB8AC3E}">
        <p14:creationId xmlns:p14="http://schemas.microsoft.com/office/powerpoint/2010/main" val="3184595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6773" y="620257"/>
          <a:ext cx="12169340" cy="5873598"/>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05276">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algn="l"/>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05276">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1064683">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205276">
                <a:tc rowSpan="6">
                  <a:txBody>
                    <a:bodyPr/>
                    <a:lstStyle/>
                    <a:p>
                      <a:r>
                        <a:rPr lang="en-GB" sz="700" b="1">
                          <a:latin typeface="Metropolis" panose="00000500000000000000" pitchFamily="50" charset="0"/>
                        </a:rPr>
                        <a:t>5.1. Technical</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205276">
                <a:tc vMerge="1">
                  <a:txBody>
                    <a:bodyPr/>
                    <a:lstStyle/>
                    <a:p>
                      <a:endParaRPr lang="en-GB"/>
                    </a:p>
                  </a:txBody>
                  <a:tcPr/>
                </a:tc>
                <a:tc>
                  <a:txBody>
                    <a:bodyPr/>
                    <a:lstStyle/>
                    <a:p>
                      <a:r>
                        <a:rPr lang="en-GB" sz="700" b="1">
                          <a:latin typeface="Metropolis" panose="00000500000000000000" pitchFamily="50" charset="0"/>
                        </a:rPr>
                        <a:t>Blueprint Action Plan</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91561137"/>
                  </a:ext>
                </a:extLst>
              </a:tr>
              <a:tr h="205276">
                <a:tc vMerge="1">
                  <a:txBody>
                    <a:bodyPr/>
                    <a:lstStyle/>
                    <a:p>
                      <a:endParaRPr lang="en-GB"/>
                    </a:p>
                  </a:txBody>
                  <a:tcPr/>
                </a:tc>
                <a:tc>
                  <a:txBody>
                    <a:bodyPr/>
                    <a:lstStyle/>
                    <a:p>
                      <a:r>
                        <a:rPr lang="en-GB" sz="700" b="1">
                          <a:latin typeface="Metropolis" panose="00000500000000000000" pitchFamily="50" charset="0"/>
                        </a:rPr>
                        <a:t>Rollout Guidelines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5107291"/>
                  </a:ext>
                </a:extLst>
              </a:tr>
              <a:tr h="205276">
                <a:tc vMerge="1">
                  <a:txBody>
                    <a:bodyPr/>
                    <a:lstStyle/>
                    <a:p>
                      <a:endParaRPr lang="en-GB"/>
                    </a:p>
                  </a:txBody>
                  <a:tcPr/>
                </a:tc>
                <a:tc>
                  <a:txBody>
                    <a:bodyPr/>
                    <a:lstStyle/>
                    <a:p>
                      <a:r>
                        <a:rPr lang="en-GB" sz="700" b="1">
                          <a:latin typeface="Metropolis" panose="00000500000000000000" pitchFamily="50" charset="0"/>
                        </a:rPr>
                        <a:t>Mi 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55818117"/>
                  </a:ext>
                </a:extLst>
              </a:tr>
              <a:tr h="205276">
                <a:tc vMerge="1">
                  <a:txBody>
                    <a:bodyPr/>
                    <a:lstStyle/>
                    <a:p>
                      <a:endParaRPr lang="en-GB"/>
                    </a:p>
                  </a:txBody>
                  <a:tcPr/>
                </a:tc>
                <a:tc>
                  <a:txBody>
                    <a:bodyPr/>
                    <a:lstStyle/>
                    <a:p>
                      <a:r>
                        <a:rPr lang="en-GB" sz="700" b="1">
                          <a:latin typeface="Metropolis" panose="00000500000000000000" pitchFamily="50" charset="0"/>
                        </a:rPr>
                        <a:t>LT Tech/Functional Roadmap</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18378082"/>
                  </a:ext>
                </a:extLst>
              </a:tr>
              <a:tr h="216000">
                <a:tc vMerge="1">
                  <a:txBody>
                    <a:bodyPr/>
                    <a:lstStyle/>
                    <a:p>
                      <a:endParaRPr lang="en-GB" sz="700" b="1">
                        <a:latin typeface="Metropolis" panose="00000500000000000000" pitchFamily="50" charset="0"/>
                      </a:endParaRP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solidFill>
                            <a:schemeClr val="tx1"/>
                          </a:solidFill>
                          <a:latin typeface="Metropolis" panose="00000500000000000000" pitchFamily="50" charset="0"/>
                        </a:rPr>
                        <a:t>Wave 1 / Pilot Go Live Criteria</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09476542"/>
                  </a:ext>
                </a:extLst>
              </a:tr>
              <a:tr h="274357">
                <a:tc rowSpan="3">
                  <a:txBody>
                    <a:bodyPr/>
                    <a:lstStyle/>
                    <a:p>
                      <a:r>
                        <a:rPr lang="en-GB" sz="700" b="1">
                          <a:solidFill>
                            <a:schemeClr val="tx1"/>
                          </a:solidFill>
                          <a:latin typeface="Metropolis" panose="00000500000000000000" pitchFamily="50" charset="0"/>
                        </a:rPr>
                        <a:t>5.2. Disputes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Dispute system requirements </a:t>
                      </a:r>
                      <a:r>
                        <a:rPr lang="en-GB" sz="500" b="1">
                          <a:latin typeface="Metropolis" panose="00000500000000000000" pitchFamily="50" charset="0"/>
                        </a:rPr>
                        <a:t>(functional &amp; non-functional)</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12000">
                <a:tc vMerge="1">
                  <a:txBody>
                    <a:bodyPr/>
                    <a:lstStyle/>
                    <a:p>
                      <a:endParaRPr lang="en-GB"/>
                    </a:p>
                  </a:txBody>
                  <a:tcPr/>
                </a:tc>
                <a:tc>
                  <a:txBody>
                    <a:bodyPr/>
                    <a:lstStyle/>
                    <a:p>
                      <a:r>
                        <a:rPr lang="en-GB" sz="700" b="1">
                          <a:solidFill>
                            <a:schemeClr val="tx1"/>
                          </a:solidFill>
                          <a:latin typeface="Metropolis" panose="00000500000000000000" pitchFamily="50" charset="0"/>
                        </a:rPr>
                        <a:t>Dispute System for Wave 1</a:t>
                      </a:r>
                      <a:r>
                        <a:rPr lang="en-GB" sz="600" b="1">
                          <a:solidFill>
                            <a:schemeClr val="tx1"/>
                          </a:solidFill>
                          <a:latin typeface="Metropolis" panose="00000500000000000000" pitchFamily="50" charset="0"/>
                        </a:rPr>
                        <a:t>*</a:t>
                      </a:r>
                      <a:endParaRPr lang="en-GB" sz="700" b="1">
                        <a:solidFill>
                          <a:schemeClr val="tx1"/>
                        </a:solidFill>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5816072"/>
                  </a:ext>
                </a:extLst>
              </a:tr>
              <a:tr h="293070">
                <a:tc vMerge="1">
                  <a:txBody>
                    <a:bodyPr/>
                    <a:lstStyle/>
                    <a:p>
                      <a:endParaRPr lang="en-GB"/>
                    </a:p>
                  </a:txBody>
                  <a:tcPr/>
                </a:tc>
                <a:tc>
                  <a:txBody>
                    <a:bodyPr/>
                    <a:lstStyle/>
                    <a:p>
                      <a:r>
                        <a:rPr lang="en-GB" sz="700" b="1">
                          <a:latin typeface="Metropolis" panose="00000500000000000000" pitchFamily="50" charset="0"/>
                        </a:rPr>
                        <a:t>Disputes Framework</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60688763"/>
                  </a:ext>
                </a:extLst>
              </a:tr>
              <a:tr h="304842">
                <a:tc>
                  <a:txBody>
                    <a:bodyPr/>
                    <a:lstStyle/>
                    <a:p>
                      <a:r>
                        <a:rPr lang="en-GB" sz="700" b="1">
                          <a:latin typeface="Metropolis" panose="00000500000000000000" pitchFamily="50" charset="0"/>
                        </a:rPr>
                        <a:t>5.3. Industry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Participant Readiness and Engagement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304842">
                <a:tc rowSpan="5">
                  <a:txBody>
                    <a:bodyPr/>
                    <a:lstStyle/>
                    <a:p>
                      <a:r>
                        <a:rPr lang="en-GB" sz="700" b="1">
                          <a:latin typeface="Metropolis" panose="00000500000000000000" pitchFamily="50" charset="0"/>
                        </a:rPr>
                        <a:t>5.4a. MLA Dev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Procure External Legal Support</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28771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panose="00000500000000000000" pitchFamily="50" charset="0"/>
                        </a:rPr>
                        <a:t>Sector Definitions - Waves 1</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60164132"/>
                  </a:ext>
                </a:extLst>
              </a:tr>
              <a:tr h="287718">
                <a:tc vMerge="1">
                  <a:txBody>
                    <a:bodyPr/>
                    <a:lstStyle/>
                    <a:p>
                      <a:endParaRPr lang="en-GB"/>
                    </a:p>
                  </a:txBody>
                  <a:tcPr/>
                </a:tc>
                <a:tc>
                  <a:txBody>
                    <a:bodyPr/>
                    <a:lstStyle/>
                    <a:p>
                      <a:r>
                        <a:rPr lang="en-GB" sz="700" b="1">
                          <a:latin typeface="Metropolis" panose="00000500000000000000" pitchFamily="50" charset="0"/>
                        </a:rPr>
                        <a:t>Development of MLA v1.0*</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47413162"/>
                  </a:ext>
                </a:extLst>
              </a:tr>
              <a:tr h="287718">
                <a:tc vMerge="1">
                  <a:txBody>
                    <a:bodyPr/>
                    <a:lstStyle/>
                    <a:p>
                      <a:endParaRPr lang="en-GB"/>
                    </a:p>
                  </a:txBody>
                  <a:tcPr>
                    <a:lnT w="12700" cap="flat" cmpd="sng" algn="ctr">
                      <a:solidFill>
                        <a:schemeClr val="bg1">
                          <a:lumMod val="85000"/>
                        </a:schemeClr>
                      </a:solidFill>
                      <a:prstDash val="solid"/>
                      <a:round/>
                      <a:headEnd type="none" w="med" len="med"/>
                      <a:tailEnd type="none" w="med" len="med"/>
                    </a:lnT>
                  </a:tcPr>
                </a:tc>
                <a:tc>
                  <a:txBody>
                    <a:bodyPr/>
                    <a:lstStyle/>
                    <a:p>
                      <a:r>
                        <a:rPr lang="en-GB" sz="700" b="1">
                          <a:latin typeface="Metropolis" panose="00000500000000000000" pitchFamily="50" charset="0"/>
                        </a:rPr>
                        <a:t>MLA / Disputes Operating Model</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4341631"/>
                  </a:ext>
                </a:extLst>
              </a:tr>
              <a:tr h="287718">
                <a:tc vMerge="1">
                  <a:txBody>
                    <a:bodyPr/>
                    <a:lstStyle/>
                    <a:p>
                      <a:endParaRPr lang="en-GB" sz="700" b="1">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MLA Roadmap </a:t>
                      </a:r>
                      <a:r>
                        <a:rPr lang="en-GB" sz="700" b="1">
                          <a:solidFill>
                            <a:schemeClr val="tx1"/>
                          </a:solidFill>
                          <a:latin typeface="Metropolis" panose="00000500000000000000" pitchFamily="50" charset="0"/>
                        </a:rPr>
                        <a:t>Development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64123978"/>
                  </a:ext>
                </a:extLst>
              </a:tr>
              <a:tr h="216000">
                <a:tc gridSpan="2">
                  <a:txBody>
                    <a:bodyPr/>
                    <a:lstStyle/>
                    <a:p>
                      <a:r>
                        <a:rPr lang="en-GB" sz="700" b="1">
                          <a:latin typeface="Metropolis" panose="00000500000000000000" pitchFamily="50" charset="0"/>
                        </a:rPr>
                        <a:t>5.4b. Commercial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bl>
          </a:graphicData>
        </a:graphic>
      </p:graphicFrame>
      <p:cxnSp>
        <p:nvCxnSpPr>
          <p:cNvPr id="33" name="Connector: Elbow 32">
            <a:extLst>
              <a:ext uri="{FF2B5EF4-FFF2-40B4-BE49-F238E27FC236}">
                <a16:creationId xmlns:a16="http://schemas.microsoft.com/office/drawing/2014/main" id="{BF192507-0F40-060C-9365-E754A2ED2805}"/>
              </a:ext>
            </a:extLst>
          </p:cNvPr>
          <p:cNvCxnSpPr>
            <a:cxnSpLocks/>
            <a:stCxn id="36" idx="2"/>
            <a:endCxn id="178" idx="1"/>
          </p:cNvCxnSpPr>
          <p:nvPr/>
        </p:nvCxnSpPr>
        <p:spPr>
          <a:xfrm rot="16200000" flipH="1">
            <a:off x="3229691" y="3450727"/>
            <a:ext cx="4086575" cy="128945"/>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69" name="Connector: Elbow 368">
            <a:extLst>
              <a:ext uri="{FF2B5EF4-FFF2-40B4-BE49-F238E27FC236}">
                <a16:creationId xmlns:a16="http://schemas.microsoft.com/office/drawing/2014/main" id="{A5F3C77C-FF1E-2BF5-3978-AF1C51E67A32}"/>
              </a:ext>
            </a:extLst>
          </p:cNvPr>
          <p:cNvCxnSpPr>
            <a:cxnSpLocks/>
            <a:stCxn id="368" idx="0"/>
            <a:endCxn id="366" idx="1"/>
          </p:cNvCxnSpPr>
          <p:nvPr/>
        </p:nvCxnSpPr>
        <p:spPr>
          <a:xfrm rot="5400000" flipH="1" flipV="1">
            <a:off x="6644713" y="3858250"/>
            <a:ext cx="2923356" cy="406898"/>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grpSp>
        <p:nvGrpSpPr>
          <p:cNvPr id="189" name="Group 188">
            <a:extLst>
              <a:ext uri="{FF2B5EF4-FFF2-40B4-BE49-F238E27FC236}">
                <a16:creationId xmlns:a16="http://schemas.microsoft.com/office/drawing/2014/main" id="{826D27C9-BE5D-0FCD-3173-91E144BC829E}"/>
              </a:ext>
            </a:extLst>
          </p:cNvPr>
          <p:cNvGrpSpPr/>
          <p:nvPr/>
        </p:nvGrpSpPr>
        <p:grpSpPr>
          <a:xfrm>
            <a:off x="7038665" y="1060465"/>
            <a:ext cx="1150644" cy="272434"/>
            <a:chOff x="5833870" y="1150011"/>
            <a:chExt cx="1150644" cy="272434"/>
          </a:xfrm>
        </p:grpSpPr>
        <p:sp>
          <p:nvSpPr>
            <p:cNvPr id="23" name="object 163">
              <a:extLst>
                <a:ext uri="{FF2B5EF4-FFF2-40B4-BE49-F238E27FC236}">
                  <a16:creationId xmlns:a16="http://schemas.microsoft.com/office/drawing/2014/main" id="{672D8F4D-0066-6E9F-D03C-456B2FFBCE23}"/>
                </a:ext>
              </a:extLst>
            </p:cNvPr>
            <p:cNvSpPr txBox="1"/>
            <p:nvPr/>
          </p:nvSpPr>
          <p:spPr>
            <a:xfrm>
              <a:off x="5833870" y="1150011"/>
              <a:ext cx="115064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FCA/PSR approval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4" name="Flowchart: Decision 23">
              <a:extLst>
                <a:ext uri="{FF2B5EF4-FFF2-40B4-BE49-F238E27FC236}">
                  <a16:creationId xmlns:a16="http://schemas.microsoft.com/office/drawing/2014/main" id="{2B1A85C5-B55D-44D3-D26D-B32822668F8D}"/>
                </a:ext>
              </a:extLst>
            </p:cNvPr>
            <p:cNvSpPr/>
            <p:nvPr/>
          </p:nvSpPr>
          <p:spPr>
            <a:xfrm>
              <a:off x="6337016" y="127844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sp>
        <p:nvSpPr>
          <p:cNvPr id="26" name="object 163">
            <a:extLst>
              <a:ext uri="{FF2B5EF4-FFF2-40B4-BE49-F238E27FC236}">
                <a16:creationId xmlns:a16="http://schemas.microsoft.com/office/drawing/2014/main" id="{14DE1A2E-FBB3-1F86-4CAF-93BC7D9CCE61}"/>
              </a:ext>
            </a:extLst>
          </p:cNvPr>
          <p:cNvSpPr txBox="1"/>
          <p:nvPr/>
        </p:nvSpPr>
        <p:spPr>
          <a:xfrm>
            <a:off x="6955908" y="2318901"/>
            <a:ext cx="83241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Wave 1 readiness report to 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2" name="object 163">
            <a:extLst>
              <a:ext uri="{FF2B5EF4-FFF2-40B4-BE49-F238E27FC236}">
                <a16:creationId xmlns:a16="http://schemas.microsoft.com/office/drawing/2014/main" id="{8A56C324-F68E-707B-0C05-67166BB386DD}"/>
              </a:ext>
            </a:extLst>
          </p:cNvPr>
          <p:cNvSpPr txBox="1"/>
          <p:nvPr/>
        </p:nvSpPr>
        <p:spPr>
          <a:xfrm>
            <a:off x="5836445" y="2735308"/>
            <a:ext cx="16549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MI requirements agreed and signed-off</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5" name="object 163">
            <a:extLst>
              <a:ext uri="{FF2B5EF4-FFF2-40B4-BE49-F238E27FC236}">
                <a16:creationId xmlns:a16="http://schemas.microsoft.com/office/drawing/2014/main" id="{E4DC3328-372E-D4A9-17C0-4B323A265F69}"/>
              </a:ext>
            </a:extLst>
          </p:cNvPr>
          <p:cNvSpPr txBox="1"/>
          <p:nvPr/>
        </p:nvSpPr>
        <p:spPr>
          <a:xfrm>
            <a:off x="3907677" y="3386939"/>
            <a:ext cx="1535946"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Final Dispute system functional &amp; non-functional requirements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63" name="Connector: Elbow 162">
            <a:extLst>
              <a:ext uri="{FF2B5EF4-FFF2-40B4-BE49-F238E27FC236}">
                <a16:creationId xmlns:a16="http://schemas.microsoft.com/office/drawing/2014/main" id="{05AC2DD1-95EB-3071-869C-CC69C5D2AA0E}"/>
              </a:ext>
            </a:extLst>
          </p:cNvPr>
          <p:cNvCxnSpPr>
            <a:cxnSpLocks/>
            <a:stCxn id="147" idx="3"/>
          </p:cNvCxnSpPr>
          <p:nvPr/>
        </p:nvCxnSpPr>
        <p:spPr>
          <a:xfrm>
            <a:off x="4645353" y="3727584"/>
            <a:ext cx="98888" cy="17"/>
          </a:xfrm>
          <a:prstGeom prst="bentConnector3">
            <a:avLst>
              <a:gd name="adj1" fmla="val 50000"/>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D1E58CB9-D1B1-B323-BAFC-BBC39DF528C7}"/>
              </a:ext>
            </a:extLst>
          </p:cNvPr>
          <p:cNvCxnSpPr>
            <a:cxnSpLocks/>
            <a:stCxn id="108" idx="2"/>
            <a:endCxn id="134" idx="1"/>
          </p:cNvCxnSpPr>
          <p:nvPr/>
        </p:nvCxnSpPr>
        <p:spPr>
          <a:xfrm rot="16200000" flipH="1">
            <a:off x="3788170" y="3571744"/>
            <a:ext cx="184414" cy="1247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78" name="Rectangle: Rounded Corners 177">
            <a:extLst>
              <a:ext uri="{FF2B5EF4-FFF2-40B4-BE49-F238E27FC236}">
                <a16:creationId xmlns:a16="http://schemas.microsoft.com/office/drawing/2014/main" id="{F31071C3-6FE0-C8D0-CAF3-86FDE71B2480}"/>
              </a:ext>
            </a:extLst>
          </p:cNvPr>
          <p:cNvSpPr/>
          <p:nvPr/>
        </p:nvSpPr>
        <p:spPr>
          <a:xfrm>
            <a:off x="5337451" y="5469191"/>
            <a:ext cx="3042483"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9" name="Rectangle: Rounded Corners 178">
            <a:extLst>
              <a:ext uri="{FF2B5EF4-FFF2-40B4-BE49-F238E27FC236}">
                <a16:creationId xmlns:a16="http://schemas.microsoft.com/office/drawing/2014/main" id="{933015B0-B83E-0D20-E4C5-22F24DD7C04B}"/>
              </a:ext>
            </a:extLst>
          </p:cNvPr>
          <p:cNvSpPr/>
          <p:nvPr/>
        </p:nvSpPr>
        <p:spPr>
          <a:xfrm>
            <a:off x="6553198" y="5502812"/>
            <a:ext cx="421148"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82" name="Rectangle: Rounded Corners 181">
            <a:extLst>
              <a:ext uri="{FF2B5EF4-FFF2-40B4-BE49-F238E27FC236}">
                <a16:creationId xmlns:a16="http://schemas.microsoft.com/office/drawing/2014/main" id="{8F9C0E0D-930A-C1F1-3CD3-EFD78ABC3F30}"/>
              </a:ext>
            </a:extLst>
          </p:cNvPr>
          <p:cNvSpPr/>
          <p:nvPr/>
        </p:nvSpPr>
        <p:spPr>
          <a:xfrm>
            <a:off x="5369084" y="5503965"/>
            <a:ext cx="119089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Iterative draft cycles</a:t>
            </a:r>
          </a:p>
        </p:txBody>
      </p:sp>
      <p:sp>
        <p:nvSpPr>
          <p:cNvPr id="256" name="object 163">
            <a:extLst>
              <a:ext uri="{FF2B5EF4-FFF2-40B4-BE49-F238E27FC236}">
                <a16:creationId xmlns:a16="http://schemas.microsoft.com/office/drawing/2014/main" id="{EA4C5B21-B76D-42F4-31F6-DFD881468181}"/>
              </a:ext>
            </a:extLst>
          </p:cNvPr>
          <p:cNvSpPr txBox="1"/>
          <p:nvPr/>
        </p:nvSpPr>
        <p:spPr>
          <a:xfrm>
            <a:off x="8426990" y="2512925"/>
            <a:ext cx="932115"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1" name="Straight Connector 260">
            <a:extLst>
              <a:ext uri="{FF2B5EF4-FFF2-40B4-BE49-F238E27FC236}">
                <a16:creationId xmlns:a16="http://schemas.microsoft.com/office/drawing/2014/main" id="{77F6E212-B902-39D5-BAD5-C92EDB5F0515}"/>
              </a:ext>
            </a:extLst>
          </p:cNvPr>
          <p:cNvCxnSpPr>
            <a:cxnSpLocks/>
            <a:stCxn id="24" idx="2"/>
            <a:endCxn id="259" idx="0"/>
          </p:cNvCxnSpPr>
          <p:nvPr/>
        </p:nvCxnSpPr>
        <p:spPr>
          <a:xfrm>
            <a:off x="7613811" y="1332899"/>
            <a:ext cx="3175" cy="41552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4" name="object 163">
            <a:extLst>
              <a:ext uri="{FF2B5EF4-FFF2-40B4-BE49-F238E27FC236}">
                <a16:creationId xmlns:a16="http://schemas.microsoft.com/office/drawing/2014/main" id="{98A439FC-2580-DD03-8753-E2EEF0F40342}"/>
              </a:ext>
            </a:extLst>
          </p:cNvPr>
          <p:cNvSpPr txBox="1"/>
          <p:nvPr/>
        </p:nvSpPr>
        <p:spPr>
          <a:xfrm>
            <a:off x="4654357" y="4837009"/>
            <a:ext cx="588556" cy="24365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Onboard external law firm support for MLA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7" name="Connector: Elbow 266">
            <a:extLst>
              <a:ext uri="{FF2B5EF4-FFF2-40B4-BE49-F238E27FC236}">
                <a16:creationId xmlns:a16="http://schemas.microsoft.com/office/drawing/2014/main" id="{A866283C-40CD-E770-B23C-04160AFE3385}"/>
              </a:ext>
            </a:extLst>
          </p:cNvPr>
          <p:cNvCxnSpPr>
            <a:cxnSpLocks/>
            <a:stCxn id="266" idx="2"/>
            <a:endCxn id="178" idx="1"/>
          </p:cNvCxnSpPr>
          <p:nvPr/>
        </p:nvCxnSpPr>
        <p:spPr>
          <a:xfrm rot="16200000" flipH="1">
            <a:off x="4693966" y="4915002"/>
            <a:ext cx="526399" cy="76057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271" name="Group 270">
            <a:extLst>
              <a:ext uri="{FF2B5EF4-FFF2-40B4-BE49-F238E27FC236}">
                <a16:creationId xmlns:a16="http://schemas.microsoft.com/office/drawing/2014/main" id="{3F0E57D4-34B1-1E3A-C349-08803699AD93}"/>
              </a:ext>
            </a:extLst>
          </p:cNvPr>
          <p:cNvGrpSpPr/>
          <p:nvPr/>
        </p:nvGrpSpPr>
        <p:grpSpPr>
          <a:xfrm>
            <a:off x="3741239" y="1504001"/>
            <a:ext cx="3363108" cy="144000"/>
            <a:chOff x="6329079" y="1566300"/>
            <a:chExt cx="3363108" cy="144000"/>
          </a:xfrm>
        </p:grpSpPr>
        <p:sp>
          <p:nvSpPr>
            <p:cNvPr id="272" name="object 163">
              <a:extLst>
                <a:ext uri="{FF2B5EF4-FFF2-40B4-BE49-F238E27FC236}">
                  <a16:creationId xmlns:a16="http://schemas.microsoft.com/office/drawing/2014/main" id="{EE9B7D7B-0DE7-C852-572C-E14AC1B13E6C}"/>
                </a:ext>
              </a:extLst>
            </p:cNvPr>
            <p:cNvSpPr txBox="1"/>
            <p:nvPr/>
          </p:nvSpPr>
          <p:spPr>
            <a:xfrm>
              <a:off x="6499073" y="1596008"/>
              <a:ext cx="319311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 FCA/PSR decision on approach to follow for the procurement of external legal support</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73" name="Flowchart: Decision 272">
              <a:extLst>
                <a:ext uri="{FF2B5EF4-FFF2-40B4-BE49-F238E27FC236}">
                  <a16:creationId xmlns:a16="http://schemas.microsoft.com/office/drawing/2014/main" id="{3B57B693-5807-AA89-931B-E550A6DF45D8}"/>
                </a:ext>
              </a:extLst>
            </p:cNvPr>
            <p:cNvSpPr/>
            <p:nvPr/>
          </p:nvSpPr>
          <p:spPr>
            <a:xfrm>
              <a:off x="6329079" y="1566300"/>
              <a:ext cx="144000" cy="144000"/>
            </a:xfrm>
            <a:prstGeom prst="flowChartDecision">
              <a:avLst/>
            </a:prstGeom>
            <a:solidFill>
              <a:schemeClr val="accent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75" name="Connector: Elbow 274">
            <a:extLst>
              <a:ext uri="{FF2B5EF4-FFF2-40B4-BE49-F238E27FC236}">
                <a16:creationId xmlns:a16="http://schemas.microsoft.com/office/drawing/2014/main" id="{5CEAF2B7-1B07-B087-EF33-6526483E9DC1}"/>
              </a:ext>
            </a:extLst>
          </p:cNvPr>
          <p:cNvCxnSpPr>
            <a:cxnSpLocks/>
            <a:stCxn id="273" idx="2"/>
            <a:endCxn id="265" idx="1"/>
          </p:cNvCxnSpPr>
          <p:nvPr/>
        </p:nvCxnSpPr>
        <p:spPr>
          <a:xfrm rot="16200000" flipH="1">
            <a:off x="2220266" y="3240974"/>
            <a:ext cx="3310836" cy="124890"/>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80" name="Rectangle: Rounded Corners 279">
            <a:extLst>
              <a:ext uri="{FF2B5EF4-FFF2-40B4-BE49-F238E27FC236}">
                <a16:creationId xmlns:a16="http://schemas.microsoft.com/office/drawing/2014/main" id="{C8D213F3-1F17-8612-86E2-EA17F56C2FFE}"/>
              </a:ext>
            </a:extLst>
          </p:cNvPr>
          <p:cNvSpPr/>
          <p:nvPr/>
        </p:nvSpPr>
        <p:spPr>
          <a:xfrm>
            <a:off x="5524519" y="5768545"/>
            <a:ext cx="2099498" cy="187789"/>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81" name="Rectangle: Rounded Corners 280">
            <a:extLst>
              <a:ext uri="{FF2B5EF4-FFF2-40B4-BE49-F238E27FC236}">
                <a16:creationId xmlns:a16="http://schemas.microsoft.com/office/drawing/2014/main" id="{3B7AE8A8-A53A-F24D-2FD0-94DAEDCE7B24}"/>
              </a:ext>
            </a:extLst>
          </p:cNvPr>
          <p:cNvSpPr/>
          <p:nvPr/>
        </p:nvSpPr>
        <p:spPr>
          <a:xfrm>
            <a:off x="6862028" y="5799667"/>
            <a:ext cx="425029" cy="116263"/>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282" name="Rectangle: Rounded Corners 281">
            <a:extLst>
              <a:ext uri="{FF2B5EF4-FFF2-40B4-BE49-F238E27FC236}">
                <a16:creationId xmlns:a16="http://schemas.microsoft.com/office/drawing/2014/main" id="{5B01CB0A-9AE4-A71E-FF63-4D4D131E5FD9}"/>
              </a:ext>
            </a:extLst>
          </p:cNvPr>
          <p:cNvSpPr/>
          <p:nvPr/>
        </p:nvSpPr>
        <p:spPr>
          <a:xfrm>
            <a:off x="7287058" y="5799624"/>
            <a:ext cx="314958"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283" name="Rectangle: Rounded Corners 282">
            <a:extLst>
              <a:ext uri="{FF2B5EF4-FFF2-40B4-BE49-F238E27FC236}">
                <a16:creationId xmlns:a16="http://schemas.microsoft.com/office/drawing/2014/main" id="{3C23FCBE-D995-6E98-2C84-878A2EE08A4D}"/>
              </a:ext>
            </a:extLst>
          </p:cNvPr>
          <p:cNvSpPr/>
          <p:nvPr/>
        </p:nvSpPr>
        <p:spPr>
          <a:xfrm>
            <a:off x="5547456" y="5801805"/>
            <a:ext cx="1314571"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Op Model</a:t>
            </a:r>
          </a:p>
        </p:txBody>
      </p:sp>
      <p:sp>
        <p:nvSpPr>
          <p:cNvPr id="284" name="object 163">
            <a:extLst>
              <a:ext uri="{FF2B5EF4-FFF2-40B4-BE49-F238E27FC236}">
                <a16:creationId xmlns:a16="http://schemas.microsoft.com/office/drawing/2014/main" id="{6C473412-CD19-561E-DB80-DDA7CAC3C4BF}"/>
              </a:ext>
            </a:extLst>
          </p:cNvPr>
          <p:cNvSpPr txBox="1"/>
          <p:nvPr/>
        </p:nvSpPr>
        <p:spPr>
          <a:xfrm>
            <a:off x="8481686" y="5806990"/>
            <a:ext cx="1534039"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operating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5" name="Flowchart: Decision 284">
            <a:extLst>
              <a:ext uri="{FF2B5EF4-FFF2-40B4-BE49-F238E27FC236}">
                <a16:creationId xmlns:a16="http://schemas.microsoft.com/office/drawing/2014/main" id="{5BE93F7A-315B-35CF-0D6A-AAF21D6C0AF3}"/>
              </a:ext>
            </a:extLst>
          </p:cNvPr>
          <p:cNvSpPr/>
          <p:nvPr/>
        </p:nvSpPr>
        <p:spPr>
          <a:xfrm>
            <a:off x="8304039" y="578786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0" name="object 163">
            <a:extLst>
              <a:ext uri="{FF2B5EF4-FFF2-40B4-BE49-F238E27FC236}">
                <a16:creationId xmlns:a16="http://schemas.microsoft.com/office/drawing/2014/main" id="{879324B7-915A-CC1A-6DBB-DAAD99E06665}"/>
              </a:ext>
            </a:extLst>
          </p:cNvPr>
          <p:cNvSpPr txBox="1"/>
          <p:nvPr/>
        </p:nvSpPr>
        <p:spPr>
          <a:xfrm>
            <a:off x="8471304" y="4259670"/>
            <a:ext cx="95165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8" name="Rectangle: Rounded Corners 287">
            <a:extLst>
              <a:ext uri="{FF2B5EF4-FFF2-40B4-BE49-F238E27FC236}">
                <a16:creationId xmlns:a16="http://schemas.microsoft.com/office/drawing/2014/main" id="{441DD3FC-3761-49F3-4C72-B51F4AF7245D}"/>
              </a:ext>
            </a:extLst>
          </p:cNvPr>
          <p:cNvSpPr/>
          <p:nvPr/>
        </p:nvSpPr>
        <p:spPr>
          <a:xfrm>
            <a:off x="4237692" y="6312537"/>
            <a:ext cx="2940265" cy="151200"/>
          </a:xfrm>
          <a:prstGeom prst="roundRect">
            <a:avLst/>
          </a:prstGeom>
          <a:solidFill>
            <a:srgbClr val="EADBF7"/>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Level, nature, and duration of OBL activities required TBC once PSR decision made </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grpSp>
        <p:nvGrpSpPr>
          <p:cNvPr id="289" name="Group 288">
            <a:extLst>
              <a:ext uri="{FF2B5EF4-FFF2-40B4-BE49-F238E27FC236}">
                <a16:creationId xmlns:a16="http://schemas.microsoft.com/office/drawing/2014/main" id="{3CAA5576-3D71-C513-EE68-6B1FABE4A295}"/>
              </a:ext>
            </a:extLst>
          </p:cNvPr>
          <p:cNvGrpSpPr/>
          <p:nvPr/>
        </p:nvGrpSpPr>
        <p:grpSpPr>
          <a:xfrm>
            <a:off x="4037330" y="1649156"/>
            <a:ext cx="2445204" cy="144000"/>
            <a:chOff x="6797777" y="1458355"/>
            <a:chExt cx="2445204" cy="144000"/>
          </a:xfrm>
        </p:grpSpPr>
        <p:sp>
          <p:nvSpPr>
            <p:cNvPr id="290" name="object 163">
              <a:extLst>
                <a:ext uri="{FF2B5EF4-FFF2-40B4-BE49-F238E27FC236}">
                  <a16:creationId xmlns:a16="http://schemas.microsoft.com/office/drawing/2014/main" id="{9288BDEF-FFB3-C8C5-38E2-A1576AC198B4}"/>
                </a:ext>
              </a:extLst>
            </p:cNvPr>
            <p:cNvSpPr txBox="1"/>
            <p:nvPr/>
          </p:nvSpPr>
          <p:spPr>
            <a:xfrm>
              <a:off x="6963008" y="1480630"/>
              <a:ext cx="2279973"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FCA/PSR decision on the commercial model</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91" name="Flowchart: Decision 290">
              <a:extLst>
                <a:ext uri="{FF2B5EF4-FFF2-40B4-BE49-F238E27FC236}">
                  <a16:creationId xmlns:a16="http://schemas.microsoft.com/office/drawing/2014/main" id="{D47EB2FC-C398-9626-B950-1FB333DA8C37}"/>
                </a:ext>
              </a:extLst>
            </p:cNvPr>
            <p:cNvSpPr/>
            <p:nvPr/>
          </p:nvSpPr>
          <p:spPr>
            <a:xfrm>
              <a:off x="6797777" y="145835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92" name="Connector: Elbow 291">
            <a:extLst>
              <a:ext uri="{FF2B5EF4-FFF2-40B4-BE49-F238E27FC236}">
                <a16:creationId xmlns:a16="http://schemas.microsoft.com/office/drawing/2014/main" id="{C94E755B-912D-2893-7545-B1E535C790D1}"/>
              </a:ext>
            </a:extLst>
          </p:cNvPr>
          <p:cNvCxnSpPr>
            <a:cxnSpLocks/>
            <a:stCxn id="291" idx="2"/>
            <a:endCxn id="288" idx="1"/>
          </p:cNvCxnSpPr>
          <p:nvPr/>
        </p:nvCxnSpPr>
        <p:spPr>
          <a:xfrm rot="16200000" flipH="1">
            <a:off x="1876021" y="4026465"/>
            <a:ext cx="4594981" cy="1283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95" name="TextBox 294">
            <a:extLst>
              <a:ext uri="{FF2B5EF4-FFF2-40B4-BE49-F238E27FC236}">
                <a16:creationId xmlns:a16="http://schemas.microsoft.com/office/drawing/2014/main" id="{4089C7D0-3CB1-1393-7989-D806C63DF93E}"/>
              </a:ext>
            </a:extLst>
          </p:cNvPr>
          <p:cNvSpPr txBox="1"/>
          <p:nvPr/>
        </p:nvSpPr>
        <p:spPr>
          <a:xfrm>
            <a:off x="3764588" y="2883407"/>
            <a:ext cx="864000" cy="1692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Placeholder schedule</a:t>
            </a:r>
          </a:p>
        </p:txBody>
      </p:sp>
      <p:sp>
        <p:nvSpPr>
          <p:cNvPr id="300" name="Rectangle: Rounded Corners 299">
            <a:extLst>
              <a:ext uri="{FF2B5EF4-FFF2-40B4-BE49-F238E27FC236}">
                <a16:creationId xmlns:a16="http://schemas.microsoft.com/office/drawing/2014/main" id="{6E751100-2FBE-9D19-BEE5-18AD4032B5B1}"/>
              </a:ext>
            </a:extLst>
          </p:cNvPr>
          <p:cNvSpPr/>
          <p:nvPr/>
        </p:nvSpPr>
        <p:spPr>
          <a:xfrm>
            <a:off x="2814195" y="5163909"/>
            <a:ext cx="101173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05" name="Rectangle: Rounded Corners 304">
            <a:extLst>
              <a:ext uri="{FF2B5EF4-FFF2-40B4-BE49-F238E27FC236}">
                <a16:creationId xmlns:a16="http://schemas.microsoft.com/office/drawing/2014/main" id="{DE8097F8-0648-7243-DE5B-56E17200AFE4}"/>
              </a:ext>
            </a:extLst>
          </p:cNvPr>
          <p:cNvSpPr/>
          <p:nvPr/>
        </p:nvSpPr>
        <p:spPr>
          <a:xfrm>
            <a:off x="2845163" y="5196224"/>
            <a:ext cx="478403" cy="116361"/>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06" name="Rectangle: Rounded Corners 305">
            <a:extLst>
              <a:ext uri="{FF2B5EF4-FFF2-40B4-BE49-F238E27FC236}">
                <a16:creationId xmlns:a16="http://schemas.microsoft.com/office/drawing/2014/main" id="{18C5C8EB-9547-F66E-1C64-D284ACC5B1B5}"/>
              </a:ext>
            </a:extLst>
          </p:cNvPr>
          <p:cNvSpPr/>
          <p:nvPr/>
        </p:nvSpPr>
        <p:spPr>
          <a:xfrm>
            <a:off x="3323567" y="5197458"/>
            <a:ext cx="478402" cy="11512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04" name="Flowchart: Decision 303">
            <a:extLst>
              <a:ext uri="{FF2B5EF4-FFF2-40B4-BE49-F238E27FC236}">
                <a16:creationId xmlns:a16="http://schemas.microsoft.com/office/drawing/2014/main" id="{0503FCD2-BDB7-D8F4-A5B2-135D583E1F08}"/>
              </a:ext>
            </a:extLst>
          </p:cNvPr>
          <p:cNvSpPr/>
          <p:nvPr/>
        </p:nvSpPr>
        <p:spPr>
          <a:xfrm>
            <a:off x="3745071" y="518116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2" name="object 163">
            <a:extLst>
              <a:ext uri="{FF2B5EF4-FFF2-40B4-BE49-F238E27FC236}">
                <a16:creationId xmlns:a16="http://schemas.microsoft.com/office/drawing/2014/main" id="{72C0B746-D3F3-02F9-C2AA-6F997E2B5C05}"/>
              </a:ext>
            </a:extLst>
          </p:cNvPr>
          <p:cNvSpPr txBox="1"/>
          <p:nvPr/>
        </p:nvSpPr>
        <p:spPr>
          <a:xfrm>
            <a:off x="4637509" y="5675073"/>
            <a:ext cx="87070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full Bus Reqs finalised</a:t>
            </a:r>
          </a:p>
        </p:txBody>
      </p:sp>
      <p:sp>
        <p:nvSpPr>
          <p:cNvPr id="317" name="Rectangle: Rounded Corners 316">
            <a:extLst>
              <a:ext uri="{FF2B5EF4-FFF2-40B4-BE49-F238E27FC236}">
                <a16:creationId xmlns:a16="http://schemas.microsoft.com/office/drawing/2014/main" id="{9B0A7A05-7C6F-92C7-5874-93C2770849CB}"/>
              </a:ext>
            </a:extLst>
          </p:cNvPr>
          <p:cNvSpPr/>
          <p:nvPr/>
        </p:nvSpPr>
        <p:spPr>
          <a:xfrm>
            <a:off x="7616730" y="5500023"/>
            <a:ext cx="288000" cy="118800"/>
          </a:xfrm>
          <a:prstGeom prst="roundRect">
            <a:avLst/>
          </a:prstGeom>
          <a:solidFill>
            <a:schemeClr val="accent4">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IC</a:t>
            </a:r>
          </a:p>
        </p:txBody>
      </p:sp>
      <p:sp>
        <p:nvSpPr>
          <p:cNvPr id="319" name="object 163">
            <a:extLst>
              <a:ext uri="{FF2B5EF4-FFF2-40B4-BE49-F238E27FC236}">
                <a16:creationId xmlns:a16="http://schemas.microsoft.com/office/drawing/2014/main" id="{803A7DF7-FE05-B8B0-32F3-31E02A6EBE7F}"/>
              </a:ext>
            </a:extLst>
          </p:cNvPr>
          <p:cNvSpPr txBox="1"/>
          <p:nvPr/>
        </p:nvSpPr>
        <p:spPr>
          <a:xfrm>
            <a:off x="4268486" y="1101157"/>
            <a:ext cx="540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Baseline plan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0" name="Rectangle: Rounded Corners 319">
            <a:extLst>
              <a:ext uri="{FF2B5EF4-FFF2-40B4-BE49-F238E27FC236}">
                <a16:creationId xmlns:a16="http://schemas.microsoft.com/office/drawing/2014/main" id="{66C4A55C-DFF5-840D-DAEE-56A8E7414B8E}"/>
              </a:ext>
            </a:extLst>
          </p:cNvPr>
          <p:cNvSpPr/>
          <p:nvPr/>
        </p:nvSpPr>
        <p:spPr>
          <a:xfrm>
            <a:off x="2327415" y="1056744"/>
            <a:ext cx="1861891"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Develop Phase 1 Delivery Plan</a:t>
            </a:r>
          </a:p>
        </p:txBody>
      </p:sp>
      <p:sp>
        <p:nvSpPr>
          <p:cNvPr id="323" name="object 163">
            <a:extLst>
              <a:ext uri="{FF2B5EF4-FFF2-40B4-BE49-F238E27FC236}">
                <a16:creationId xmlns:a16="http://schemas.microsoft.com/office/drawing/2014/main" id="{5ED76E71-52AE-05C2-936D-2F2B833D3F85}"/>
              </a:ext>
            </a:extLst>
          </p:cNvPr>
          <p:cNvSpPr txBox="1"/>
          <p:nvPr/>
        </p:nvSpPr>
        <p:spPr>
          <a:xfrm>
            <a:off x="3485320" y="1334765"/>
            <a:ext cx="114702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WG’s in place (fortnightly cadence)</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4" name="Rectangle: Rounded Corners 323">
            <a:extLst>
              <a:ext uri="{FF2B5EF4-FFF2-40B4-BE49-F238E27FC236}">
                <a16:creationId xmlns:a16="http://schemas.microsoft.com/office/drawing/2014/main" id="{33AF020F-A791-85D7-C9C9-8329B873332E}"/>
              </a:ext>
            </a:extLst>
          </p:cNvPr>
          <p:cNvSpPr/>
          <p:nvPr/>
        </p:nvSpPr>
        <p:spPr>
          <a:xfrm>
            <a:off x="2323087" y="1290393"/>
            <a:ext cx="1089976"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Establish &amp; run VRP Working Groups</a:t>
            </a:r>
          </a:p>
        </p:txBody>
      </p:sp>
      <p:sp>
        <p:nvSpPr>
          <p:cNvPr id="325" name="Flowchart: Decision 324">
            <a:extLst>
              <a:ext uri="{FF2B5EF4-FFF2-40B4-BE49-F238E27FC236}">
                <a16:creationId xmlns:a16="http://schemas.microsoft.com/office/drawing/2014/main" id="{FC533FB0-2E8A-9E3A-CB4B-7674B3C5017E}"/>
              </a:ext>
            </a:extLst>
          </p:cNvPr>
          <p:cNvSpPr/>
          <p:nvPr/>
        </p:nvSpPr>
        <p:spPr>
          <a:xfrm>
            <a:off x="3336901" y="130890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EA0B5B67-B77D-86AE-B507-9E67F553F3DD}"/>
              </a:ext>
            </a:extLst>
          </p:cNvPr>
          <p:cNvSpPr/>
          <p:nvPr/>
        </p:nvSpPr>
        <p:spPr>
          <a:xfrm>
            <a:off x="2666847" y="2102215"/>
            <a:ext cx="1153460"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Rectangle: Rounded Corners 98">
            <a:extLst>
              <a:ext uri="{FF2B5EF4-FFF2-40B4-BE49-F238E27FC236}">
                <a16:creationId xmlns:a16="http://schemas.microsoft.com/office/drawing/2014/main" id="{97D65DAB-B3A5-90CB-1455-553D634EC9B7}"/>
              </a:ext>
            </a:extLst>
          </p:cNvPr>
          <p:cNvSpPr/>
          <p:nvPr/>
        </p:nvSpPr>
        <p:spPr>
          <a:xfrm>
            <a:off x="2705523" y="2134426"/>
            <a:ext cx="1130628"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330" name="object 163">
            <a:extLst>
              <a:ext uri="{FF2B5EF4-FFF2-40B4-BE49-F238E27FC236}">
                <a16:creationId xmlns:a16="http://schemas.microsoft.com/office/drawing/2014/main" id="{9E25253F-B9AF-4B71-0C37-7BD3978DF482}"/>
              </a:ext>
            </a:extLst>
          </p:cNvPr>
          <p:cNvSpPr txBox="1"/>
          <p:nvPr/>
        </p:nvSpPr>
        <p:spPr>
          <a:xfrm>
            <a:off x="5427531" y="1188546"/>
            <a:ext cx="178104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Comprehensive progress update on WS5 to JROC (PSR)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1" name="Flowchart: Decision 330">
            <a:extLst>
              <a:ext uri="{FF2B5EF4-FFF2-40B4-BE49-F238E27FC236}">
                <a16:creationId xmlns:a16="http://schemas.microsoft.com/office/drawing/2014/main" id="{C0EE08F8-3B7A-9415-4391-955918F33B42}"/>
              </a:ext>
            </a:extLst>
          </p:cNvPr>
          <p:cNvSpPr/>
          <p:nvPr/>
        </p:nvSpPr>
        <p:spPr>
          <a:xfrm>
            <a:off x="5258077" y="115685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lowchart: Decision 19">
            <a:extLst>
              <a:ext uri="{FF2B5EF4-FFF2-40B4-BE49-F238E27FC236}">
                <a16:creationId xmlns:a16="http://schemas.microsoft.com/office/drawing/2014/main" id="{71DB0A5E-78EE-BA42-EB0C-3D9C511E3666}"/>
              </a:ext>
            </a:extLst>
          </p:cNvPr>
          <p:cNvSpPr/>
          <p:nvPr/>
        </p:nvSpPr>
        <p:spPr>
          <a:xfrm>
            <a:off x="3744039" y="2101699"/>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2" name="object 163">
            <a:extLst>
              <a:ext uri="{FF2B5EF4-FFF2-40B4-BE49-F238E27FC236}">
                <a16:creationId xmlns:a16="http://schemas.microsoft.com/office/drawing/2014/main" id="{84732955-A6F1-B05F-3A54-40705D9E0296}"/>
              </a:ext>
            </a:extLst>
          </p:cNvPr>
          <p:cNvSpPr txBox="1"/>
          <p:nvPr/>
        </p:nvSpPr>
        <p:spPr>
          <a:xfrm>
            <a:off x="3148158" y="2942287"/>
            <a:ext cx="460811"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OB Standard v4.0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6" name="Rectangle: Rounded Corners 335">
            <a:extLst>
              <a:ext uri="{FF2B5EF4-FFF2-40B4-BE49-F238E27FC236}">
                <a16:creationId xmlns:a16="http://schemas.microsoft.com/office/drawing/2014/main" id="{53788E4B-7CB6-9F78-15F2-87CECA05FA11}"/>
              </a:ext>
            </a:extLst>
          </p:cNvPr>
          <p:cNvSpPr/>
          <p:nvPr/>
        </p:nvSpPr>
        <p:spPr>
          <a:xfrm>
            <a:off x="2300253" y="2932310"/>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 name="Rectangle: Rounded Corners 336">
            <a:extLst>
              <a:ext uri="{FF2B5EF4-FFF2-40B4-BE49-F238E27FC236}">
                <a16:creationId xmlns:a16="http://schemas.microsoft.com/office/drawing/2014/main" id="{79D85302-4D80-A6F0-351F-DA5BE679BCC0}"/>
              </a:ext>
            </a:extLst>
          </p:cNvPr>
          <p:cNvSpPr/>
          <p:nvPr/>
        </p:nvSpPr>
        <p:spPr>
          <a:xfrm>
            <a:off x="2325477" y="2964521"/>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333" name="Flowchart: Decision 332">
            <a:extLst>
              <a:ext uri="{FF2B5EF4-FFF2-40B4-BE49-F238E27FC236}">
                <a16:creationId xmlns:a16="http://schemas.microsoft.com/office/drawing/2014/main" id="{0C42AB39-FE75-06C5-81D6-7A5C8E5CDF0D}"/>
              </a:ext>
            </a:extLst>
          </p:cNvPr>
          <p:cNvSpPr/>
          <p:nvPr/>
        </p:nvSpPr>
        <p:spPr>
          <a:xfrm>
            <a:off x="2985338" y="2948086"/>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 name="Rectangle: Rounded Corners 102">
            <a:extLst>
              <a:ext uri="{FF2B5EF4-FFF2-40B4-BE49-F238E27FC236}">
                <a16:creationId xmlns:a16="http://schemas.microsoft.com/office/drawing/2014/main" id="{FDB2FBE9-F5C0-6D57-0050-0D2C7E8F5B47}"/>
              </a:ext>
            </a:extLst>
          </p:cNvPr>
          <p:cNvSpPr/>
          <p:nvPr/>
        </p:nvSpPr>
        <p:spPr>
          <a:xfrm>
            <a:off x="3048875" y="3380666"/>
            <a:ext cx="766546"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07" name="Rectangle: Rounded Corners 106">
            <a:extLst>
              <a:ext uri="{FF2B5EF4-FFF2-40B4-BE49-F238E27FC236}">
                <a16:creationId xmlns:a16="http://schemas.microsoft.com/office/drawing/2014/main" id="{CF985744-C4A6-3C06-DC27-D004426AA421}"/>
              </a:ext>
            </a:extLst>
          </p:cNvPr>
          <p:cNvSpPr/>
          <p:nvPr/>
        </p:nvSpPr>
        <p:spPr>
          <a:xfrm>
            <a:off x="3071604" y="3412877"/>
            <a:ext cx="26529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09" name="Rectangle: Rounded Corners 108">
            <a:extLst>
              <a:ext uri="{FF2B5EF4-FFF2-40B4-BE49-F238E27FC236}">
                <a16:creationId xmlns:a16="http://schemas.microsoft.com/office/drawing/2014/main" id="{F865376E-D3E5-C1A3-EDFF-E11C2E438B6F}"/>
              </a:ext>
            </a:extLst>
          </p:cNvPr>
          <p:cNvSpPr/>
          <p:nvPr/>
        </p:nvSpPr>
        <p:spPr>
          <a:xfrm>
            <a:off x="3342094" y="3410599"/>
            <a:ext cx="16192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10" name="Rectangle: Rounded Corners 109">
            <a:extLst>
              <a:ext uri="{FF2B5EF4-FFF2-40B4-BE49-F238E27FC236}">
                <a16:creationId xmlns:a16="http://schemas.microsoft.com/office/drawing/2014/main" id="{C457B422-C878-AEB9-A2ED-B996E712343E}"/>
              </a:ext>
            </a:extLst>
          </p:cNvPr>
          <p:cNvSpPr/>
          <p:nvPr/>
        </p:nvSpPr>
        <p:spPr>
          <a:xfrm>
            <a:off x="3502448" y="3412876"/>
            <a:ext cx="324000"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108" name="Flowchart: Decision 107">
            <a:extLst>
              <a:ext uri="{FF2B5EF4-FFF2-40B4-BE49-F238E27FC236}">
                <a16:creationId xmlns:a16="http://schemas.microsoft.com/office/drawing/2014/main" id="{04CF6B6F-20E0-E59C-AB0D-2A0534DCD305}"/>
              </a:ext>
            </a:extLst>
          </p:cNvPr>
          <p:cNvSpPr/>
          <p:nvPr/>
        </p:nvSpPr>
        <p:spPr>
          <a:xfrm>
            <a:off x="3737033" y="3397918"/>
            <a:ext cx="161925"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6">
            <a:extLst>
              <a:ext uri="{FF2B5EF4-FFF2-40B4-BE49-F238E27FC236}">
                <a16:creationId xmlns:a16="http://schemas.microsoft.com/office/drawing/2014/main" id="{054F3144-C129-878D-D03A-6BE93B1E5113}"/>
              </a:ext>
            </a:extLst>
          </p:cNvPr>
          <p:cNvSpPr>
            <a:spLocks noGrp="1"/>
          </p:cNvSpPr>
          <p:nvPr>
            <p:ph type="title"/>
          </p:nvPr>
        </p:nvSpPr>
        <p:spPr>
          <a:xfrm>
            <a:off x="2660075" y="46768"/>
            <a:ext cx="7761396" cy="540823"/>
          </a:xfrm>
        </p:spPr>
        <p:txBody>
          <a:bodyPr anchor="ctr">
            <a:normAutofit/>
          </a:bodyPr>
          <a:lstStyle/>
          <a:p>
            <a:pPr algn="ctr"/>
            <a:r>
              <a:rPr lang="en-GB" sz="2000">
                <a:solidFill>
                  <a:schemeClr val="bg1"/>
                </a:solidFill>
              </a:rPr>
              <a:t>JROC Programme - Workstream 5 POAP – 15/08/24 </a:t>
            </a:r>
            <a:r>
              <a:rPr lang="en-GB" sz="1400">
                <a:solidFill>
                  <a:schemeClr val="bg1"/>
                </a:solidFill>
              </a:rPr>
              <a:t>v1.0</a:t>
            </a:r>
            <a:endParaRPr lang="en-GB" sz="2000">
              <a:solidFill>
                <a:schemeClr val="bg1"/>
              </a:solidFill>
              <a:latin typeface="Metropolis" pitchFamily="2" charset="77"/>
              <a:cs typeface="Arial" panose="020B0604020202020204" pitchFamily="34" charset="0"/>
            </a:endParaRPr>
          </a:p>
        </p:txBody>
      </p:sp>
      <p:grpSp>
        <p:nvGrpSpPr>
          <p:cNvPr id="5" name="Group 4">
            <a:extLst>
              <a:ext uri="{FF2B5EF4-FFF2-40B4-BE49-F238E27FC236}">
                <a16:creationId xmlns:a16="http://schemas.microsoft.com/office/drawing/2014/main" id="{F5032A14-4910-BB1F-347B-ADA52EF8D7B6}"/>
              </a:ext>
            </a:extLst>
          </p:cNvPr>
          <p:cNvGrpSpPr/>
          <p:nvPr/>
        </p:nvGrpSpPr>
        <p:grpSpPr>
          <a:xfrm>
            <a:off x="9920882" y="1054404"/>
            <a:ext cx="1473250" cy="254538"/>
            <a:chOff x="5662173" y="1167907"/>
            <a:chExt cx="1473250" cy="254538"/>
          </a:xfrm>
        </p:grpSpPr>
        <p:sp>
          <p:nvSpPr>
            <p:cNvPr id="6" name="object 163">
              <a:extLst>
                <a:ext uri="{FF2B5EF4-FFF2-40B4-BE49-F238E27FC236}">
                  <a16:creationId xmlns:a16="http://schemas.microsoft.com/office/drawing/2014/main" id="{61417D8E-79F6-3728-2717-D1F6803022D4}"/>
                </a:ext>
              </a:extLst>
            </p:cNvPr>
            <p:cNvSpPr txBox="1"/>
            <p:nvPr/>
          </p:nvSpPr>
          <p:spPr>
            <a:xfrm>
              <a:off x="5662173" y="1167907"/>
              <a:ext cx="147325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Start of Wave 1 – date TBC</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7" name="Flowchart: Decision 6">
              <a:extLst>
                <a:ext uri="{FF2B5EF4-FFF2-40B4-BE49-F238E27FC236}">
                  <a16:creationId xmlns:a16="http://schemas.microsoft.com/office/drawing/2014/main" id="{A24A5434-01FD-F887-344A-021D5195C179}"/>
                </a:ext>
              </a:extLst>
            </p:cNvPr>
            <p:cNvSpPr/>
            <p:nvPr/>
          </p:nvSpPr>
          <p:spPr>
            <a:xfrm>
              <a:off x="6327491" y="1278445"/>
              <a:ext cx="144000" cy="144000"/>
            </a:xfrm>
            <a:prstGeom prst="flowChartDecision">
              <a:avLst/>
            </a:prstGeom>
            <a:solidFill>
              <a:schemeClr val="bg1">
                <a:lumMod val="85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9" name="Straight Connector 8">
            <a:extLst>
              <a:ext uri="{FF2B5EF4-FFF2-40B4-BE49-F238E27FC236}">
                <a16:creationId xmlns:a16="http://schemas.microsoft.com/office/drawing/2014/main" id="{C3FCDA87-80BE-13B2-499F-B2BEC38E4E1A}"/>
              </a:ext>
            </a:extLst>
          </p:cNvPr>
          <p:cNvCxnSpPr>
            <a:cxnSpLocks/>
            <a:stCxn id="7" idx="2"/>
          </p:cNvCxnSpPr>
          <p:nvPr/>
        </p:nvCxnSpPr>
        <p:spPr>
          <a:xfrm>
            <a:off x="10658200" y="1308942"/>
            <a:ext cx="0" cy="5174397"/>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79" name="object 163">
            <a:extLst>
              <a:ext uri="{FF2B5EF4-FFF2-40B4-BE49-F238E27FC236}">
                <a16:creationId xmlns:a16="http://schemas.microsoft.com/office/drawing/2014/main" id="{8B637EA4-F091-D454-8E17-485A4F3C0ACE}"/>
              </a:ext>
            </a:extLst>
          </p:cNvPr>
          <p:cNvSpPr txBox="1"/>
          <p:nvPr/>
        </p:nvSpPr>
        <p:spPr>
          <a:xfrm>
            <a:off x="6507008" y="2825623"/>
            <a:ext cx="710894"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Draft LTR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1" name="Flowchart: Decision 10">
            <a:extLst>
              <a:ext uri="{FF2B5EF4-FFF2-40B4-BE49-F238E27FC236}">
                <a16:creationId xmlns:a16="http://schemas.microsoft.com/office/drawing/2014/main" id="{D01E2EDE-E213-E864-99D8-F3D5F0691863}"/>
              </a:ext>
            </a:extLst>
          </p:cNvPr>
          <p:cNvSpPr/>
          <p:nvPr/>
        </p:nvSpPr>
        <p:spPr>
          <a:xfrm>
            <a:off x="6489656" y="548945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bject 163">
            <a:extLst>
              <a:ext uri="{FF2B5EF4-FFF2-40B4-BE49-F238E27FC236}">
                <a16:creationId xmlns:a16="http://schemas.microsoft.com/office/drawing/2014/main" id="{98444F88-55C7-8BA8-D865-2B9209FB464E}"/>
              </a:ext>
            </a:extLst>
          </p:cNvPr>
          <p:cNvSpPr txBox="1"/>
          <p:nvPr/>
        </p:nvSpPr>
        <p:spPr>
          <a:xfrm>
            <a:off x="5935580" y="5351881"/>
            <a:ext cx="1250234"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Draft for industry consultation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 name="object 163">
            <a:extLst>
              <a:ext uri="{FF2B5EF4-FFF2-40B4-BE49-F238E27FC236}">
                <a16:creationId xmlns:a16="http://schemas.microsoft.com/office/drawing/2014/main" id="{CA6A558B-9A0E-E063-C4A5-D0526B4994CC}"/>
              </a:ext>
            </a:extLst>
          </p:cNvPr>
          <p:cNvSpPr txBox="1"/>
          <p:nvPr/>
        </p:nvSpPr>
        <p:spPr>
          <a:xfrm>
            <a:off x="2300253" y="6579265"/>
            <a:ext cx="6509313"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Appointment of a delivery lead has yet to be determined by JROC, plan predicated on assumption OBL will be selected.  In the event of an alternative decision being taken, further planning will be required.</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Illustrative duration – actual timeframe will be instructed by the Regulators.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 name="Flowchart: Decision 24">
            <a:extLst>
              <a:ext uri="{FF2B5EF4-FFF2-40B4-BE49-F238E27FC236}">
                <a16:creationId xmlns:a16="http://schemas.microsoft.com/office/drawing/2014/main" id="{A9563030-DD08-26D7-58BD-08C17AE1F515}"/>
              </a:ext>
            </a:extLst>
          </p:cNvPr>
          <p:cNvSpPr/>
          <p:nvPr/>
        </p:nvSpPr>
        <p:spPr>
          <a:xfrm>
            <a:off x="3313813"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cxnSp>
        <p:nvCxnSpPr>
          <p:cNvPr id="67" name="Connector: Elbow 66">
            <a:extLst>
              <a:ext uri="{FF2B5EF4-FFF2-40B4-BE49-F238E27FC236}">
                <a16:creationId xmlns:a16="http://schemas.microsoft.com/office/drawing/2014/main" id="{DFD3DEDB-FE7C-F20A-4948-D5B8E97E517C}"/>
              </a:ext>
            </a:extLst>
          </p:cNvPr>
          <p:cNvCxnSpPr>
            <a:cxnSpLocks/>
            <a:stCxn id="191" idx="0"/>
          </p:cNvCxnSpPr>
          <p:nvPr/>
        </p:nvCxnSpPr>
        <p:spPr>
          <a:xfrm rot="5400000" flipH="1" flipV="1">
            <a:off x="9497913" y="1827357"/>
            <a:ext cx="555038" cy="4321450"/>
          </a:xfrm>
          <a:prstGeom prst="bentConnector2">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590B0757-5C58-BDD9-ED11-4B9D7DED4EC3}"/>
              </a:ext>
            </a:extLst>
          </p:cNvPr>
          <p:cNvSpPr txBox="1"/>
          <p:nvPr/>
        </p:nvSpPr>
        <p:spPr>
          <a:xfrm>
            <a:off x="9971171" y="3635611"/>
            <a:ext cx="169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Ongoing alignment to the Disputes Framework</a:t>
            </a:r>
          </a:p>
        </p:txBody>
      </p:sp>
      <p:sp>
        <p:nvSpPr>
          <p:cNvPr id="78" name="Rectangle: Rounded Corners 77">
            <a:extLst>
              <a:ext uri="{FF2B5EF4-FFF2-40B4-BE49-F238E27FC236}">
                <a16:creationId xmlns:a16="http://schemas.microsoft.com/office/drawing/2014/main" id="{D238085B-184B-B29B-6601-A4654D458E15}"/>
              </a:ext>
            </a:extLst>
          </p:cNvPr>
          <p:cNvSpPr/>
          <p:nvPr/>
        </p:nvSpPr>
        <p:spPr>
          <a:xfrm>
            <a:off x="3269711" y="3635462"/>
            <a:ext cx="532258"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 Eval criteria</a:t>
            </a:r>
          </a:p>
        </p:txBody>
      </p:sp>
      <p:sp>
        <p:nvSpPr>
          <p:cNvPr id="81" name="Rectangle: Rounded Corners 80">
            <a:extLst>
              <a:ext uri="{FF2B5EF4-FFF2-40B4-BE49-F238E27FC236}">
                <a16:creationId xmlns:a16="http://schemas.microsoft.com/office/drawing/2014/main" id="{ADFED761-3199-4267-97E6-184A717E7CEB}"/>
              </a:ext>
            </a:extLst>
          </p:cNvPr>
          <p:cNvSpPr/>
          <p:nvPr/>
        </p:nvSpPr>
        <p:spPr>
          <a:xfrm>
            <a:off x="3621383" y="3835064"/>
            <a:ext cx="56792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Deep dive of leading solutions </a:t>
            </a:r>
          </a:p>
        </p:txBody>
      </p:sp>
      <p:cxnSp>
        <p:nvCxnSpPr>
          <p:cNvPr id="82" name="Connector: Elbow 81">
            <a:extLst>
              <a:ext uri="{FF2B5EF4-FFF2-40B4-BE49-F238E27FC236}">
                <a16:creationId xmlns:a16="http://schemas.microsoft.com/office/drawing/2014/main" id="{BE332EB1-64A2-3841-1444-FB745D60C859}"/>
              </a:ext>
            </a:extLst>
          </p:cNvPr>
          <p:cNvCxnSpPr>
            <a:cxnSpLocks/>
            <a:stCxn id="78" idx="2"/>
            <a:endCxn id="81" idx="1"/>
          </p:cNvCxnSpPr>
          <p:nvPr/>
        </p:nvCxnSpPr>
        <p:spPr>
          <a:xfrm rot="16200000" flipH="1">
            <a:off x="3523459" y="3826436"/>
            <a:ext cx="110305" cy="8554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a16="http://schemas.microsoft.com/office/drawing/2014/main" id="{73FB728E-C8EF-E360-B065-CA0332947297}"/>
              </a:ext>
            </a:extLst>
          </p:cNvPr>
          <p:cNvCxnSpPr>
            <a:cxnSpLocks/>
            <a:stCxn id="81" idx="3"/>
            <a:endCxn id="134" idx="2"/>
          </p:cNvCxnSpPr>
          <p:nvPr/>
        </p:nvCxnSpPr>
        <p:spPr>
          <a:xfrm flipV="1">
            <a:off x="4189306" y="3815629"/>
            <a:ext cx="69862" cy="10873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BE515274-3630-A22E-8DA7-EB575D852A60}"/>
              </a:ext>
            </a:extLst>
          </p:cNvPr>
          <p:cNvSpPr/>
          <p:nvPr/>
        </p:nvSpPr>
        <p:spPr>
          <a:xfrm>
            <a:off x="6974345" y="5499410"/>
            <a:ext cx="627672"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 / sign-off</a:t>
            </a:r>
          </a:p>
        </p:txBody>
      </p:sp>
      <p:sp>
        <p:nvSpPr>
          <p:cNvPr id="259" name="Flowchart: Decision 258">
            <a:extLst>
              <a:ext uri="{FF2B5EF4-FFF2-40B4-BE49-F238E27FC236}">
                <a16:creationId xmlns:a16="http://schemas.microsoft.com/office/drawing/2014/main" id="{544DF91A-7B8B-F5F0-CC46-58CA184B3DA5}"/>
              </a:ext>
            </a:extLst>
          </p:cNvPr>
          <p:cNvSpPr/>
          <p:nvPr/>
        </p:nvSpPr>
        <p:spPr>
          <a:xfrm>
            <a:off x="7544986" y="54881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7" name="Connector: Elbow 116">
            <a:extLst>
              <a:ext uri="{FF2B5EF4-FFF2-40B4-BE49-F238E27FC236}">
                <a16:creationId xmlns:a16="http://schemas.microsoft.com/office/drawing/2014/main" id="{745F9C94-C41B-8463-C74E-A65D29CF6204}"/>
              </a:ext>
            </a:extLst>
          </p:cNvPr>
          <p:cNvCxnSpPr>
            <a:cxnSpLocks/>
            <a:stCxn id="20" idx="2"/>
            <a:endCxn id="62" idx="1"/>
          </p:cNvCxnSpPr>
          <p:nvPr/>
        </p:nvCxnSpPr>
        <p:spPr>
          <a:xfrm rot="16200000" flipH="1">
            <a:off x="3813705" y="2248032"/>
            <a:ext cx="772390" cy="76772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0E566496-5906-5D3E-3E87-AB7BA1CAF637}"/>
              </a:ext>
            </a:extLst>
          </p:cNvPr>
          <p:cNvGrpSpPr/>
          <p:nvPr/>
        </p:nvGrpSpPr>
        <p:grpSpPr>
          <a:xfrm>
            <a:off x="4609583" y="2729624"/>
            <a:ext cx="1162062" cy="178594"/>
            <a:chOff x="3194502" y="3438934"/>
            <a:chExt cx="777572" cy="178594"/>
          </a:xfrm>
        </p:grpSpPr>
        <p:sp>
          <p:nvSpPr>
            <p:cNvPr id="120" name="Rectangle: Rounded Corners 119">
              <a:extLst>
                <a:ext uri="{FF2B5EF4-FFF2-40B4-BE49-F238E27FC236}">
                  <a16:creationId xmlns:a16="http://schemas.microsoft.com/office/drawing/2014/main" id="{71637F83-4A1C-B5FC-BA38-A81F804F5BDF}"/>
                </a:ext>
              </a:extLst>
            </p:cNvPr>
            <p:cNvSpPr/>
            <p:nvPr/>
          </p:nvSpPr>
          <p:spPr>
            <a:xfrm>
              <a:off x="3194502" y="3438934"/>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1" name="Rectangle: Rounded Corners 120">
              <a:extLst>
                <a:ext uri="{FF2B5EF4-FFF2-40B4-BE49-F238E27FC236}">
                  <a16:creationId xmlns:a16="http://schemas.microsoft.com/office/drawing/2014/main" id="{3FF73382-883B-B7F3-280F-637C0BD9D311}"/>
                </a:ext>
              </a:extLst>
            </p:cNvPr>
            <p:cNvSpPr/>
            <p:nvPr/>
          </p:nvSpPr>
          <p:spPr>
            <a:xfrm>
              <a:off x="3217232" y="3471145"/>
              <a:ext cx="252534"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22" name="Rectangle: Rounded Corners 121">
              <a:extLst>
                <a:ext uri="{FF2B5EF4-FFF2-40B4-BE49-F238E27FC236}">
                  <a16:creationId xmlns:a16="http://schemas.microsoft.com/office/drawing/2014/main" id="{3CEFB28A-DE1C-FF32-38C1-3C2ABA76DA24}"/>
                </a:ext>
              </a:extLst>
            </p:cNvPr>
            <p:cNvSpPr/>
            <p:nvPr/>
          </p:nvSpPr>
          <p:spPr>
            <a:xfrm>
              <a:off x="3469767" y="3472042"/>
              <a:ext cx="19041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3" name="Rectangle: Rounded Corners 122">
              <a:extLst>
                <a:ext uri="{FF2B5EF4-FFF2-40B4-BE49-F238E27FC236}">
                  <a16:creationId xmlns:a16="http://schemas.microsoft.com/office/drawing/2014/main" id="{B5138EE2-784B-999A-5751-7EDAB6713BFB}"/>
                </a:ext>
              </a:extLst>
            </p:cNvPr>
            <p:cNvSpPr/>
            <p:nvPr/>
          </p:nvSpPr>
          <p:spPr>
            <a:xfrm>
              <a:off x="3661312" y="3471144"/>
              <a:ext cx="310762"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grpSp>
      <p:sp>
        <p:nvSpPr>
          <p:cNvPr id="51" name="Flowchart: Decision 50">
            <a:extLst>
              <a:ext uri="{FF2B5EF4-FFF2-40B4-BE49-F238E27FC236}">
                <a16:creationId xmlns:a16="http://schemas.microsoft.com/office/drawing/2014/main" id="{A74A0C39-6A00-C4DA-42F9-BEC63D955FFB}"/>
              </a:ext>
            </a:extLst>
          </p:cNvPr>
          <p:cNvSpPr/>
          <p:nvPr/>
        </p:nvSpPr>
        <p:spPr>
          <a:xfrm>
            <a:off x="5684851" y="27486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5" name="Flowchart: Decision 124">
            <a:extLst>
              <a:ext uri="{FF2B5EF4-FFF2-40B4-BE49-F238E27FC236}">
                <a16:creationId xmlns:a16="http://schemas.microsoft.com/office/drawing/2014/main" id="{1AA22CBF-F4A5-A4FE-2BC2-697E0B1748B1}"/>
              </a:ext>
            </a:extLst>
          </p:cNvPr>
          <p:cNvSpPr/>
          <p:nvPr/>
        </p:nvSpPr>
        <p:spPr>
          <a:xfrm>
            <a:off x="4038001" y="186995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26" name="Flowchart: Decision 125">
            <a:extLst>
              <a:ext uri="{FF2B5EF4-FFF2-40B4-BE49-F238E27FC236}">
                <a16:creationId xmlns:a16="http://schemas.microsoft.com/office/drawing/2014/main" id="{1C10E54E-0286-BE75-2F11-C26FA22855A4}"/>
              </a:ext>
            </a:extLst>
          </p:cNvPr>
          <p:cNvSpPr/>
          <p:nvPr/>
        </p:nvSpPr>
        <p:spPr>
          <a:xfrm>
            <a:off x="4834050" y="187110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13</a:t>
            </a:r>
          </a:p>
        </p:txBody>
      </p:sp>
      <p:sp>
        <p:nvSpPr>
          <p:cNvPr id="128" name="Flowchart: Decision 127">
            <a:extLst>
              <a:ext uri="{FF2B5EF4-FFF2-40B4-BE49-F238E27FC236}">
                <a16:creationId xmlns:a16="http://schemas.microsoft.com/office/drawing/2014/main" id="{83CFCE0F-9D3D-9008-0161-4A28E8577A82}"/>
              </a:ext>
            </a:extLst>
          </p:cNvPr>
          <p:cNvSpPr/>
          <p:nvPr/>
        </p:nvSpPr>
        <p:spPr>
          <a:xfrm>
            <a:off x="6286013"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129" name="Flowchart: Decision 128">
            <a:extLst>
              <a:ext uri="{FF2B5EF4-FFF2-40B4-BE49-F238E27FC236}">
                <a16:creationId xmlns:a16="http://schemas.microsoft.com/office/drawing/2014/main" id="{478F3AD3-4E77-7CFD-C7C7-936F0F84C444}"/>
              </a:ext>
            </a:extLst>
          </p:cNvPr>
          <p:cNvSpPr/>
          <p:nvPr/>
        </p:nvSpPr>
        <p:spPr>
          <a:xfrm>
            <a:off x="63970" y="1253116"/>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30" name="object 163">
            <a:extLst>
              <a:ext uri="{FF2B5EF4-FFF2-40B4-BE49-F238E27FC236}">
                <a16:creationId xmlns:a16="http://schemas.microsoft.com/office/drawing/2014/main" id="{6D1D1F71-C7ED-3B75-BC1F-3841FA81A16A}"/>
              </a:ext>
            </a:extLst>
          </p:cNvPr>
          <p:cNvSpPr txBox="1"/>
          <p:nvPr/>
        </p:nvSpPr>
        <p:spPr>
          <a:xfrm>
            <a:off x="223226" y="1271164"/>
            <a:ext cx="68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Board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1" name="Flowchart: Decision 130">
            <a:extLst>
              <a:ext uri="{FF2B5EF4-FFF2-40B4-BE49-F238E27FC236}">
                <a16:creationId xmlns:a16="http://schemas.microsoft.com/office/drawing/2014/main" id="{263AF5AC-430F-565B-1837-ECAA6539D366}"/>
              </a:ext>
            </a:extLst>
          </p:cNvPr>
          <p:cNvSpPr/>
          <p:nvPr/>
        </p:nvSpPr>
        <p:spPr>
          <a:xfrm>
            <a:off x="6884399"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2" name="Flowchart: Decision 131">
            <a:extLst>
              <a:ext uri="{FF2B5EF4-FFF2-40B4-BE49-F238E27FC236}">
                <a16:creationId xmlns:a16="http://schemas.microsoft.com/office/drawing/2014/main" id="{788344F6-6CCB-DD5A-ADAC-30ECA3636595}"/>
              </a:ext>
            </a:extLst>
          </p:cNvPr>
          <p:cNvSpPr/>
          <p:nvPr/>
        </p:nvSpPr>
        <p:spPr>
          <a:xfrm>
            <a:off x="63970" y="1754604"/>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solidFill>
                  <a:srgbClr val="FF33CC"/>
                </a:solidFill>
              </a:ln>
              <a:solidFill>
                <a:srgbClr val="FF0000"/>
              </a:solidFill>
              <a:effectLst/>
              <a:uLnTx/>
              <a:uFillTx/>
              <a:latin typeface="Metropolis" panose="00000500000000000000" pitchFamily="50" charset="0"/>
              <a:ea typeface="+mn-ea"/>
              <a:cs typeface="+mn-cs"/>
            </a:endParaRPr>
          </a:p>
        </p:txBody>
      </p:sp>
      <p:sp>
        <p:nvSpPr>
          <p:cNvPr id="133" name="object 163">
            <a:extLst>
              <a:ext uri="{FF2B5EF4-FFF2-40B4-BE49-F238E27FC236}">
                <a16:creationId xmlns:a16="http://schemas.microsoft.com/office/drawing/2014/main" id="{CFB06D94-1E33-E881-E8C6-9A6BBEA9B980}"/>
              </a:ext>
            </a:extLst>
          </p:cNvPr>
          <p:cNvSpPr txBox="1"/>
          <p:nvPr/>
        </p:nvSpPr>
        <p:spPr>
          <a:xfrm>
            <a:off x="223226" y="1772652"/>
            <a:ext cx="17757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non-Order Programme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6" name="Flowchart: Decision 135">
            <a:extLst>
              <a:ext uri="{FF2B5EF4-FFF2-40B4-BE49-F238E27FC236}">
                <a16:creationId xmlns:a16="http://schemas.microsoft.com/office/drawing/2014/main" id="{2867A045-B379-E19F-698A-5A37509BA80A}"/>
              </a:ext>
            </a:extLst>
          </p:cNvPr>
          <p:cNvSpPr/>
          <p:nvPr/>
        </p:nvSpPr>
        <p:spPr>
          <a:xfrm>
            <a:off x="387935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02</a:t>
            </a:r>
          </a:p>
        </p:txBody>
      </p:sp>
      <p:sp>
        <p:nvSpPr>
          <p:cNvPr id="137" name="Flowchart: Decision 136">
            <a:extLst>
              <a:ext uri="{FF2B5EF4-FFF2-40B4-BE49-F238E27FC236}">
                <a16:creationId xmlns:a16="http://schemas.microsoft.com/office/drawing/2014/main" id="{D555FC34-AA11-A73D-01A3-F51A68C97F5C}"/>
              </a:ext>
            </a:extLst>
          </p:cNvPr>
          <p:cNvSpPr/>
          <p:nvPr/>
        </p:nvSpPr>
        <p:spPr>
          <a:xfrm>
            <a:off x="4682168" y="182162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06</a:t>
            </a:r>
          </a:p>
        </p:txBody>
      </p:sp>
      <p:sp>
        <p:nvSpPr>
          <p:cNvPr id="138" name="Flowchart: Decision 137">
            <a:extLst>
              <a:ext uri="{FF2B5EF4-FFF2-40B4-BE49-F238E27FC236}">
                <a16:creationId xmlns:a16="http://schemas.microsoft.com/office/drawing/2014/main" id="{F865D32B-6FCF-F269-464E-6F84964BCB8A}"/>
              </a:ext>
            </a:extLst>
          </p:cNvPr>
          <p:cNvSpPr/>
          <p:nvPr/>
        </p:nvSpPr>
        <p:spPr>
          <a:xfrm>
            <a:off x="5403455" y="1827285"/>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9" name="Flowchart: Decision 138">
            <a:extLst>
              <a:ext uri="{FF2B5EF4-FFF2-40B4-BE49-F238E27FC236}">
                <a16:creationId xmlns:a16="http://schemas.microsoft.com/office/drawing/2014/main" id="{ECA5139D-1DAB-D8A5-A1C4-0434341CCF5B}"/>
              </a:ext>
            </a:extLst>
          </p:cNvPr>
          <p:cNvSpPr/>
          <p:nvPr/>
        </p:nvSpPr>
        <p:spPr>
          <a:xfrm>
            <a:off x="6114000" y="181637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01</a:t>
            </a:r>
          </a:p>
        </p:txBody>
      </p:sp>
      <p:sp>
        <p:nvSpPr>
          <p:cNvPr id="140" name="Flowchart: Decision 139">
            <a:extLst>
              <a:ext uri="{FF2B5EF4-FFF2-40B4-BE49-F238E27FC236}">
                <a16:creationId xmlns:a16="http://schemas.microsoft.com/office/drawing/2014/main" id="{7B8966EE-6DC9-7C70-464F-FB23629627A9}"/>
              </a:ext>
            </a:extLst>
          </p:cNvPr>
          <p:cNvSpPr/>
          <p:nvPr/>
        </p:nvSpPr>
        <p:spPr>
          <a:xfrm>
            <a:off x="721470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18</a:t>
            </a:r>
          </a:p>
        </p:txBody>
      </p:sp>
      <p:sp>
        <p:nvSpPr>
          <p:cNvPr id="141" name="Flowchart: Decision 140">
            <a:extLst>
              <a:ext uri="{FF2B5EF4-FFF2-40B4-BE49-F238E27FC236}">
                <a16:creationId xmlns:a16="http://schemas.microsoft.com/office/drawing/2014/main" id="{E6E6DC24-8D73-DB68-6223-118D33146E31}"/>
              </a:ext>
            </a:extLst>
          </p:cNvPr>
          <p:cNvSpPr/>
          <p:nvPr/>
        </p:nvSpPr>
        <p:spPr>
          <a:xfrm>
            <a:off x="63970" y="1422982"/>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2" name="object 163">
            <a:extLst>
              <a:ext uri="{FF2B5EF4-FFF2-40B4-BE49-F238E27FC236}">
                <a16:creationId xmlns:a16="http://schemas.microsoft.com/office/drawing/2014/main" id="{8BCED61F-E076-FBF0-C44B-BF7EDB1CC5E2}"/>
              </a:ext>
            </a:extLst>
          </p:cNvPr>
          <p:cNvSpPr txBox="1"/>
          <p:nvPr/>
        </p:nvSpPr>
        <p:spPr>
          <a:xfrm>
            <a:off x="223226" y="1451388"/>
            <a:ext cx="88058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Funders Advisory Panel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3" name="Flowchart: Decision 142">
            <a:extLst>
              <a:ext uri="{FF2B5EF4-FFF2-40B4-BE49-F238E27FC236}">
                <a16:creationId xmlns:a16="http://schemas.microsoft.com/office/drawing/2014/main" id="{273481B7-DDAD-D70D-6C7D-A2502427302B}"/>
              </a:ext>
            </a:extLst>
          </p:cNvPr>
          <p:cNvSpPr/>
          <p:nvPr/>
        </p:nvSpPr>
        <p:spPr>
          <a:xfrm>
            <a:off x="3123351" y="1862631"/>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44" name="Flowchart: Decision 143">
            <a:extLst>
              <a:ext uri="{FF2B5EF4-FFF2-40B4-BE49-F238E27FC236}">
                <a16:creationId xmlns:a16="http://schemas.microsoft.com/office/drawing/2014/main" id="{A48763EB-339E-088F-FAF4-B9E1CF0765FD}"/>
              </a:ext>
            </a:extLst>
          </p:cNvPr>
          <p:cNvSpPr/>
          <p:nvPr/>
        </p:nvSpPr>
        <p:spPr>
          <a:xfrm>
            <a:off x="4733783" y="1941613"/>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45" name="Flowchart: Decision 144">
            <a:extLst>
              <a:ext uri="{FF2B5EF4-FFF2-40B4-BE49-F238E27FC236}">
                <a16:creationId xmlns:a16="http://schemas.microsoft.com/office/drawing/2014/main" id="{15324BEE-93C8-1977-AC9B-0F2135FA89C5}"/>
              </a:ext>
            </a:extLst>
          </p:cNvPr>
          <p:cNvSpPr/>
          <p:nvPr/>
        </p:nvSpPr>
        <p:spPr>
          <a:xfrm>
            <a:off x="6172008" y="1929168"/>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46" name="Flowchart: Decision 145">
            <a:extLst>
              <a:ext uri="{FF2B5EF4-FFF2-40B4-BE49-F238E27FC236}">
                <a16:creationId xmlns:a16="http://schemas.microsoft.com/office/drawing/2014/main" id="{53DD495C-88E4-966D-3D87-1CDF03CDEAA6}"/>
              </a:ext>
            </a:extLst>
          </p:cNvPr>
          <p:cNvSpPr/>
          <p:nvPr/>
        </p:nvSpPr>
        <p:spPr>
          <a:xfrm>
            <a:off x="62609" y="158951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8" name="object 163">
            <a:extLst>
              <a:ext uri="{FF2B5EF4-FFF2-40B4-BE49-F238E27FC236}">
                <a16:creationId xmlns:a16="http://schemas.microsoft.com/office/drawing/2014/main" id="{A0866302-C28A-63CC-12A1-32B36A678A4A}"/>
              </a:ext>
            </a:extLst>
          </p:cNvPr>
          <p:cNvSpPr txBox="1"/>
          <p:nvPr/>
        </p:nvSpPr>
        <p:spPr>
          <a:xfrm>
            <a:off x="221865" y="1617920"/>
            <a:ext cx="32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Fin Com</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9" name="Flowchart: Decision 148">
            <a:extLst>
              <a:ext uri="{FF2B5EF4-FFF2-40B4-BE49-F238E27FC236}">
                <a16:creationId xmlns:a16="http://schemas.microsoft.com/office/drawing/2014/main" id="{295370CE-5850-9BD0-5AB8-B19BBDF30205}"/>
              </a:ext>
            </a:extLst>
          </p:cNvPr>
          <p:cNvSpPr/>
          <p:nvPr/>
        </p:nvSpPr>
        <p:spPr>
          <a:xfrm>
            <a:off x="4235578" y="181027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15</a:t>
            </a:r>
          </a:p>
        </p:txBody>
      </p:sp>
      <p:sp>
        <p:nvSpPr>
          <p:cNvPr id="154" name="Flowchart: Decision 153">
            <a:extLst>
              <a:ext uri="{FF2B5EF4-FFF2-40B4-BE49-F238E27FC236}">
                <a16:creationId xmlns:a16="http://schemas.microsoft.com/office/drawing/2014/main" id="{0C5D7FFD-E45D-060F-4F46-35F15EAEA3EB}"/>
              </a:ext>
            </a:extLst>
          </p:cNvPr>
          <p:cNvSpPr/>
          <p:nvPr/>
        </p:nvSpPr>
        <p:spPr>
          <a:xfrm>
            <a:off x="505764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24</a:t>
            </a:r>
          </a:p>
        </p:txBody>
      </p:sp>
      <p:sp>
        <p:nvSpPr>
          <p:cNvPr id="155" name="Flowchart: Decision 154">
            <a:extLst>
              <a:ext uri="{FF2B5EF4-FFF2-40B4-BE49-F238E27FC236}">
                <a16:creationId xmlns:a16="http://schemas.microsoft.com/office/drawing/2014/main" id="{6A217F7B-D2B9-0E44-528C-7A63729BD37E}"/>
              </a:ext>
            </a:extLst>
          </p:cNvPr>
          <p:cNvSpPr/>
          <p:nvPr/>
        </p:nvSpPr>
        <p:spPr>
          <a:xfrm>
            <a:off x="579440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22</a:t>
            </a:r>
          </a:p>
        </p:txBody>
      </p:sp>
      <p:sp>
        <p:nvSpPr>
          <p:cNvPr id="157" name="Flowchart: Decision 156">
            <a:extLst>
              <a:ext uri="{FF2B5EF4-FFF2-40B4-BE49-F238E27FC236}">
                <a16:creationId xmlns:a16="http://schemas.microsoft.com/office/drawing/2014/main" id="{A162E2CA-1893-44AE-E439-796FBA757C25}"/>
              </a:ext>
            </a:extLst>
          </p:cNvPr>
          <p:cNvSpPr/>
          <p:nvPr/>
        </p:nvSpPr>
        <p:spPr>
          <a:xfrm>
            <a:off x="6524263" y="1800762"/>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8" name="Flowchart: Decision 157">
            <a:extLst>
              <a:ext uri="{FF2B5EF4-FFF2-40B4-BE49-F238E27FC236}">
                <a16:creationId xmlns:a16="http://schemas.microsoft.com/office/drawing/2014/main" id="{51AA745B-42DB-6D3F-ECF1-20D9523AC5DB}"/>
              </a:ext>
            </a:extLst>
          </p:cNvPr>
          <p:cNvSpPr/>
          <p:nvPr/>
        </p:nvSpPr>
        <p:spPr>
          <a:xfrm>
            <a:off x="7351333" y="1808915"/>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9" name="Flowchart: Decision 158">
            <a:extLst>
              <a:ext uri="{FF2B5EF4-FFF2-40B4-BE49-F238E27FC236}">
                <a16:creationId xmlns:a16="http://schemas.microsoft.com/office/drawing/2014/main" id="{CDC82283-55D2-C141-6FC3-F735FE5608B0}"/>
              </a:ext>
            </a:extLst>
          </p:cNvPr>
          <p:cNvSpPr/>
          <p:nvPr/>
        </p:nvSpPr>
        <p:spPr>
          <a:xfrm>
            <a:off x="63970" y="191753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60" name="object 163">
            <a:extLst>
              <a:ext uri="{FF2B5EF4-FFF2-40B4-BE49-F238E27FC236}">
                <a16:creationId xmlns:a16="http://schemas.microsoft.com/office/drawing/2014/main" id="{E686E926-A5F8-C9A6-E32A-99783EDBBDB0}"/>
              </a:ext>
            </a:extLst>
          </p:cNvPr>
          <p:cNvSpPr txBox="1"/>
          <p:nvPr/>
        </p:nvSpPr>
        <p:spPr>
          <a:xfrm>
            <a:off x="223225" y="1945940"/>
            <a:ext cx="1078747"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61" name="Flowchart: Decision 160">
            <a:extLst>
              <a:ext uri="{FF2B5EF4-FFF2-40B4-BE49-F238E27FC236}">
                <a16:creationId xmlns:a16="http://schemas.microsoft.com/office/drawing/2014/main" id="{AA1F6D70-8457-1068-00ED-8FF21A14FC53}"/>
              </a:ext>
            </a:extLst>
          </p:cNvPr>
          <p:cNvSpPr/>
          <p:nvPr/>
        </p:nvSpPr>
        <p:spPr>
          <a:xfrm>
            <a:off x="3737612" y="1874147"/>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162" name="Flowchart: Decision 161">
            <a:extLst>
              <a:ext uri="{FF2B5EF4-FFF2-40B4-BE49-F238E27FC236}">
                <a16:creationId xmlns:a16="http://schemas.microsoft.com/office/drawing/2014/main" id="{12BD55A4-56DC-2826-F5B1-E9D4643CE093}"/>
              </a:ext>
            </a:extLst>
          </p:cNvPr>
          <p:cNvSpPr/>
          <p:nvPr/>
        </p:nvSpPr>
        <p:spPr>
          <a:xfrm>
            <a:off x="4452033" y="1871101"/>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164" name="Flowchart: Decision 163">
            <a:extLst>
              <a:ext uri="{FF2B5EF4-FFF2-40B4-BE49-F238E27FC236}">
                <a16:creationId xmlns:a16="http://schemas.microsoft.com/office/drawing/2014/main" id="{A2AEF8AE-861B-903B-7EB8-B68186E38C2B}"/>
              </a:ext>
            </a:extLst>
          </p:cNvPr>
          <p:cNvSpPr/>
          <p:nvPr/>
        </p:nvSpPr>
        <p:spPr>
          <a:xfrm>
            <a:off x="5166271" y="1874332"/>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65" name="Flowchart: Decision 164">
            <a:extLst>
              <a:ext uri="{FF2B5EF4-FFF2-40B4-BE49-F238E27FC236}">
                <a16:creationId xmlns:a16="http://schemas.microsoft.com/office/drawing/2014/main" id="{E40C281E-3179-BF60-84DB-D64B96082AF5}"/>
              </a:ext>
            </a:extLst>
          </p:cNvPr>
          <p:cNvSpPr/>
          <p:nvPr/>
        </p:nvSpPr>
        <p:spPr>
          <a:xfrm>
            <a:off x="5949884" y="185728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30</a:t>
            </a:r>
          </a:p>
        </p:txBody>
      </p:sp>
      <p:sp>
        <p:nvSpPr>
          <p:cNvPr id="166" name="Flowchart: Decision 165">
            <a:extLst>
              <a:ext uri="{FF2B5EF4-FFF2-40B4-BE49-F238E27FC236}">
                <a16:creationId xmlns:a16="http://schemas.microsoft.com/office/drawing/2014/main" id="{E9DABC69-5D75-70C3-9371-FDED78467B9C}"/>
              </a:ext>
            </a:extLst>
          </p:cNvPr>
          <p:cNvSpPr/>
          <p:nvPr/>
        </p:nvSpPr>
        <p:spPr>
          <a:xfrm>
            <a:off x="6643801" y="1872070"/>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a:t>
            </a:r>
          </a:p>
        </p:txBody>
      </p:sp>
      <p:sp>
        <p:nvSpPr>
          <p:cNvPr id="168" name="Flowchart: Decision 167">
            <a:extLst>
              <a:ext uri="{FF2B5EF4-FFF2-40B4-BE49-F238E27FC236}">
                <a16:creationId xmlns:a16="http://schemas.microsoft.com/office/drawing/2014/main" id="{C675FED6-2E37-408A-ACD0-473EF0DE860D}"/>
              </a:ext>
            </a:extLst>
          </p:cNvPr>
          <p:cNvSpPr/>
          <p:nvPr/>
        </p:nvSpPr>
        <p:spPr>
          <a:xfrm>
            <a:off x="7104347" y="188227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170" name="Flowchart: Decision 169">
            <a:extLst>
              <a:ext uri="{FF2B5EF4-FFF2-40B4-BE49-F238E27FC236}">
                <a16:creationId xmlns:a16="http://schemas.microsoft.com/office/drawing/2014/main" id="{E50AB2DB-57FB-0101-EC98-F0CA44356A8B}"/>
              </a:ext>
            </a:extLst>
          </p:cNvPr>
          <p:cNvSpPr/>
          <p:nvPr/>
        </p:nvSpPr>
        <p:spPr>
          <a:xfrm>
            <a:off x="761768" y="1594880"/>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1" name="object 163">
            <a:extLst>
              <a:ext uri="{FF2B5EF4-FFF2-40B4-BE49-F238E27FC236}">
                <a16:creationId xmlns:a16="http://schemas.microsoft.com/office/drawing/2014/main" id="{57DDA14A-0B9C-A177-0E93-758E492FC6BC}"/>
              </a:ext>
            </a:extLst>
          </p:cNvPr>
          <p:cNvSpPr txBox="1"/>
          <p:nvPr/>
        </p:nvSpPr>
        <p:spPr>
          <a:xfrm>
            <a:off x="921024" y="1584814"/>
            <a:ext cx="64800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Working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75" name="Flowchart: Decision 174">
            <a:extLst>
              <a:ext uri="{FF2B5EF4-FFF2-40B4-BE49-F238E27FC236}">
                <a16:creationId xmlns:a16="http://schemas.microsoft.com/office/drawing/2014/main" id="{9B817C1D-5122-EDF3-8200-C38AA78B2756}"/>
              </a:ext>
            </a:extLst>
          </p:cNvPr>
          <p:cNvSpPr/>
          <p:nvPr/>
        </p:nvSpPr>
        <p:spPr>
          <a:xfrm>
            <a:off x="3416799" y="1786422"/>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181" name="Flowchart: Decision 180">
            <a:extLst>
              <a:ext uri="{FF2B5EF4-FFF2-40B4-BE49-F238E27FC236}">
                <a16:creationId xmlns:a16="http://schemas.microsoft.com/office/drawing/2014/main" id="{0388EBDB-9AB7-440E-7D7C-DC5B06303F7E}"/>
              </a:ext>
            </a:extLst>
          </p:cNvPr>
          <p:cNvSpPr/>
          <p:nvPr/>
        </p:nvSpPr>
        <p:spPr>
          <a:xfrm>
            <a:off x="3589920"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87" name="Flowchart: Decision 186">
            <a:extLst>
              <a:ext uri="{FF2B5EF4-FFF2-40B4-BE49-F238E27FC236}">
                <a16:creationId xmlns:a16="http://schemas.microsoft.com/office/drawing/2014/main" id="{96C13BD5-CE21-55B8-0C28-12A87D38BFD3}"/>
              </a:ext>
            </a:extLst>
          </p:cNvPr>
          <p:cNvSpPr/>
          <p:nvPr/>
        </p:nvSpPr>
        <p:spPr>
          <a:xfrm>
            <a:off x="3942878" y="1943874"/>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88" name="Flowchart: Decision 187">
            <a:extLst>
              <a:ext uri="{FF2B5EF4-FFF2-40B4-BE49-F238E27FC236}">
                <a16:creationId xmlns:a16="http://schemas.microsoft.com/office/drawing/2014/main" id="{EF68306C-36FC-CE32-B9C0-CD4AAF927801}"/>
              </a:ext>
            </a:extLst>
          </p:cNvPr>
          <p:cNvSpPr/>
          <p:nvPr/>
        </p:nvSpPr>
        <p:spPr>
          <a:xfrm>
            <a:off x="4597158" y="1910213"/>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05</a:t>
            </a:r>
          </a:p>
        </p:txBody>
      </p:sp>
      <p:sp>
        <p:nvSpPr>
          <p:cNvPr id="260" name="Flowchart: Decision 259">
            <a:extLst>
              <a:ext uri="{FF2B5EF4-FFF2-40B4-BE49-F238E27FC236}">
                <a16:creationId xmlns:a16="http://schemas.microsoft.com/office/drawing/2014/main" id="{5B874818-C8BB-B950-452F-9B2124384522}"/>
              </a:ext>
            </a:extLst>
          </p:cNvPr>
          <p:cNvSpPr/>
          <p:nvPr/>
        </p:nvSpPr>
        <p:spPr>
          <a:xfrm>
            <a:off x="4972565" y="190637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262" name="Flowchart: Decision 261">
            <a:extLst>
              <a:ext uri="{FF2B5EF4-FFF2-40B4-BE49-F238E27FC236}">
                <a16:creationId xmlns:a16="http://schemas.microsoft.com/office/drawing/2014/main" id="{3B40BC52-490C-6ECF-060D-7D8B8D16069F}"/>
              </a:ext>
            </a:extLst>
          </p:cNvPr>
          <p:cNvSpPr/>
          <p:nvPr/>
        </p:nvSpPr>
        <p:spPr>
          <a:xfrm>
            <a:off x="5337452" y="1940385"/>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03</a:t>
            </a:r>
          </a:p>
        </p:txBody>
      </p:sp>
      <p:sp>
        <p:nvSpPr>
          <p:cNvPr id="268" name="Flowchart: Decision 267">
            <a:extLst>
              <a:ext uri="{FF2B5EF4-FFF2-40B4-BE49-F238E27FC236}">
                <a16:creationId xmlns:a16="http://schemas.microsoft.com/office/drawing/2014/main" id="{4DB8B294-97AF-0187-A923-90672303398A}"/>
              </a:ext>
            </a:extLst>
          </p:cNvPr>
          <p:cNvSpPr/>
          <p:nvPr/>
        </p:nvSpPr>
        <p:spPr>
          <a:xfrm>
            <a:off x="5711423"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269" name="Flowchart: Decision 268">
            <a:extLst>
              <a:ext uri="{FF2B5EF4-FFF2-40B4-BE49-F238E27FC236}">
                <a16:creationId xmlns:a16="http://schemas.microsoft.com/office/drawing/2014/main" id="{CA01F750-8EAD-8DC2-B4C6-B2AB0CB16A20}"/>
              </a:ext>
            </a:extLst>
          </p:cNvPr>
          <p:cNvSpPr/>
          <p:nvPr/>
        </p:nvSpPr>
        <p:spPr>
          <a:xfrm>
            <a:off x="6032956"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270" name="Flowchart: Decision 269">
            <a:extLst>
              <a:ext uri="{FF2B5EF4-FFF2-40B4-BE49-F238E27FC236}">
                <a16:creationId xmlns:a16="http://schemas.microsoft.com/office/drawing/2014/main" id="{E8CD2652-6D17-A2DB-AE3B-33D49D8E798D}"/>
              </a:ext>
            </a:extLst>
          </p:cNvPr>
          <p:cNvSpPr/>
          <p:nvPr/>
        </p:nvSpPr>
        <p:spPr>
          <a:xfrm>
            <a:off x="6442517" y="193082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14</a:t>
            </a:r>
          </a:p>
        </p:txBody>
      </p:sp>
      <p:sp>
        <p:nvSpPr>
          <p:cNvPr id="274" name="Flowchart: Decision 273">
            <a:extLst>
              <a:ext uri="{FF2B5EF4-FFF2-40B4-BE49-F238E27FC236}">
                <a16:creationId xmlns:a16="http://schemas.microsoft.com/office/drawing/2014/main" id="{10F2A92B-921B-64CD-F685-1121A2FA1F3C}"/>
              </a:ext>
            </a:extLst>
          </p:cNvPr>
          <p:cNvSpPr/>
          <p:nvPr/>
        </p:nvSpPr>
        <p:spPr>
          <a:xfrm>
            <a:off x="6749678" y="193718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276" name="Flowchart: Decision 275">
            <a:extLst>
              <a:ext uri="{FF2B5EF4-FFF2-40B4-BE49-F238E27FC236}">
                <a16:creationId xmlns:a16="http://schemas.microsoft.com/office/drawing/2014/main" id="{703FAABA-DB38-5C8D-0104-798779D21F8B}"/>
              </a:ext>
            </a:extLst>
          </p:cNvPr>
          <p:cNvSpPr/>
          <p:nvPr/>
        </p:nvSpPr>
        <p:spPr>
          <a:xfrm>
            <a:off x="6987271"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278" name="Flowchart: Decision 277">
            <a:extLst>
              <a:ext uri="{FF2B5EF4-FFF2-40B4-BE49-F238E27FC236}">
                <a16:creationId xmlns:a16="http://schemas.microsoft.com/office/drawing/2014/main" id="{6DB984B3-47E1-524D-1325-23E631069354}"/>
              </a:ext>
            </a:extLst>
          </p:cNvPr>
          <p:cNvSpPr/>
          <p:nvPr/>
        </p:nvSpPr>
        <p:spPr>
          <a:xfrm>
            <a:off x="7410776" y="192537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26</a:t>
            </a:r>
          </a:p>
        </p:txBody>
      </p:sp>
      <p:sp>
        <p:nvSpPr>
          <p:cNvPr id="279" name="object 163">
            <a:extLst>
              <a:ext uri="{FF2B5EF4-FFF2-40B4-BE49-F238E27FC236}">
                <a16:creationId xmlns:a16="http://schemas.microsoft.com/office/drawing/2014/main" id="{F1109E5B-1593-2CBB-B434-EE38F08EFB44}"/>
              </a:ext>
            </a:extLst>
          </p:cNvPr>
          <p:cNvSpPr txBox="1"/>
          <p:nvPr/>
        </p:nvSpPr>
        <p:spPr>
          <a:xfrm>
            <a:off x="7152840" y="6234653"/>
            <a:ext cx="942908"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Roadmap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7" name="Rectangle: Rounded Corners 286">
            <a:extLst>
              <a:ext uri="{FF2B5EF4-FFF2-40B4-BE49-F238E27FC236}">
                <a16:creationId xmlns:a16="http://schemas.microsoft.com/office/drawing/2014/main" id="{F6D3DBAA-2550-22AB-489F-24C1E6D4E592}"/>
              </a:ext>
            </a:extLst>
          </p:cNvPr>
          <p:cNvSpPr/>
          <p:nvPr/>
        </p:nvSpPr>
        <p:spPr>
          <a:xfrm>
            <a:off x="6559974" y="6047619"/>
            <a:ext cx="105896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98" name="Rectangle: Rounded Corners 297">
            <a:extLst>
              <a:ext uri="{FF2B5EF4-FFF2-40B4-BE49-F238E27FC236}">
                <a16:creationId xmlns:a16="http://schemas.microsoft.com/office/drawing/2014/main" id="{7966D997-7342-961C-A28D-34AB8AEA3D54}"/>
              </a:ext>
            </a:extLst>
          </p:cNvPr>
          <p:cNvSpPr/>
          <p:nvPr/>
        </p:nvSpPr>
        <p:spPr>
          <a:xfrm>
            <a:off x="6591982" y="6080263"/>
            <a:ext cx="759351"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 / analysis</a:t>
            </a:r>
          </a:p>
        </p:txBody>
      </p:sp>
      <p:sp>
        <p:nvSpPr>
          <p:cNvPr id="301" name="Rectangle: Rounded Corners 300">
            <a:extLst>
              <a:ext uri="{FF2B5EF4-FFF2-40B4-BE49-F238E27FC236}">
                <a16:creationId xmlns:a16="http://schemas.microsoft.com/office/drawing/2014/main" id="{7DE7F1E9-672F-EEBF-78FB-DA2E7AF6741F}"/>
              </a:ext>
            </a:extLst>
          </p:cNvPr>
          <p:cNvSpPr/>
          <p:nvPr/>
        </p:nvSpPr>
        <p:spPr>
          <a:xfrm>
            <a:off x="7351333" y="6080263"/>
            <a:ext cx="241882"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93" name="Flowchart: Decision 292">
            <a:extLst>
              <a:ext uri="{FF2B5EF4-FFF2-40B4-BE49-F238E27FC236}">
                <a16:creationId xmlns:a16="http://schemas.microsoft.com/office/drawing/2014/main" id="{9F4BD8AC-8679-50C5-EB07-7A58C77746E9}"/>
              </a:ext>
            </a:extLst>
          </p:cNvPr>
          <p:cNvSpPr/>
          <p:nvPr/>
        </p:nvSpPr>
        <p:spPr>
          <a:xfrm>
            <a:off x="7547905" y="60661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07" name="Straight Arrow Connector 306">
            <a:extLst>
              <a:ext uri="{FF2B5EF4-FFF2-40B4-BE49-F238E27FC236}">
                <a16:creationId xmlns:a16="http://schemas.microsoft.com/office/drawing/2014/main" id="{9E593C53-0B8D-3F19-C059-653CB40438CD}"/>
              </a:ext>
            </a:extLst>
          </p:cNvPr>
          <p:cNvCxnSpPr>
            <a:cxnSpLocks/>
            <a:stCxn id="177" idx="3"/>
          </p:cNvCxnSpPr>
          <p:nvPr/>
        </p:nvCxnSpPr>
        <p:spPr>
          <a:xfrm flipV="1">
            <a:off x="9887903" y="6133934"/>
            <a:ext cx="2051430" cy="4912"/>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22" name="TextBox 321">
            <a:extLst>
              <a:ext uri="{FF2B5EF4-FFF2-40B4-BE49-F238E27FC236}">
                <a16:creationId xmlns:a16="http://schemas.microsoft.com/office/drawing/2014/main" id="{3A716D8D-1AA7-453A-F6C1-70F2DEF677F4}"/>
              </a:ext>
            </a:extLst>
          </p:cNvPr>
          <p:cNvSpPr txBox="1"/>
          <p:nvPr/>
        </p:nvSpPr>
        <p:spPr>
          <a:xfrm>
            <a:off x="10118620" y="6019909"/>
            <a:ext cx="1491484" cy="246221"/>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Continued activities to further advance the MLA for Waves 2 &amp; 3</a:t>
            </a:r>
          </a:p>
        </p:txBody>
      </p:sp>
      <p:sp>
        <p:nvSpPr>
          <p:cNvPr id="327" name="object 163">
            <a:extLst>
              <a:ext uri="{FF2B5EF4-FFF2-40B4-BE49-F238E27FC236}">
                <a16:creationId xmlns:a16="http://schemas.microsoft.com/office/drawing/2014/main" id="{72CF30D3-1447-1CDA-A4FA-15AA065EAF72}"/>
              </a:ext>
            </a:extLst>
          </p:cNvPr>
          <p:cNvSpPr txBox="1"/>
          <p:nvPr/>
        </p:nvSpPr>
        <p:spPr>
          <a:xfrm>
            <a:off x="8001038" y="5275376"/>
            <a:ext cx="76241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v1.0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8" name="Rectangle: Rounded Corners 327">
            <a:extLst>
              <a:ext uri="{FF2B5EF4-FFF2-40B4-BE49-F238E27FC236}">
                <a16:creationId xmlns:a16="http://schemas.microsoft.com/office/drawing/2014/main" id="{57CF0C3A-D4C1-3813-D2B2-49BC5CA6EFEF}"/>
              </a:ext>
            </a:extLst>
          </p:cNvPr>
          <p:cNvSpPr/>
          <p:nvPr/>
        </p:nvSpPr>
        <p:spPr>
          <a:xfrm>
            <a:off x="7904730" y="5500023"/>
            <a:ext cx="475205" cy="1188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341" name="Flowchart: Decision 340">
            <a:extLst>
              <a:ext uri="{FF2B5EF4-FFF2-40B4-BE49-F238E27FC236}">
                <a16:creationId xmlns:a16="http://schemas.microsoft.com/office/drawing/2014/main" id="{6DF44557-055D-61ED-B2ED-9F456A304F01}"/>
              </a:ext>
            </a:extLst>
          </p:cNvPr>
          <p:cNvSpPr/>
          <p:nvPr/>
        </p:nvSpPr>
        <p:spPr>
          <a:xfrm>
            <a:off x="6887376" y="549364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2" name="object 163">
            <a:extLst>
              <a:ext uri="{FF2B5EF4-FFF2-40B4-BE49-F238E27FC236}">
                <a16:creationId xmlns:a16="http://schemas.microsoft.com/office/drawing/2014/main" id="{697EBB35-68DC-1979-39A1-C4DFB939F995}"/>
              </a:ext>
            </a:extLst>
          </p:cNvPr>
          <p:cNvSpPr txBox="1"/>
          <p:nvPr/>
        </p:nvSpPr>
        <p:spPr>
          <a:xfrm>
            <a:off x="6488787" y="5656056"/>
            <a:ext cx="964321"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Guidance Notes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4" name="Flowchart: Decision 343">
            <a:extLst>
              <a:ext uri="{FF2B5EF4-FFF2-40B4-BE49-F238E27FC236}">
                <a16:creationId xmlns:a16="http://schemas.microsoft.com/office/drawing/2014/main" id="{12812435-1A22-F776-16FB-CC513F8923E7}"/>
              </a:ext>
            </a:extLst>
          </p:cNvPr>
          <p:cNvSpPr/>
          <p:nvPr/>
        </p:nvSpPr>
        <p:spPr>
          <a:xfrm>
            <a:off x="8304621" y="54879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5" name="Rectangle: Rounded Corners 344">
            <a:extLst>
              <a:ext uri="{FF2B5EF4-FFF2-40B4-BE49-F238E27FC236}">
                <a16:creationId xmlns:a16="http://schemas.microsoft.com/office/drawing/2014/main" id="{9DAD27A9-FFD2-D82F-F50B-0A84201ADA2B}"/>
              </a:ext>
            </a:extLst>
          </p:cNvPr>
          <p:cNvSpPr/>
          <p:nvPr/>
        </p:nvSpPr>
        <p:spPr>
          <a:xfrm>
            <a:off x="8488552" y="5453214"/>
            <a:ext cx="1404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Sign-up phase**</a:t>
            </a:r>
          </a:p>
        </p:txBody>
      </p:sp>
      <p:sp>
        <p:nvSpPr>
          <p:cNvPr id="346" name="Rectangle: Rounded Corners 345">
            <a:extLst>
              <a:ext uri="{FF2B5EF4-FFF2-40B4-BE49-F238E27FC236}">
                <a16:creationId xmlns:a16="http://schemas.microsoft.com/office/drawing/2014/main" id="{C979B43D-DA2B-E309-C339-84EE44CCF359}"/>
              </a:ext>
            </a:extLst>
          </p:cNvPr>
          <p:cNvSpPr/>
          <p:nvPr/>
        </p:nvSpPr>
        <p:spPr>
          <a:xfrm>
            <a:off x="8733895" y="5559517"/>
            <a:ext cx="1908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 / Build phase**</a:t>
            </a:r>
          </a:p>
        </p:txBody>
      </p:sp>
      <p:sp>
        <p:nvSpPr>
          <p:cNvPr id="347" name="TextBox 346">
            <a:extLst>
              <a:ext uri="{FF2B5EF4-FFF2-40B4-BE49-F238E27FC236}">
                <a16:creationId xmlns:a16="http://schemas.microsoft.com/office/drawing/2014/main" id="{A4F950BE-CC86-6DD8-A40D-78D96C8DF2EB}"/>
              </a:ext>
            </a:extLst>
          </p:cNvPr>
          <p:cNvSpPr txBox="1"/>
          <p:nvPr/>
        </p:nvSpPr>
        <p:spPr>
          <a:xfrm>
            <a:off x="10741475" y="5428064"/>
            <a:ext cx="96905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OBL providing support in the rollout of the MLA</a:t>
            </a:r>
          </a:p>
        </p:txBody>
      </p:sp>
      <p:sp>
        <p:nvSpPr>
          <p:cNvPr id="348" name="Right Brace 347">
            <a:extLst>
              <a:ext uri="{FF2B5EF4-FFF2-40B4-BE49-F238E27FC236}">
                <a16:creationId xmlns:a16="http://schemas.microsoft.com/office/drawing/2014/main" id="{6F1BD2B3-7971-DB8A-DCCC-55CD6232CC2A}"/>
              </a:ext>
            </a:extLst>
          </p:cNvPr>
          <p:cNvSpPr/>
          <p:nvPr/>
        </p:nvSpPr>
        <p:spPr>
          <a:xfrm>
            <a:off x="10706211" y="5450370"/>
            <a:ext cx="107497" cy="19741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9" name="Rectangle: Rounded Corners 348">
            <a:extLst>
              <a:ext uri="{FF2B5EF4-FFF2-40B4-BE49-F238E27FC236}">
                <a16:creationId xmlns:a16="http://schemas.microsoft.com/office/drawing/2014/main" id="{ACB21DC3-529A-66A4-B068-E437D6F53E48}"/>
              </a:ext>
            </a:extLst>
          </p:cNvPr>
          <p:cNvSpPr/>
          <p:nvPr/>
        </p:nvSpPr>
        <p:spPr>
          <a:xfrm>
            <a:off x="3417563" y="4873488"/>
            <a:ext cx="396000"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a:t>
            </a:r>
          </a:p>
        </p:txBody>
      </p:sp>
      <p:sp>
        <p:nvSpPr>
          <p:cNvPr id="359" name="object 163">
            <a:extLst>
              <a:ext uri="{FF2B5EF4-FFF2-40B4-BE49-F238E27FC236}">
                <a16:creationId xmlns:a16="http://schemas.microsoft.com/office/drawing/2014/main" id="{D1CB5457-9CB7-C176-9F56-17C8F41360EE}"/>
              </a:ext>
            </a:extLst>
          </p:cNvPr>
          <p:cNvSpPr txBox="1"/>
          <p:nvPr/>
        </p:nvSpPr>
        <p:spPr>
          <a:xfrm>
            <a:off x="3516419" y="5674993"/>
            <a:ext cx="599192"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Propositional Bus Reqs defined</a:t>
            </a:r>
          </a:p>
        </p:txBody>
      </p:sp>
      <p:sp>
        <p:nvSpPr>
          <p:cNvPr id="358" name="Flowchart: Decision 357">
            <a:extLst>
              <a:ext uri="{FF2B5EF4-FFF2-40B4-BE49-F238E27FC236}">
                <a16:creationId xmlns:a16="http://schemas.microsoft.com/office/drawing/2014/main" id="{6B11DD1A-D590-EBE1-DE1D-76E4B81F1CBC}"/>
              </a:ext>
            </a:extLst>
          </p:cNvPr>
          <p:cNvSpPr/>
          <p:nvPr/>
        </p:nvSpPr>
        <p:spPr>
          <a:xfrm>
            <a:off x="3741550" y="5486023"/>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61" name="Connector: Elbow 360">
            <a:extLst>
              <a:ext uri="{FF2B5EF4-FFF2-40B4-BE49-F238E27FC236}">
                <a16:creationId xmlns:a16="http://schemas.microsoft.com/office/drawing/2014/main" id="{659F6CD1-D2DF-19C4-1342-BDC9EF3ACE99}"/>
              </a:ext>
            </a:extLst>
          </p:cNvPr>
          <p:cNvCxnSpPr>
            <a:cxnSpLocks/>
            <a:stCxn id="147" idx="2"/>
            <a:endCxn id="94" idx="1"/>
          </p:cNvCxnSpPr>
          <p:nvPr/>
        </p:nvCxnSpPr>
        <p:spPr>
          <a:xfrm rot="16200000" flipH="1">
            <a:off x="4765401" y="3607536"/>
            <a:ext cx="162062" cy="546158"/>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66" name="Flowchart: Decision 365">
            <a:extLst>
              <a:ext uri="{FF2B5EF4-FFF2-40B4-BE49-F238E27FC236}">
                <a16:creationId xmlns:a16="http://schemas.microsoft.com/office/drawing/2014/main" id="{CB3855E7-8D88-D0A1-8BB6-2CEF95338D8A}"/>
              </a:ext>
            </a:extLst>
          </p:cNvPr>
          <p:cNvSpPr/>
          <p:nvPr/>
        </p:nvSpPr>
        <p:spPr>
          <a:xfrm>
            <a:off x="8309840" y="252802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7" name="Flowchart: Decision 366">
            <a:extLst>
              <a:ext uri="{FF2B5EF4-FFF2-40B4-BE49-F238E27FC236}">
                <a16:creationId xmlns:a16="http://schemas.microsoft.com/office/drawing/2014/main" id="{50B50354-E979-8DF1-7004-6A406125F03E}"/>
              </a:ext>
            </a:extLst>
          </p:cNvPr>
          <p:cNvSpPr/>
          <p:nvPr/>
        </p:nvSpPr>
        <p:spPr>
          <a:xfrm>
            <a:off x="8306041" y="426868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8" name="Flowchart: Decision 367">
            <a:extLst>
              <a:ext uri="{FF2B5EF4-FFF2-40B4-BE49-F238E27FC236}">
                <a16:creationId xmlns:a16="http://schemas.microsoft.com/office/drawing/2014/main" id="{AF3055FB-A7B3-1131-2B34-79CCFE3812DF}"/>
              </a:ext>
            </a:extLst>
          </p:cNvPr>
          <p:cNvSpPr/>
          <p:nvPr/>
        </p:nvSpPr>
        <p:spPr>
          <a:xfrm>
            <a:off x="7866942" y="5523377"/>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83" name="Straight Arrow Connector 382">
            <a:extLst>
              <a:ext uri="{FF2B5EF4-FFF2-40B4-BE49-F238E27FC236}">
                <a16:creationId xmlns:a16="http://schemas.microsoft.com/office/drawing/2014/main" id="{026925BE-30EF-B95A-768B-1C3615F57F5C}"/>
              </a:ext>
            </a:extLst>
          </p:cNvPr>
          <p:cNvCxnSpPr>
            <a:cxnSpLocks/>
            <a:endCxn id="367" idx="1"/>
          </p:cNvCxnSpPr>
          <p:nvPr/>
        </p:nvCxnSpPr>
        <p:spPr>
          <a:xfrm>
            <a:off x="7900663" y="4340687"/>
            <a:ext cx="405378" cy="0"/>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sp>
        <p:nvSpPr>
          <p:cNvPr id="386" name="object 163">
            <a:extLst>
              <a:ext uri="{FF2B5EF4-FFF2-40B4-BE49-F238E27FC236}">
                <a16:creationId xmlns:a16="http://schemas.microsoft.com/office/drawing/2014/main" id="{2F1ACD3B-1BC4-2866-F1C2-88E0671062CE}"/>
              </a:ext>
            </a:extLst>
          </p:cNvPr>
          <p:cNvSpPr txBox="1"/>
          <p:nvPr/>
        </p:nvSpPr>
        <p:spPr>
          <a:xfrm>
            <a:off x="7216506" y="2717669"/>
            <a:ext cx="80096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7" name="object 163">
            <a:extLst>
              <a:ext uri="{FF2B5EF4-FFF2-40B4-BE49-F238E27FC236}">
                <a16:creationId xmlns:a16="http://schemas.microsoft.com/office/drawing/2014/main" id="{42BEDBED-0DD5-94EF-D311-26087FF7D127}"/>
              </a:ext>
            </a:extLst>
          </p:cNvPr>
          <p:cNvSpPr txBox="1"/>
          <p:nvPr/>
        </p:nvSpPr>
        <p:spPr>
          <a:xfrm>
            <a:off x="6849127" y="4449026"/>
            <a:ext cx="1540105"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18" name="object 163">
            <a:extLst>
              <a:ext uri="{FF2B5EF4-FFF2-40B4-BE49-F238E27FC236}">
                <a16:creationId xmlns:a16="http://schemas.microsoft.com/office/drawing/2014/main" id="{5F0CD3EF-D09B-34F3-0043-DF7A62DDCC61}"/>
              </a:ext>
            </a:extLst>
          </p:cNvPr>
          <p:cNvSpPr txBox="1"/>
          <p:nvPr/>
        </p:nvSpPr>
        <p:spPr>
          <a:xfrm>
            <a:off x="7216011" y="5275376"/>
            <a:ext cx="785027"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final draft for broader IC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8" name="object 163">
            <a:extLst>
              <a:ext uri="{FF2B5EF4-FFF2-40B4-BE49-F238E27FC236}">
                <a16:creationId xmlns:a16="http://schemas.microsoft.com/office/drawing/2014/main" id="{D4A84DE3-EF26-BB6F-EA09-99F93A51A348}"/>
              </a:ext>
            </a:extLst>
          </p:cNvPr>
          <p:cNvSpPr txBox="1"/>
          <p:nvPr/>
        </p:nvSpPr>
        <p:spPr>
          <a:xfrm>
            <a:off x="7670799" y="4220871"/>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9" name="object 163">
            <a:extLst>
              <a:ext uri="{FF2B5EF4-FFF2-40B4-BE49-F238E27FC236}">
                <a16:creationId xmlns:a16="http://schemas.microsoft.com/office/drawing/2014/main" id="{7DD60EB8-2997-5FB0-1975-ACAF35B92B44}"/>
              </a:ext>
            </a:extLst>
          </p:cNvPr>
          <p:cNvSpPr txBox="1"/>
          <p:nvPr/>
        </p:nvSpPr>
        <p:spPr>
          <a:xfrm>
            <a:off x="7661051" y="2496976"/>
            <a:ext cx="64800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90" name="Rectangle: Rounded Corners 389">
            <a:extLst>
              <a:ext uri="{FF2B5EF4-FFF2-40B4-BE49-F238E27FC236}">
                <a16:creationId xmlns:a16="http://schemas.microsoft.com/office/drawing/2014/main" id="{92ADA5B8-D5C0-6D60-CA00-DDBB72C13910}"/>
              </a:ext>
            </a:extLst>
          </p:cNvPr>
          <p:cNvSpPr/>
          <p:nvPr/>
        </p:nvSpPr>
        <p:spPr>
          <a:xfrm>
            <a:off x="7733323" y="1851964"/>
            <a:ext cx="4324137"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2025 governance forums and cadence to be defined</a:t>
            </a:r>
          </a:p>
        </p:txBody>
      </p:sp>
      <p:cxnSp>
        <p:nvCxnSpPr>
          <p:cNvPr id="393" name="Straight Arrow Connector 392">
            <a:extLst>
              <a:ext uri="{FF2B5EF4-FFF2-40B4-BE49-F238E27FC236}">
                <a16:creationId xmlns:a16="http://schemas.microsoft.com/office/drawing/2014/main" id="{67A98CE2-9119-49FA-E9EE-ED70C1B57B7B}"/>
              </a:ext>
            </a:extLst>
          </p:cNvPr>
          <p:cNvCxnSpPr>
            <a:cxnSpLocks/>
            <a:stCxn id="256" idx="3"/>
          </p:cNvCxnSpPr>
          <p:nvPr/>
        </p:nvCxnSpPr>
        <p:spPr>
          <a:xfrm>
            <a:off x="9359105" y="2596281"/>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4" name="TextBox 393">
            <a:extLst>
              <a:ext uri="{FF2B5EF4-FFF2-40B4-BE49-F238E27FC236}">
                <a16:creationId xmlns:a16="http://schemas.microsoft.com/office/drawing/2014/main" id="{16EED4C6-1CAA-25E5-745F-5C9CBE1D6DEC}"/>
              </a:ext>
            </a:extLst>
          </p:cNvPr>
          <p:cNvSpPr txBox="1"/>
          <p:nvPr/>
        </p:nvSpPr>
        <p:spPr>
          <a:xfrm>
            <a:off x="9971170" y="2512700"/>
            <a:ext cx="1503661"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398" name="Straight Arrow Connector 397">
            <a:extLst>
              <a:ext uri="{FF2B5EF4-FFF2-40B4-BE49-F238E27FC236}">
                <a16:creationId xmlns:a16="http://schemas.microsoft.com/office/drawing/2014/main" id="{1C96315B-364B-F87D-0FCD-12A9BB718A04}"/>
              </a:ext>
            </a:extLst>
          </p:cNvPr>
          <p:cNvCxnSpPr>
            <a:cxnSpLocks/>
          </p:cNvCxnSpPr>
          <p:nvPr/>
        </p:nvCxnSpPr>
        <p:spPr>
          <a:xfrm>
            <a:off x="9429386" y="4353863"/>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9" name="TextBox 398">
            <a:extLst>
              <a:ext uri="{FF2B5EF4-FFF2-40B4-BE49-F238E27FC236}">
                <a16:creationId xmlns:a16="http://schemas.microsoft.com/office/drawing/2014/main" id="{4F7E889C-FE70-EC5C-B8B9-9A786F022749}"/>
              </a:ext>
            </a:extLst>
          </p:cNvPr>
          <p:cNvSpPr txBox="1"/>
          <p:nvPr/>
        </p:nvSpPr>
        <p:spPr>
          <a:xfrm>
            <a:off x="9962832" y="4270282"/>
            <a:ext cx="151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409" name="Connector: Elbow 408">
            <a:extLst>
              <a:ext uri="{FF2B5EF4-FFF2-40B4-BE49-F238E27FC236}">
                <a16:creationId xmlns:a16="http://schemas.microsoft.com/office/drawing/2014/main" id="{65E10C72-A731-4B5B-1BE3-F6479FA45D52}"/>
              </a:ext>
            </a:extLst>
          </p:cNvPr>
          <p:cNvCxnSpPr>
            <a:cxnSpLocks/>
            <a:stCxn id="404" idx="3"/>
            <a:endCxn id="394" idx="2"/>
          </p:cNvCxnSpPr>
          <p:nvPr/>
        </p:nvCxnSpPr>
        <p:spPr>
          <a:xfrm flipV="1">
            <a:off x="8449193" y="2681977"/>
            <a:ext cx="2273808" cy="338188"/>
          </a:xfrm>
          <a:prstGeom prst="bentConnector2">
            <a:avLst/>
          </a:prstGeom>
          <a:ln>
            <a:solidFill>
              <a:schemeClr val="accent1"/>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4657E256-F0A4-976D-9801-615967331DD2}"/>
              </a:ext>
            </a:extLst>
          </p:cNvPr>
          <p:cNvSpPr txBox="1"/>
          <p:nvPr/>
        </p:nvSpPr>
        <p:spPr>
          <a:xfrm>
            <a:off x="9086005" y="5316737"/>
            <a:ext cx="864000" cy="16927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Illustrative timeline</a:t>
            </a:r>
          </a:p>
        </p:txBody>
      </p:sp>
      <p:graphicFrame>
        <p:nvGraphicFramePr>
          <p:cNvPr id="417" name="Table 263">
            <a:extLst>
              <a:ext uri="{FF2B5EF4-FFF2-40B4-BE49-F238E27FC236}">
                <a16:creationId xmlns:a16="http://schemas.microsoft.com/office/drawing/2014/main" id="{26E77DB5-D071-4795-C329-CAC6C055886E}"/>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39" name="TextBox 38">
            <a:extLst>
              <a:ext uri="{FF2B5EF4-FFF2-40B4-BE49-F238E27FC236}">
                <a16:creationId xmlns:a16="http://schemas.microsoft.com/office/drawing/2014/main" id="{5D02752B-92AC-A99C-8E29-A10E3C821CB9}"/>
              </a:ext>
            </a:extLst>
          </p:cNvPr>
          <p:cNvSpPr txBox="1"/>
          <p:nvPr/>
        </p:nvSpPr>
        <p:spPr>
          <a:xfrm>
            <a:off x="8068582" y="3084376"/>
            <a:ext cx="1278943" cy="169277"/>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2 draft requirements agreed</a:t>
            </a:r>
          </a:p>
        </p:txBody>
      </p:sp>
      <p:sp>
        <p:nvSpPr>
          <p:cNvPr id="134" name="Rectangle: Rounded Corners 133">
            <a:extLst>
              <a:ext uri="{FF2B5EF4-FFF2-40B4-BE49-F238E27FC236}">
                <a16:creationId xmlns:a16="http://schemas.microsoft.com/office/drawing/2014/main" id="{852B1A1A-18F6-5539-0525-18EC7EB22BD5}"/>
              </a:ext>
            </a:extLst>
          </p:cNvPr>
          <p:cNvSpPr/>
          <p:nvPr/>
        </p:nvSpPr>
        <p:spPr>
          <a:xfrm>
            <a:off x="3942758" y="3637035"/>
            <a:ext cx="632820"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 potential solutions</a:t>
            </a:r>
          </a:p>
        </p:txBody>
      </p:sp>
      <p:sp>
        <p:nvSpPr>
          <p:cNvPr id="147" name="Flowchart: Decision 146">
            <a:extLst>
              <a:ext uri="{FF2B5EF4-FFF2-40B4-BE49-F238E27FC236}">
                <a16:creationId xmlns:a16="http://schemas.microsoft.com/office/drawing/2014/main" id="{F0BC195D-4896-2D77-0C1A-32406CFC29C9}"/>
              </a:ext>
            </a:extLst>
          </p:cNvPr>
          <p:cNvSpPr/>
          <p:nvPr/>
        </p:nvSpPr>
        <p:spPr>
          <a:xfrm>
            <a:off x="4501353" y="3655584"/>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5" name="Rectangle: Rounded Corners 264">
            <a:extLst>
              <a:ext uri="{FF2B5EF4-FFF2-40B4-BE49-F238E27FC236}">
                <a16:creationId xmlns:a16="http://schemas.microsoft.com/office/drawing/2014/main" id="{C96AFA5E-BFE4-2ABC-E39B-CA64840DB8D1}"/>
              </a:ext>
            </a:extLst>
          </p:cNvPr>
          <p:cNvSpPr/>
          <p:nvPr/>
        </p:nvSpPr>
        <p:spPr>
          <a:xfrm>
            <a:off x="3938129" y="4869540"/>
            <a:ext cx="63295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Procurement process</a:t>
            </a:r>
          </a:p>
        </p:txBody>
      </p:sp>
      <p:sp>
        <p:nvSpPr>
          <p:cNvPr id="40" name="Rectangle: Rounded Corners 39">
            <a:extLst>
              <a:ext uri="{FF2B5EF4-FFF2-40B4-BE49-F238E27FC236}">
                <a16:creationId xmlns:a16="http://schemas.microsoft.com/office/drawing/2014/main" id="{E8CE327A-5947-AE5D-47A4-CA6DC7A33F3A}"/>
              </a:ext>
            </a:extLst>
          </p:cNvPr>
          <p:cNvSpPr/>
          <p:nvPr/>
        </p:nvSpPr>
        <p:spPr>
          <a:xfrm>
            <a:off x="4708522" y="5771986"/>
            <a:ext cx="626026"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Evaluation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MLA Operators</a:t>
            </a:r>
          </a:p>
        </p:txBody>
      </p:sp>
      <p:sp>
        <p:nvSpPr>
          <p:cNvPr id="41" name="Flowchart: Decision 40">
            <a:extLst>
              <a:ext uri="{FF2B5EF4-FFF2-40B4-BE49-F238E27FC236}">
                <a16:creationId xmlns:a16="http://schemas.microsoft.com/office/drawing/2014/main" id="{FC9EAF74-249E-1138-4F95-7C95D1433416}"/>
              </a:ext>
            </a:extLst>
          </p:cNvPr>
          <p:cNvSpPr/>
          <p:nvPr/>
        </p:nvSpPr>
        <p:spPr>
          <a:xfrm>
            <a:off x="5264942" y="578944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2" name="Connector: Elbow 41">
            <a:extLst>
              <a:ext uri="{FF2B5EF4-FFF2-40B4-BE49-F238E27FC236}">
                <a16:creationId xmlns:a16="http://schemas.microsoft.com/office/drawing/2014/main" id="{B736EBCC-6872-A137-FC10-F44D40F43CED}"/>
              </a:ext>
            </a:extLst>
          </p:cNvPr>
          <p:cNvCxnSpPr>
            <a:cxnSpLocks/>
            <a:stCxn id="147" idx="2"/>
            <a:endCxn id="40" idx="1"/>
          </p:cNvCxnSpPr>
          <p:nvPr/>
        </p:nvCxnSpPr>
        <p:spPr>
          <a:xfrm rot="16200000" flipH="1">
            <a:off x="3610088" y="4762848"/>
            <a:ext cx="2061699" cy="135169"/>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08" name="Rectangle: Rounded Corners 307">
            <a:extLst>
              <a:ext uri="{FF2B5EF4-FFF2-40B4-BE49-F238E27FC236}">
                <a16:creationId xmlns:a16="http://schemas.microsoft.com/office/drawing/2014/main" id="{D3A352E2-ABB3-5DA6-A354-8DABDAEE700E}"/>
              </a:ext>
            </a:extLst>
          </p:cNvPr>
          <p:cNvSpPr/>
          <p:nvPr/>
        </p:nvSpPr>
        <p:spPr>
          <a:xfrm>
            <a:off x="2324810" y="5464532"/>
            <a:ext cx="2758317" cy="184048"/>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Business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a:t>
            </a:r>
          </a:p>
        </p:txBody>
      </p:sp>
      <p:sp>
        <p:nvSpPr>
          <p:cNvPr id="309" name="Rectangle: Rounded Corners 308">
            <a:extLst>
              <a:ext uri="{FF2B5EF4-FFF2-40B4-BE49-F238E27FC236}">
                <a16:creationId xmlns:a16="http://schemas.microsoft.com/office/drawing/2014/main" id="{A6F150C7-23DF-A0ED-0C9D-53E68E13C744}"/>
              </a:ext>
            </a:extLst>
          </p:cNvPr>
          <p:cNvSpPr/>
          <p:nvPr/>
        </p:nvSpPr>
        <p:spPr>
          <a:xfrm>
            <a:off x="2852926" y="5493373"/>
            <a:ext cx="377307"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10" name="Rectangle: Rounded Corners 309">
            <a:extLst>
              <a:ext uri="{FF2B5EF4-FFF2-40B4-BE49-F238E27FC236}">
                <a16:creationId xmlns:a16="http://schemas.microsoft.com/office/drawing/2014/main" id="{D1F255FE-E08A-39CC-3EB0-0BF6EFC84B5B}"/>
              </a:ext>
            </a:extLst>
          </p:cNvPr>
          <p:cNvSpPr/>
          <p:nvPr/>
        </p:nvSpPr>
        <p:spPr>
          <a:xfrm>
            <a:off x="3232545" y="5491095"/>
            <a:ext cx="5760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60" name="Rectangle: Rounded Corners 359">
            <a:extLst>
              <a:ext uri="{FF2B5EF4-FFF2-40B4-BE49-F238E27FC236}">
                <a16:creationId xmlns:a16="http://schemas.microsoft.com/office/drawing/2014/main" id="{27D7E4F2-38CA-FEDC-5814-EB0BFCAC1078}"/>
              </a:ext>
            </a:extLst>
          </p:cNvPr>
          <p:cNvSpPr/>
          <p:nvPr/>
        </p:nvSpPr>
        <p:spPr>
          <a:xfrm>
            <a:off x="3804077" y="5495372"/>
            <a:ext cx="12481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operational business </a:t>
            </a:r>
            <a:r>
              <a:rPr kumimoji="0" lang="en-GB" sz="500" b="0" i="0" u="none" strike="noStrike" kern="1200" cap="none" spc="0" normalizeH="0" baseline="0" noProof="0" err="1">
                <a:ln>
                  <a:noFill/>
                </a:ln>
                <a:solidFill>
                  <a:prstClr val="black"/>
                </a:solidFill>
                <a:effectLst/>
                <a:uLnTx/>
                <a:uFillTx/>
                <a:latin typeface="Metropolis" panose="00000500000000000000" pitchFamily="50" charset="0"/>
                <a:ea typeface="+mn-ea"/>
                <a:cs typeface="+mn-cs"/>
              </a:rPr>
              <a:t>reqs</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11" name="Flowchart: Decision 310">
            <a:extLst>
              <a:ext uri="{FF2B5EF4-FFF2-40B4-BE49-F238E27FC236}">
                <a16:creationId xmlns:a16="http://schemas.microsoft.com/office/drawing/2014/main" id="{5F1B76C6-7762-AC02-2E55-D246798ED48F}"/>
              </a:ext>
            </a:extLst>
          </p:cNvPr>
          <p:cNvSpPr/>
          <p:nvPr/>
        </p:nvSpPr>
        <p:spPr>
          <a:xfrm>
            <a:off x="5005769" y="548602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object 163">
            <a:extLst>
              <a:ext uri="{FF2B5EF4-FFF2-40B4-BE49-F238E27FC236}">
                <a16:creationId xmlns:a16="http://schemas.microsoft.com/office/drawing/2014/main" id="{4FCA28FE-8E20-ACEA-013A-8EEC83AF46CB}"/>
              </a:ext>
            </a:extLst>
          </p:cNvPr>
          <p:cNvSpPr txBox="1"/>
          <p:nvPr/>
        </p:nvSpPr>
        <p:spPr>
          <a:xfrm>
            <a:off x="4988979" y="5991804"/>
            <a:ext cx="699509"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Operator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88" name="Straight Arrow Connector 87">
            <a:extLst>
              <a:ext uri="{FF2B5EF4-FFF2-40B4-BE49-F238E27FC236}">
                <a16:creationId xmlns:a16="http://schemas.microsoft.com/office/drawing/2014/main" id="{CFEA3444-C86B-197F-2A6D-38459234BC57}"/>
              </a:ext>
            </a:extLst>
          </p:cNvPr>
          <p:cNvCxnSpPr>
            <a:cxnSpLocks/>
            <a:stCxn id="41" idx="3"/>
            <a:endCxn id="280" idx="1"/>
          </p:cNvCxnSpPr>
          <p:nvPr/>
        </p:nvCxnSpPr>
        <p:spPr>
          <a:xfrm>
            <a:off x="5408942" y="5861448"/>
            <a:ext cx="115577" cy="992"/>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A42A681F-7651-3E2E-5EF6-07A941F83AF4}"/>
              </a:ext>
            </a:extLst>
          </p:cNvPr>
          <p:cNvCxnSpPr>
            <a:cxnSpLocks/>
            <a:stCxn id="368" idx="2"/>
            <a:endCxn id="285" idx="1"/>
          </p:cNvCxnSpPr>
          <p:nvPr/>
        </p:nvCxnSpPr>
        <p:spPr>
          <a:xfrm rot="16200000" flipH="1">
            <a:off x="7971247" y="5527071"/>
            <a:ext cx="264486" cy="401097"/>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4" name="object 163">
            <a:extLst>
              <a:ext uri="{FF2B5EF4-FFF2-40B4-BE49-F238E27FC236}">
                <a16:creationId xmlns:a16="http://schemas.microsoft.com/office/drawing/2014/main" id="{93C3E24C-35C5-CC37-B124-EFF48F5B5C46}"/>
              </a:ext>
            </a:extLst>
          </p:cNvPr>
          <p:cNvSpPr txBox="1"/>
          <p:nvPr/>
        </p:nvSpPr>
        <p:spPr>
          <a:xfrm>
            <a:off x="7932012" y="5686726"/>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6" name="Flowchart: Decision 105">
            <a:extLst>
              <a:ext uri="{FF2B5EF4-FFF2-40B4-BE49-F238E27FC236}">
                <a16:creationId xmlns:a16="http://schemas.microsoft.com/office/drawing/2014/main" id="{EB96D2F8-5474-F165-B206-A3A678C9E03A}"/>
              </a:ext>
            </a:extLst>
          </p:cNvPr>
          <p:cNvSpPr/>
          <p:nvPr/>
        </p:nvSpPr>
        <p:spPr>
          <a:xfrm>
            <a:off x="7547179" y="579024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 name="object 163">
            <a:extLst>
              <a:ext uri="{FF2B5EF4-FFF2-40B4-BE49-F238E27FC236}">
                <a16:creationId xmlns:a16="http://schemas.microsoft.com/office/drawing/2014/main" id="{749F7413-C777-3B60-1058-6F94FE6977F7}"/>
              </a:ext>
            </a:extLst>
          </p:cNvPr>
          <p:cNvSpPr txBox="1"/>
          <p:nvPr/>
        </p:nvSpPr>
        <p:spPr>
          <a:xfrm>
            <a:off x="7652999" y="5863721"/>
            <a:ext cx="752108"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Draft of MLA Op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12" name="Straight Arrow Connector 111">
            <a:extLst>
              <a:ext uri="{FF2B5EF4-FFF2-40B4-BE49-F238E27FC236}">
                <a16:creationId xmlns:a16="http://schemas.microsoft.com/office/drawing/2014/main" id="{72F30D2E-3DDA-0D3F-073A-201B97821249}"/>
              </a:ext>
            </a:extLst>
          </p:cNvPr>
          <p:cNvCxnSpPr>
            <a:cxnSpLocks/>
            <a:stCxn id="106" idx="3"/>
            <a:endCxn id="285" idx="1"/>
          </p:cNvCxnSpPr>
          <p:nvPr/>
        </p:nvCxnSpPr>
        <p:spPr>
          <a:xfrm flipV="1">
            <a:off x="7691179" y="5859863"/>
            <a:ext cx="612860" cy="2384"/>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cxnSp>
        <p:nvCxnSpPr>
          <p:cNvPr id="18" name="Connector: Elbow 17">
            <a:extLst>
              <a:ext uri="{FF2B5EF4-FFF2-40B4-BE49-F238E27FC236}">
                <a16:creationId xmlns:a16="http://schemas.microsoft.com/office/drawing/2014/main" id="{4C2DEE2B-F4FC-8B12-AA80-FD70DDCEA6C9}"/>
              </a:ext>
            </a:extLst>
          </p:cNvPr>
          <p:cNvCxnSpPr>
            <a:cxnSpLocks/>
            <a:stCxn id="147" idx="2"/>
            <a:endCxn id="15" idx="1"/>
          </p:cNvCxnSpPr>
          <p:nvPr/>
        </p:nvCxnSpPr>
        <p:spPr>
          <a:xfrm rot="16200000" flipH="1">
            <a:off x="4476768" y="3896168"/>
            <a:ext cx="322630" cy="12946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2FB3745-FA8E-0C37-5757-0B40BC36AA6B}"/>
              </a:ext>
            </a:extLst>
          </p:cNvPr>
          <p:cNvCxnSpPr>
            <a:cxnSpLocks/>
            <a:stCxn id="147" idx="2"/>
          </p:cNvCxnSpPr>
          <p:nvPr/>
        </p:nvCxnSpPr>
        <p:spPr>
          <a:xfrm>
            <a:off x="4573353" y="3799584"/>
            <a:ext cx="0" cy="190644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66" name="Flowchart: Decision 265">
            <a:extLst>
              <a:ext uri="{FF2B5EF4-FFF2-40B4-BE49-F238E27FC236}">
                <a16:creationId xmlns:a16="http://schemas.microsoft.com/office/drawing/2014/main" id="{497C0009-B070-5320-2549-ADEF7E962235}"/>
              </a:ext>
            </a:extLst>
          </p:cNvPr>
          <p:cNvSpPr/>
          <p:nvPr/>
        </p:nvSpPr>
        <p:spPr>
          <a:xfrm>
            <a:off x="4504880" y="488808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9" name="object 163">
            <a:extLst>
              <a:ext uri="{FF2B5EF4-FFF2-40B4-BE49-F238E27FC236}">
                <a16:creationId xmlns:a16="http://schemas.microsoft.com/office/drawing/2014/main" id="{9B88E0AE-9FF1-001E-26F7-4BDA550109DB}"/>
              </a:ext>
            </a:extLst>
          </p:cNvPr>
          <p:cNvSpPr txBox="1"/>
          <p:nvPr/>
        </p:nvSpPr>
        <p:spPr>
          <a:xfrm>
            <a:off x="3916774" y="5206981"/>
            <a:ext cx="1224000"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sector definitions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Rectangle: Rounded Corners 295">
            <a:extLst>
              <a:ext uri="{FF2B5EF4-FFF2-40B4-BE49-F238E27FC236}">
                <a16:creationId xmlns:a16="http://schemas.microsoft.com/office/drawing/2014/main" id="{63F126B4-73F8-F3C2-1999-1DADFD2B592E}"/>
              </a:ext>
            </a:extLst>
          </p:cNvPr>
          <p:cNvSpPr/>
          <p:nvPr/>
        </p:nvSpPr>
        <p:spPr>
          <a:xfrm>
            <a:off x="2370256" y="4568875"/>
            <a:ext cx="8239934" cy="180000"/>
          </a:xfrm>
          <a:prstGeom prst="round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Monitor and maintain up-to-date list of ASPSPs &amp; TPPs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'expressions of interest’ and readiness​</a:t>
            </a:r>
          </a:p>
        </p:txBody>
      </p:sp>
      <p:sp>
        <p:nvSpPr>
          <p:cNvPr id="172" name="Rectangle: Rounded Corners 171">
            <a:extLst>
              <a:ext uri="{FF2B5EF4-FFF2-40B4-BE49-F238E27FC236}">
                <a16:creationId xmlns:a16="http://schemas.microsoft.com/office/drawing/2014/main" id="{76344A77-AAC3-E2FC-F898-8D6B68140A4F}"/>
              </a:ext>
            </a:extLst>
          </p:cNvPr>
          <p:cNvSpPr/>
          <p:nvPr/>
        </p:nvSpPr>
        <p:spPr>
          <a:xfrm>
            <a:off x="3820307" y="4255146"/>
            <a:ext cx="379701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5" name="object 163">
            <a:extLst>
              <a:ext uri="{FF2B5EF4-FFF2-40B4-BE49-F238E27FC236}">
                <a16:creationId xmlns:a16="http://schemas.microsoft.com/office/drawing/2014/main" id="{5D29BBE5-14DF-AD65-1980-B289D81FE106}"/>
              </a:ext>
            </a:extLst>
          </p:cNvPr>
          <p:cNvSpPr txBox="1"/>
          <p:nvPr/>
        </p:nvSpPr>
        <p:spPr>
          <a:xfrm>
            <a:off x="4306081" y="3832789"/>
            <a:ext cx="542077"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approve Dispute solution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 name="Flowchart: Decision 29">
            <a:extLst>
              <a:ext uri="{FF2B5EF4-FFF2-40B4-BE49-F238E27FC236}">
                <a16:creationId xmlns:a16="http://schemas.microsoft.com/office/drawing/2014/main" id="{B4A23F2D-FCB1-B528-5EA0-A0CBAA84053D}"/>
              </a:ext>
            </a:extLst>
          </p:cNvPr>
          <p:cNvSpPr/>
          <p:nvPr/>
        </p:nvSpPr>
        <p:spPr>
          <a:xfrm>
            <a:off x="3746624" y="5484068"/>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bject 163">
            <a:extLst>
              <a:ext uri="{FF2B5EF4-FFF2-40B4-BE49-F238E27FC236}">
                <a16:creationId xmlns:a16="http://schemas.microsoft.com/office/drawing/2014/main" id="{BDCCDE0F-8007-3E60-ADBB-19B14626EFAD}"/>
              </a:ext>
            </a:extLst>
          </p:cNvPr>
          <p:cNvSpPr txBox="1"/>
          <p:nvPr/>
        </p:nvSpPr>
        <p:spPr>
          <a:xfrm>
            <a:off x="3898752" y="2142112"/>
            <a:ext cx="1840903"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Blueprint recommendations analysis published to VRPWG</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object 163">
            <a:extLst>
              <a:ext uri="{FF2B5EF4-FFF2-40B4-BE49-F238E27FC236}">
                <a16:creationId xmlns:a16="http://schemas.microsoft.com/office/drawing/2014/main" id="{2CFF9AF0-EF4D-F9FD-E596-6E7CA952116C}"/>
              </a:ext>
            </a:extLst>
          </p:cNvPr>
          <p:cNvSpPr txBox="1"/>
          <p:nvPr/>
        </p:nvSpPr>
        <p:spPr>
          <a:xfrm>
            <a:off x="5293206" y="1303453"/>
            <a:ext cx="792000"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SS5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36" name="Flowchart: Decision 35">
            <a:extLst>
              <a:ext uri="{FF2B5EF4-FFF2-40B4-BE49-F238E27FC236}">
                <a16:creationId xmlns:a16="http://schemas.microsoft.com/office/drawing/2014/main" id="{5A3D7C8A-86BD-8043-578A-286EFDF88D69}"/>
              </a:ext>
            </a:extLst>
          </p:cNvPr>
          <p:cNvSpPr/>
          <p:nvPr/>
        </p:nvSpPr>
        <p:spPr>
          <a:xfrm>
            <a:off x="5136506" y="1327913"/>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94" name="Rectangle: Rounded Corners 93">
            <a:extLst>
              <a:ext uri="{FF2B5EF4-FFF2-40B4-BE49-F238E27FC236}">
                <a16:creationId xmlns:a16="http://schemas.microsoft.com/office/drawing/2014/main" id="{B58984E5-889A-D468-A309-5F6E478CB05B}"/>
              </a:ext>
            </a:extLst>
          </p:cNvPr>
          <p:cNvSpPr/>
          <p:nvPr/>
        </p:nvSpPr>
        <p:spPr>
          <a:xfrm>
            <a:off x="5119511" y="3907646"/>
            <a:ext cx="3734286" cy="108000"/>
          </a:xfrm>
          <a:prstGeom prst="roundRect">
            <a:avLst/>
          </a:prstGeom>
          <a:solidFill>
            <a:schemeClr val="accent2">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Placeholder - alternative solution to be identified – design/build/test/implement activities to be considered</a:t>
            </a:r>
          </a:p>
        </p:txBody>
      </p:sp>
      <p:sp>
        <p:nvSpPr>
          <p:cNvPr id="15" name="Rectangle: Rounded Corners 14">
            <a:extLst>
              <a:ext uri="{FF2B5EF4-FFF2-40B4-BE49-F238E27FC236}">
                <a16:creationId xmlns:a16="http://schemas.microsoft.com/office/drawing/2014/main" id="{D8994157-8E82-0AEF-4988-8C3369311002}"/>
              </a:ext>
            </a:extLst>
          </p:cNvPr>
          <p:cNvSpPr/>
          <p:nvPr/>
        </p:nvSpPr>
        <p:spPr>
          <a:xfrm>
            <a:off x="4702814" y="4050214"/>
            <a:ext cx="2910995" cy="144000"/>
          </a:xfrm>
          <a:prstGeom prst="round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Define and implement arbitration approach and solution</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7" name="Flowchart: Decision 126">
            <a:extLst>
              <a:ext uri="{FF2B5EF4-FFF2-40B4-BE49-F238E27FC236}">
                <a16:creationId xmlns:a16="http://schemas.microsoft.com/office/drawing/2014/main" id="{AE9F8334-838F-96F9-D15C-C13011CD38C9}"/>
              </a:ext>
            </a:extLst>
          </p:cNvPr>
          <p:cNvSpPr/>
          <p:nvPr/>
        </p:nvSpPr>
        <p:spPr>
          <a:xfrm>
            <a:off x="5571721"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22" name="Rectangle: Rounded Corners 21">
            <a:extLst>
              <a:ext uri="{FF2B5EF4-FFF2-40B4-BE49-F238E27FC236}">
                <a16:creationId xmlns:a16="http://schemas.microsoft.com/office/drawing/2014/main" id="{AE0C2791-8DCA-9FC3-EEC7-052A1567EFC6}"/>
              </a:ext>
            </a:extLst>
          </p:cNvPr>
          <p:cNvSpPr/>
          <p:nvPr/>
        </p:nvSpPr>
        <p:spPr>
          <a:xfrm>
            <a:off x="3940127" y="2310845"/>
            <a:ext cx="292389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8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Readiness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Report</a:t>
            </a:r>
          </a:p>
        </p:txBody>
      </p:sp>
      <p:sp>
        <p:nvSpPr>
          <p:cNvPr id="96" name="Rectangle: Rounded Corners 95">
            <a:extLst>
              <a:ext uri="{FF2B5EF4-FFF2-40B4-BE49-F238E27FC236}">
                <a16:creationId xmlns:a16="http://schemas.microsoft.com/office/drawing/2014/main" id="{ED3D7259-3082-0C8B-61B6-EA6197F48B64}"/>
              </a:ext>
            </a:extLst>
          </p:cNvPr>
          <p:cNvSpPr/>
          <p:nvPr/>
        </p:nvSpPr>
        <p:spPr>
          <a:xfrm>
            <a:off x="6566697" y="2342494"/>
            <a:ext cx="287263" cy="11626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97" name="Rectangle: Rounded Corners 96">
            <a:extLst>
              <a:ext uri="{FF2B5EF4-FFF2-40B4-BE49-F238E27FC236}">
                <a16:creationId xmlns:a16="http://schemas.microsoft.com/office/drawing/2014/main" id="{68D45F1A-ECBB-E9CA-DF21-576FF3EC8C15}"/>
              </a:ext>
            </a:extLst>
          </p:cNvPr>
          <p:cNvSpPr/>
          <p:nvPr/>
        </p:nvSpPr>
        <p:spPr>
          <a:xfrm>
            <a:off x="6167862" y="2344632"/>
            <a:ext cx="3988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8" name="Flowchart: Decision 27">
            <a:extLst>
              <a:ext uri="{FF2B5EF4-FFF2-40B4-BE49-F238E27FC236}">
                <a16:creationId xmlns:a16="http://schemas.microsoft.com/office/drawing/2014/main" id="{F4E4C47C-F579-2A46-F457-D58EC17ED006}"/>
              </a:ext>
            </a:extLst>
          </p:cNvPr>
          <p:cNvSpPr/>
          <p:nvPr/>
        </p:nvSpPr>
        <p:spPr>
          <a:xfrm>
            <a:off x="6783562" y="232411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Rounded Corners 30">
            <a:extLst>
              <a:ext uri="{FF2B5EF4-FFF2-40B4-BE49-F238E27FC236}">
                <a16:creationId xmlns:a16="http://schemas.microsoft.com/office/drawing/2014/main" id="{E8F4FC73-F1AD-A0EC-68AD-212D419D78AC}"/>
              </a:ext>
            </a:extLst>
          </p:cNvPr>
          <p:cNvSpPr/>
          <p:nvPr/>
        </p:nvSpPr>
        <p:spPr>
          <a:xfrm>
            <a:off x="4575578" y="2515815"/>
            <a:ext cx="304843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5A159655-C883-A6EA-F0C0-7BED9EF6D13D}"/>
              </a:ext>
            </a:extLst>
          </p:cNvPr>
          <p:cNvSpPr/>
          <p:nvPr/>
        </p:nvSpPr>
        <p:spPr>
          <a:xfrm>
            <a:off x="6051547" y="2549436"/>
            <a:ext cx="50907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43" name="Rectangle: Rounded Corners 42">
            <a:extLst>
              <a:ext uri="{FF2B5EF4-FFF2-40B4-BE49-F238E27FC236}">
                <a16:creationId xmlns:a16="http://schemas.microsoft.com/office/drawing/2014/main" id="{DA8BF10B-44F1-C1C1-0109-AF6DC1D7E82D}"/>
              </a:ext>
            </a:extLst>
          </p:cNvPr>
          <p:cNvSpPr/>
          <p:nvPr/>
        </p:nvSpPr>
        <p:spPr>
          <a:xfrm>
            <a:off x="6559974" y="2547740"/>
            <a:ext cx="104204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02" name="Rectangle: Rounded Corners 101">
            <a:extLst>
              <a:ext uri="{FF2B5EF4-FFF2-40B4-BE49-F238E27FC236}">
                <a16:creationId xmlns:a16="http://schemas.microsoft.com/office/drawing/2014/main" id="{D7CFA98D-E12E-8E79-B8E7-6175AF316BE8}"/>
              </a:ext>
            </a:extLst>
          </p:cNvPr>
          <p:cNvSpPr/>
          <p:nvPr/>
        </p:nvSpPr>
        <p:spPr>
          <a:xfrm>
            <a:off x="4601912" y="2550589"/>
            <a:ext cx="14496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57" name="Flowchart: Decision 256">
            <a:extLst>
              <a:ext uri="{FF2B5EF4-FFF2-40B4-BE49-F238E27FC236}">
                <a16:creationId xmlns:a16="http://schemas.microsoft.com/office/drawing/2014/main" id="{05A18A3C-6459-E7E1-9D05-E1A026028246}"/>
              </a:ext>
            </a:extLst>
          </p:cNvPr>
          <p:cNvSpPr/>
          <p:nvPr/>
        </p:nvSpPr>
        <p:spPr>
          <a:xfrm>
            <a:off x="7539696" y="252929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Rounded Corners 61">
            <a:extLst>
              <a:ext uri="{FF2B5EF4-FFF2-40B4-BE49-F238E27FC236}">
                <a16:creationId xmlns:a16="http://schemas.microsoft.com/office/drawing/2014/main" id="{4E74FEE7-4A3D-EC71-0A15-C166EDB84A7D}"/>
              </a:ext>
            </a:extLst>
          </p:cNvPr>
          <p:cNvSpPr/>
          <p:nvPr/>
        </p:nvSpPr>
        <p:spPr>
          <a:xfrm>
            <a:off x="4583762" y="2924194"/>
            <a:ext cx="3792950" cy="187789"/>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Longer-term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Roadmap</a:t>
            </a:r>
            <a:r>
              <a:rPr kumimoji="0" lang="en-GB" sz="2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a:t>
            </a:r>
            <a:r>
              <a:rPr kumimoji="0" lang="en-GB" sz="3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(LTR)</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4" name="Rectangle: Rounded Corners 73">
            <a:extLst>
              <a:ext uri="{FF2B5EF4-FFF2-40B4-BE49-F238E27FC236}">
                <a16:creationId xmlns:a16="http://schemas.microsoft.com/office/drawing/2014/main" id="{592F7470-1CA2-D1F8-FB80-D79F2A0C4467}"/>
              </a:ext>
            </a:extLst>
          </p:cNvPr>
          <p:cNvSpPr/>
          <p:nvPr/>
        </p:nvSpPr>
        <p:spPr>
          <a:xfrm>
            <a:off x="5051952" y="2957454"/>
            <a:ext cx="177243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Iterative drafts shared     with VRP PIG</a:t>
            </a:r>
          </a:p>
        </p:txBody>
      </p:sp>
      <p:sp>
        <p:nvSpPr>
          <p:cNvPr id="27" name="Flowchart: Decision 26">
            <a:extLst>
              <a:ext uri="{FF2B5EF4-FFF2-40B4-BE49-F238E27FC236}">
                <a16:creationId xmlns:a16="http://schemas.microsoft.com/office/drawing/2014/main" id="{87135E81-0677-7C87-CAA5-C7CC4228FD97}"/>
              </a:ext>
            </a:extLst>
          </p:cNvPr>
          <p:cNvSpPr/>
          <p:nvPr/>
        </p:nvSpPr>
        <p:spPr>
          <a:xfrm>
            <a:off x="5300942" y="297366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 name="Flowchart: Decision 28">
            <a:extLst>
              <a:ext uri="{FF2B5EF4-FFF2-40B4-BE49-F238E27FC236}">
                <a16:creationId xmlns:a16="http://schemas.microsoft.com/office/drawing/2014/main" id="{F094068E-76AB-A2B8-B46B-B3505E13CBB1}"/>
              </a:ext>
            </a:extLst>
          </p:cNvPr>
          <p:cNvSpPr/>
          <p:nvPr/>
        </p:nvSpPr>
        <p:spPr>
          <a:xfrm>
            <a:off x="6061170" y="2976516"/>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CD9E9413-AA7B-0847-266C-79703CABB9B6}"/>
              </a:ext>
            </a:extLst>
          </p:cNvPr>
          <p:cNvSpPr/>
          <p:nvPr/>
        </p:nvSpPr>
        <p:spPr>
          <a:xfrm>
            <a:off x="6872402" y="2961496"/>
            <a:ext cx="1476154"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Wave 2 requirements</a:t>
            </a:r>
          </a:p>
        </p:txBody>
      </p:sp>
      <p:sp>
        <p:nvSpPr>
          <p:cNvPr id="93" name="Flowchart: Decision 92">
            <a:extLst>
              <a:ext uri="{FF2B5EF4-FFF2-40B4-BE49-F238E27FC236}">
                <a16:creationId xmlns:a16="http://schemas.microsoft.com/office/drawing/2014/main" id="{CCBCCE38-8EB5-9ABC-CE54-D1789343FC4F}"/>
              </a:ext>
            </a:extLst>
          </p:cNvPr>
          <p:cNvSpPr/>
          <p:nvPr/>
        </p:nvSpPr>
        <p:spPr>
          <a:xfrm>
            <a:off x="6786692" y="2948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4" name="Flowchart: Decision 403">
            <a:extLst>
              <a:ext uri="{FF2B5EF4-FFF2-40B4-BE49-F238E27FC236}">
                <a16:creationId xmlns:a16="http://schemas.microsoft.com/office/drawing/2014/main" id="{364170CF-CB50-C837-FC17-1AAB8C996CE3}"/>
              </a:ext>
            </a:extLst>
          </p:cNvPr>
          <p:cNvSpPr/>
          <p:nvPr/>
        </p:nvSpPr>
        <p:spPr>
          <a:xfrm>
            <a:off x="8305193" y="29481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object 163">
            <a:extLst>
              <a:ext uri="{FF2B5EF4-FFF2-40B4-BE49-F238E27FC236}">
                <a16:creationId xmlns:a16="http://schemas.microsoft.com/office/drawing/2014/main" id="{0D689ED3-7ED1-212B-CB4D-1B0C2FBFE82E}"/>
              </a:ext>
            </a:extLst>
          </p:cNvPr>
          <p:cNvSpPr txBox="1"/>
          <p:nvPr/>
        </p:nvSpPr>
        <p:spPr>
          <a:xfrm>
            <a:off x="5659858" y="3442431"/>
            <a:ext cx="1450782"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Illustrative delivery schedule if the Salesforce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solution is recommended (ASSUMPTION)</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14" name="object 163">
            <a:extLst>
              <a:ext uri="{FF2B5EF4-FFF2-40B4-BE49-F238E27FC236}">
                <a16:creationId xmlns:a16="http://schemas.microsoft.com/office/drawing/2014/main" id="{48EE35C7-8404-982C-F33C-188DF4754D7F}"/>
              </a:ext>
            </a:extLst>
          </p:cNvPr>
          <p:cNvSpPr txBox="1"/>
          <p:nvPr/>
        </p:nvSpPr>
        <p:spPr>
          <a:xfrm>
            <a:off x="7054502" y="3533366"/>
            <a:ext cx="1116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Core build complete ready for UAT</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grpSp>
        <p:nvGrpSpPr>
          <p:cNvPr id="80" name="Group 79">
            <a:extLst>
              <a:ext uri="{FF2B5EF4-FFF2-40B4-BE49-F238E27FC236}">
                <a16:creationId xmlns:a16="http://schemas.microsoft.com/office/drawing/2014/main" id="{B268366D-F69E-949B-6569-7C272AD71116}"/>
              </a:ext>
            </a:extLst>
          </p:cNvPr>
          <p:cNvGrpSpPr/>
          <p:nvPr/>
        </p:nvGrpSpPr>
        <p:grpSpPr>
          <a:xfrm>
            <a:off x="4737560" y="3612132"/>
            <a:ext cx="4679311" cy="216000"/>
            <a:chOff x="3030046" y="3722429"/>
            <a:chExt cx="4681634" cy="216000"/>
          </a:xfrm>
        </p:grpSpPr>
        <p:sp>
          <p:nvSpPr>
            <p:cNvPr id="58" name="Rectangle: Rounded Corners 57">
              <a:extLst>
                <a:ext uri="{FF2B5EF4-FFF2-40B4-BE49-F238E27FC236}">
                  <a16:creationId xmlns:a16="http://schemas.microsoft.com/office/drawing/2014/main" id="{0571F773-0BF8-C3EE-7A0C-D0503C6F28A8}"/>
                </a:ext>
              </a:extLst>
            </p:cNvPr>
            <p:cNvSpPr/>
            <p:nvPr/>
          </p:nvSpPr>
          <p:spPr>
            <a:xfrm>
              <a:off x="3030046" y="3749006"/>
              <a:ext cx="3640959"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1E795F17-6DC2-9E28-B5FE-C31C4C45AEF6}"/>
                </a:ext>
              </a:extLst>
            </p:cNvPr>
            <p:cNvSpPr txBox="1"/>
            <p:nvPr/>
          </p:nvSpPr>
          <p:spPr>
            <a:xfrm>
              <a:off x="6705006" y="3722429"/>
              <a:ext cx="1006674" cy="21600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Disputes solution ready for go-live</a:t>
              </a:r>
            </a:p>
          </p:txBody>
        </p:sp>
        <p:sp>
          <p:nvSpPr>
            <p:cNvPr id="60" name="Rectangle: Rounded Corners 59">
              <a:extLst>
                <a:ext uri="{FF2B5EF4-FFF2-40B4-BE49-F238E27FC236}">
                  <a16:creationId xmlns:a16="http://schemas.microsoft.com/office/drawing/2014/main" id="{06B8FFF4-A6F3-A6C4-C835-98D87FE5845A}"/>
                </a:ext>
              </a:extLst>
            </p:cNvPr>
            <p:cNvSpPr/>
            <p:nvPr/>
          </p:nvSpPr>
          <p:spPr>
            <a:xfrm>
              <a:off x="5909626" y="3780931"/>
              <a:ext cx="733208"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UAT/release readiness</a:t>
              </a:r>
            </a:p>
          </p:txBody>
        </p:sp>
        <p:sp>
          <p:nvSpPr>
            <p:cNvPr id="61" name="Rectangle: Rounded Corners 60">
              <a:extLst>
                <a:ext uri="{FF2B5EF4-FFF2-40B4-BE49-F238E27FC236}">
                  <a16:creationId xmlns:a16="http://schemas.microsoft.com/office/drawing/2014/main" id="{BE7D4401-E994-AAB2-F134-A963949A006C}"/>
                </a:ext>
              </a:extLst>
            </p:cNvPr>
            <p:cNvSpPr/>
            <p:nvPr/>
          </p:nvSpPr>
          <p:spPr>
            <a:xfrm>
              <a:off x="3071066" y="3782464"/>
              <a:ext cx="676810"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H/L &amp; user story design</a:t>
              </a:r>
            </a:p>
          </p:txBody>
        </p:sp>
        <p:sp>
          <p:nvSpPr>
            <p:cNvPr id="59" name="Rectangle: Rounded Corners 58">
              <a:extLst>
                <a:ext uri="{FF2B5EF4-FFF2-40B4-BE49-F238E27FC236}">
                  <a16:creationId xmlns:a16="http://schemas.microsoft.com/office/drawing/2014/main" id="{2620DA19-DC47-B694-606F-5F00676B532C}"/>
                </a:ext>
              </a:extLst>
            </p:cNvPr>
            <p:cNvSpPr/>
            <p:nvPr/>
          </p:nvSpPr>
          <p:spPr>
            <a:xfrm>
              <a:off x="3747395" y="3782628"/>
              <a:ext cx="2162230" cy="11131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Build &amp; QA</a:t>
              </a:r>
            </a:p>
          </p:txBody>
        </p:sp>
        <p:sp>
          <p:nvSpPr>
            <p:cNvPr id="63" name="Flowchart: Decision 62">
              <a:extLst>
                <a:ext uri="{FF2B5EF4-FFF2-40B4-BE49-F238E27FC236}">
                  <a16:creationId xmlns:a16="http://schemas.microsoft.com/office/drawing/2014/main" id="{7447A8CB-5548-166B-5851-E077D7B91647}"/>
                </a:ext>
              </a:extLst>
            </p:cNvPr>
            <p:cNvSpPr/>
            <p:nvPr/>
          </p:nvSpPr>
          <p:spPr>
            <a:xfrm>
              <a:off x="6599569" y="3759461"/>
              <a:ext cx="144072"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 name="Flowchart: Decision 3">
            <a:extLst>
              <a:ext uri="{FF2B5EF4-FFF2-40B4-BE49-F238E27FC236}">
                <a16:creationId xmlns:a16="http://schemas.microsoft.com/office/drawing/2014/main" id="{81D86260-FC9B-621C-B3E6-908D925EFB39}"/>
              </a:ext>
            </a:extLst>
          </p:cNvPr>
          <p:cNvSpPr/>
          <p:nvPr/>
        </p:nvSpPr>
        <p:spPr>
          <a:xfrm>
            <a:off x="7540967" y="366324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3" name="Rectangle: Rounded Corners 172">
            <a:extLst>
              <a:ext uri="{FF2B5EF4-FFF2-40B4-BE49-F238E27FC236}">
                <a16:creationId xmlns:a16="http://schemas.microsoft.com/office/drawing/2014/main" id="{907E26B6-4565-EAFC-75D4-4E9D1861136C}"/>
              </a:ext>
            </a:extLst>
          </p:cNvPr>
          <p:cNvSpPr/>
          <p:nvPr/>
        </p:nvSpPr>
        <p:spPr>
          <a:xfrm>
            <a:off x="6051547" y="4286650"/>
            <a:ext cx="50907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74" name="Rectangle: Rounded Corners 173">
            <a:extLst>
              <a:ext uri="{FF2B5EF4-FFF2-40B4-BE49-F238E27FC236}">
                <a16:creationId xmlns:a16="http://schemas.microsoft.com/office/drawing/2014/main" id="{C4C01DCA-8F91-9FC5-A5FA-056D1E1E61F8}"/>
              </a:ext>
            </a:extLst>
          </p:cNvPr>
          <p:cNvSpPr/>
          <p:nvPr/>
        </p:nvSpPr>
        <p:spPr>
          <a:xfrm>
            <a:off x="6559974" y="4287071"/>
            <a:ext cx="104204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76" name="Rectangle: Rounded Corners 175">
            <a:extLst>
              <a:ext uri="{FF2B5EF4-FFF2-40B4-BE49-F238E27FC236}">
                <a16:creationId xmlns:a16="http://schemas.microsoft.com/office/drawing/2014/main" id="{A1C44AD8-0728-31DD-7B2B-5BE778E64085}"/>
              </a:ext>
            </a:extLst>
          </p:cNvPr>
          <p:cNvSpPr/>
          <p:nvPr/>
        </p:nvSpPr>
        <p:spPr>
          <a:xfrm>
            <a:off x="5330371" y="4289920"/>
            <a:ext cx="721176"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420" name="Rectangle: Rounded Corners 419">
            <a:extLst>
              <a:ext uri="{FF2B5EF4-FFF2-40B4-BE49-F238E27FC236}">
                <a16:creationId xmlns:a16="http://schemas.microsoft.com/office/drawing/2014/main" id="{2A22AF51-FD77-FC29-0E0D-6F566860B38C}"/>
              </a:ext>
            </a:extLst>
          </p:cNvPr>
          <p:cNvSpPr/>
          <p:nvPr/>
        </p:nvSpPr>
        <p:spPr>
          <a:xfrm>
            <a:off x="4574763" y="4291052"/>
            <a:ext cx="759785"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24" name="Rectangle: Rounded Corners 423">
            <a:extLst>
              <a:ext uri="{FF2B5EF4-FFF2-40B4-BE49-F238E27FC236}">
                <a16:creationId xmlns:a16="http://schemas.microsoft.com/office/drawing/2014/main" id="{6E538646-3B5C-C051-3017-C165F07C6AA4}"/>
              </a:ext>
            </a:extLst>
          </p:cNvPr>
          <p:cNvSpPr/>
          <p:nvPr/>
        </p:nvSpPr>
        <p:spPr>
          <a:xfrm>
            <a:off x="3843730" y="4289079"/>
            <a:ext cx="72886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40C28"/>
                </a:solidFill>
                <a:effectLst/>
                <a:uLnTx/>
                <a:uFillTx/>
                <a:latin typeface="Metropolis" panose="00000500000000000000" pitchFamily="50" charset="0"/>
                <a:ea typeface="+mn-ea"/>
                <a:cs typeface="+mn-cs"/>
              </a:rPr>
              <a:t>Readiness</a:t>
            </a:r>
            <a:endParaRPr kumimoji="0" lang="en-GB" sz="2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7" name="Rectangle: Rounded Corners 176">
            <a:extLst>
              <a:ext uri="{FF2B5EF4-FFF2-40B4-BE49-F238E27FC236}">
                <a16:creationId xmlns:a16="http://schemas.microsoft.com/office/drawing/2014/main" id="{D4C94761-B894-C045-003A-F0B433CA8D5C}"/>
              </a:ext>
            </a:extLst>
          </p:cNvPr>
          <p:cNvSpPr/>
          <p:nvPr/>
        </p:nvSpPr>
        <p:spPr>
          <a:xfrm>
            <a:off x="7788317" y="6066846"/>
            <a:ext cx="2099586" cy="144000"/>
          </a:xfrm>
          <a:prstGeom prst="roundRect">
            <a:avLst/>
          </a:prstGeom>
          <a:solidFill>
            <a:schemeClr val="accent4">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Roadmap Development </a:t>
            </a: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 Wave 2+ Definitions) </a:t>
            </a:r>
            <a:r>
              <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(timings TBC)</a:t>
            </a:r>
            <a:endParaRPr kumimoji="0" lang="en-GB" sz="5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53" name="Rectangle: Rounded Corners 52">
            <a:extLst>
              <a:ext uri="{FF2B5EF4-FFF2-40B4-BE49-F238E27FC236}">
                <a16:creationId xmlns:a16="http://schemas.microsoft.com/office/drawing/2014/main" id="{349C38FF-F5C0-73A1-8B56-AE0E90111DF7}"/>
              </a:ext>
            </a:extLst>
          </p:cNvPr>
          <p:cNvSpPr/>
          <p:nvPr/>
        </p:nvSpPr>
        <p:spPr>
          <a:xfrm>
            <a:off x="4596033" y="4595878"/>
            <a:ext cx="2241613"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Advisory Group sessions with broader ecosystem</a:t>
            </a:r>
          </a:p>
        </p:txBody>
      </p:sp>
      <p:sp>
        <p:nvSpPr>
          <p:cNvPr id="191" name="Flowchart: Decision 190">
            <a:extLst>
              <a:ext uri="{FF2B5EF4-FFF2-40B4-BE49-F238E27FC236}">
                <a16:creationId xmlns:a16="http://schemas.microsoft.com/office/drawing/2014/main" id="{BCC5B81D-AC55-3C03-ECA0-2D24605FFB6F}"/>
              </a:ext>
            </a:extLst>
          </p:cNvPr>
          <p:cNvSpPr/>
          <p:nvPr/>
        </p:nvSpPr>
        <p:spPr>
          <a:xfrm>
            <a:off x="7542707" y="426560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7B8323E6-EB7A-247F-E469-9B3E567FB5F0}"/>
              </a:ext>
            </a:extLst>
          </p:cNvPr>
          <p:cNvSpPr/>
          <p:nvPr/>
        </p:nvSpPr>
        <p:spPr>
          <a:xfrm>
            <a:off x="3502447" y="1089056"/>
            <a:ext cx="656803"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Socialisation</a:t>
            </a:r>
          </a:p>
        </p:txBody>
      </p:sp>
      <p:sp>
        <p:nvSpPr>
          <p:cNvPr id="321" name="Flowchart: Decision 320">
            <a:extLst>
              <a:ext uri="{FF2B5EF4-FFF2-40B4-BE49-F238E27FC236}">
                <a16:creationId xmlns:a16="http://schemas.microsoft.com/office/drawing/2014/main" id="{66BAF21D-E2C1-090E-5D22-A007B1270BFF}"/>
              </a:ext>
            </a:extLst>
          </p:cNvPr>
          <p:cNvSpPr/>
          <p:nvPr/>
        </p:nvSpPr>
        <p:spPr>
          <a:xfrm>
            <a:off x="4120067" y="1075293"/>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9800FAF6-957F-53DB-8918-6B8B043B4A00}"/>
              </a:ext>
            </a:extLst>
          </p:cNvPr>
          <p:cNvSpPr/>
          <p:nvPr/>
        </p:nvSpPr>
        <p:spPr>
          <a:xfrm>
            <a:off x="8473667" y="2154706"/>
            <a:ext cx="2119734" cy="3634837"/>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Implementation by ecosystem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Timings to be confirmed</a:t>
            </a:r>
          </a:p>
        </p:txBody>
      </p:sp>
      <p:sp>
        <p:nvSpPr>
          <p:cNvPr id="47" name="Flowchart: Decision 46">
            <a:extLst>
              <a:ext uri="{FF2B5EF4-FFF2-40B4-BE49-F238E27FC236}">
                <a16:creationId xmlns:a16="http://schemas.microsoft.com/office/drawing/2014/main" id="{E2A771AB-1D60-6325-0AD0-58EC4264516F}"/>
              </a:ext>
            </a:extLst>
          </p:cNvPr>
          <p:cNvSpPr/>
          <p:nvPr/>
        </p:nvSpPr>
        <p:spPr>
          <a:xfrm>
            <a:off x="5208506" y="2363611"/>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8" name="Flowchart: Decision 47">
            <a:extLst>
              <a:ext uri="{FF2B5EF4-FFF2-40B4-BE49-F238E27FC236}">
                <a16:creationId xmlns:a16="http://schemas.microsoft.com/office/drawing/2014/main" id="{D4572EAF-68CA-64B5-18A0-F5448EDA2BDF}"/>
              </a:ext>
            </a:extLst>
          </p:cNvPr>
          <p:cNvSpPr/>
          <p:nvPr/>
        </p:nvSpPr>
        <p:spPr>
          <a:xfrm>
            <a:off x="6023862" y="236070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9" name="Rectangle: Rounded Corners 48">
            <a:extLst>
              <a:ext uri="{FF2B5EF4-FFF2-40B4-BE49-F238E27FC236}">
                <a16:creationId xmlns:a16="http://schemas.microsoft.com/office/drawing/2014/main" id="{A7CE61D8-33BC-EE28-A421-4B2B73B713B5}"/>
              </a:ext>
            </a:extLst>
          </p:cNvPr>
          <p:cNvSpPr/>
          <p:nvPr/>
        </p:nvSpPr>
        <p:spPr>
          <a:xfrm>
            <a:off x="4552950" y="2344069"/>
            <a:ext cx="16145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Interim updates        shared with VRPWG</a:t>
            </a:r>
          </a:p>
        </p:txBody>
      </p:sp>
      <p:cxnSp>
        <p:nvCxnSpPr>
          <p:cNvPr id="50" name="Straight Arrow Connector 49">
            <a:extLst>
              <a:ext uri="{FF2B5EF4-FFF2-40B4-BE49-F238E27FC236}">
                <a16:creationId xmlns:a16="http://schemas.microsoft.com/office/drawing/2014/main" id="{42674727-F25A-7C1D-B09D-D4E4B71B117E}"/>
              </a:ext>
            </a:extLst>
          </p:cNvPr>
          <p:cNvCxnSpPr>
            <a:cxnSpLocks/>
            <a:endCxn id="22" idx="1"/>
          </p:cNvCxnSpPr>
          <p:nvPr/>
        </p:nvCxnSpPr>
        <p:spPr>
          <a:xfrm>
            <a:off x="3810489" y="2400142"/>
            <a:ext cx="129638" cy="0"/>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2" name="object 163">
            <a:extLst>
              <a:ext uri="{FF2B5EF4-FFF2-40B4-BE49-F238E27FC236}">
                <a16:creationId xmlns:a16="http://schemas.microsoft.com/office/drawing/2014/main" id="{D1189C29-89A3-3D32-5CED-12C27F90F9C3}"/>
              </a:ext>
            </a:extLst>
          </p:cNvPr>
          <p:cNvSpPr txBox="1"/>
          <p:nvPr/>
        </p:nvSpPr>
        <p:spPr>
          <a:xfrm>
            <a:off x="7034705" y="1388069"/>
            <a:ext cx="1150644"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PSR - Proposed commercial models presented for sign off</a:t>
            </a:r>
          </a:p>
        </p:txBody>
      </p:sp>
      <p:sp>
        <p:nvSpPr>
          <p:cNvPr id="37" name="object 163">
            <a:extLst>
              <a:ext uri="{FF2B5EF4-FFF2-40B4-BE49-F238E27FC236}">
                <a16:creationId xmlns:a16="http://schemas.microsoft.com/office/drawing/2014/main" id="{71A1E765-E8F2-3D49-0E9B-97E3CF6DD5F3}"/>
              </a:ext>
            </a:extLst>
          </p:cNvPr>
          <p:cNvSpPr txBox="1"/>
          <p:nvPr/>
        </p:nvSpPr>
        <p:spPr>
          <a:xfrm>
            <a:off x="7690829" y="1177673"/>
            <a:ext cx="2161995"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FCA - Additional premium APIs identified and presented to JROC with a recommendation as to which to progress in this workstream</a:t>
            </a:r>
          </a:p>
        </p:txBody>
      </p:sp>
      <p:grpSp>
        <p:nvGrpSpPr>
          <p:cNvPr id="83" name="Group 82">
            <a:extLst>
              <a:ext uri="{FF2B5EF4-FFF2-40B4-BE49-F238E27FC236}">
                <a16:creationId xmlns:a16="http://schemas.microsoft.com/office/drawing/2014/main" id="{B58D8C5E-D8E5-C5A0-2F77-7B16CC724AEB}"/>
              </a:ext>
            </a:extLst>
          </p:cNvPr>
          <p:cNvGrpSpPr/>
          <p:nvPr/>
        </p:nvGrpSpPr>
        <p:grpSpPr>
          <a:xfrm>
            <a:off x="6849571" y="3142200"/>
            <a:ext cx="2057877" cy="178594"/>
            <a:chOff x="5328746" y="3142200"/>
            <a:chExt cx="2057877" cy="178594"/>
          </a:xfrm>
        </p:grpSpPr>
        <p:sp>
          <p:nvSpPr>
            <p:cNvPr id="64" name="object 163">
              <a:extLst>
                <a:ext uri="{FF2B5EF4-FFF2-40B4-BE49-F238E27FC236}">
                  <a16:creationId xmlns:a16="http://schemas.microsoft.com/office/drawing/2014/main" id="{461F520C-1BE1-F35E-1B02-97D1412B9888}"/>
                </a:ext>
              </a:extLst>
            </p:cNvPr>
            <p:cNvSpPr txBox="1"/>
            <p:nvPr/>
          </p:nvSpPr>
          <p:spPr>
            <a:xfrm>
              <a:off x="6187548" y="3205998"/>
              <a:ext cx="1199075"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t>
              </a: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 Pilot Go Live Criteria</a:t>
              </a:r>
            </a:p>
          </p:txBody>
        </p:sp>
        <p:sp>
          <p:nvSpPr>
            <p:cNvPr id="65" name="Rectangle: Rounded Corners 64">
              <a:extLst>
                <a:ext uri="{FF2B5EF4-FFF2-40B4-BE49-F238E27FC236}">
                  <a16:creationId xmlns:a16="http://schemas.microsoft.com/office/drawing/2014/main" id="{CA8386CB-DF3F-935A-B431-B046562342FD}"/>
                </a:ext>
              </a:extLst>
            </p:cNvPr>
            <p:cNvSpPr/>
            <p:nvPr/>
          </p:nvSpPr>
          <p:spPr>
            <a:xfrm>
              <a:off x="5328746" y="3142200"/>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68" name="Rectangle: Rounded Corners 67">
              <a:extLst>
                <a:ext uri="{FF2B5EF4-FFF2-40B4-BE49-F238E27FC236}">
                  <a16:creationId xmlns:a16="http://schemas.microsoft.com/office/drawing/2014/main" id="{B4D0EC9B-47B2-B721-F297-FA76546388BE}"/>
                </a:ext>
              </a:extLst>
            </p:cNvPr>
            <p:cNvSpPr/>
            <p:nvPr/>
          </p:nvSpPr>
          <p:spPr>
            <a:xfrm>
              <a:off x="5351475" y="3174411"/>
              <a:ext cx="26529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69" name="Rectangle: Rounded Corners 68">
              <a:extLst>
                <a:ext uri="{FF2B5EF4-FFF2-40B4-BE49-F238E27FC236}">
                  <a16:creationId xmlns:a16="http://schemas.microsoft.com/office/drawing/2014/main" id="{8F255C9C-34C5-82E3-AA42-B3721D733298}"/>
                </a:ext>
              </a:extLst>
            </p:cNvPr>
            <p:cNvSpPr/>
            <p:nvPr/>
          </p:nvSpPr>
          <p:spPr>
            <a:xfrm>
              <a:off x="5621965" y="3172133"/>
              <a:ext cx="16192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0" name="Rectangle: Rounded Corners 69">
              <a:extLst>
                <a:ext uri="{FF2B5EF4-FFF2-40B4-BE49-F238E27FC236}">
                  <a16:creationId xmlns:a16="http://schemas.microsoft.com/office/drawing/2014/main" id="{38EBCFC2-A37B-EC1D-435E-932FC85CF20A}"/>
                </a:ext>
              </a:extLst>
            </p:cNvPr>
            <p:cNvSpPr/>
            <p:nvPr/>
          </p:nvSpPr>
          <p:spPr>
            <a:xfrm>
              <a:off x="5782319" y="3174410"/>
              <a:ext cx="324000"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71" name="Flowchart: Decision 70">
              <a:extLst>
                <a:ext uri="{FF2B5EF4-FFF2-40B4-BE49-F238E27FC236}">
                  <a16:creationId xmlns:a16="http://schemas.microsoft.com/office/drawing/2014/main" id="{D05C049C-EBD4-A863-6577-A29B709DB977}"/>
                </a:ext>
              </a:extLst>
            </p:cNvPr>
            <p:cNvSpPr/>
            <p:nvPr/>
          </p:nvSpPr>
          <p:spPr>
            <a:xfrm>
              <a:off x="6016904" y="3159452"/>
              <a:ext cx="161925"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73" name="Straight Arrow Connector 72">
            <a:extLst>
              <a:ext uri="{FF2B5EF4-FFF2-40B4-BE49-F238E27FC236}">
                <a16:creationId xmlns:a16="http://schemas.microsoft.com/office/drawing/2014/main" id="{253D5CC5-ABA5-10D5-8C43-F06BE606EBE0}"/>
              </a:ext>
            </a:extLst>
          </p:cNvPr>
          <p:cNvCxnSpPr>
            <a:cxnSpLocks/>
            <a:stCxn id="293" idx="3"/>
            <a:endCxn id="177" idx="1"/>
          </p:cNvCxnSpPr>
          <p:nvPr/>
        </p:nvCxnSpPr>
        <p:spPr>
          <a:xfrm>
            <a:off x="7691905" y="6138168"/>
            <a:ext cx="96412" cy="67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0447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Programme status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16</a:t>
            </a:fld>
            <a:endParaRPr lang="en-US"/>
          </a:p>
        </p:txBody>
      </p:sp>
    </p:spTree>
    <p:extLst>
      <p:ext uri="{BB962C8B-B14F-4D97-AF65-F5344CB8AC3E}">
        <p14:creationId xmlns:p14="http://schemas.microsoft.com/office/powerpoint/2010/main" val="2083351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JROC Executive Exceptions Report </a:t>
            </a:r>
            <a:r>
              <a:rPr lang="en-GB" sz="1400">
                <a:latin typeface="Metropolis"/>
              </a:rPr>
              <a:t>(as at 30.08.24)</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18" name="Table 17">
            <a:extLst>
              <a:ext uri="{FF2B5EF4-FFF2-40B4-BE49-F238E27FC236}">
                <a16:creationId xmlns:a16="http://schemas.microsoft.com/office/drawing/2014/main" id="{03FCC6F0-05DC-34F3-1C56-4D06D93B836F}"/>
              </a:ext>
            </a:extLst>
          </p:cNvPr>
          <p:cNvGraphicFramePr>
            <a:graphicFrameLocks noGrp="1"/>
          </p:cNvGraphicFramePr>
          <p:nvPr/>
        </p:nvGraphicFramePr>
        <p:xfrm>
          <a:off x="131087" y="1057352"/>
          <a:ext cx="3907096" cy="1891113"/>
        </p:xfrm>
        <a:graphic>
          <a:graphicData uri="http://schemas.openxmlformats.org/drawingml/2006/table">
            <a:tbl>
              <a:tblPr firstRow="1" bandRow="1"/>
              <a:tblGrid>
                <a:gridCol w="976774">
                  <a:extLst>
                    <a:ext uri="{9D8B030D-6E8A-4147-A177-3AD203B41FA5}">
                      <a16:colId xmlns:a16="http://schemas.microsoft.com/office/drawing/2014/main" val="2124665013"/>
                    </a:ext>
                  </a:extLst>
                </a:gridCol>
                <a:gridCol w="976774">
                  <a:extLst>
                    <a:ext uri="{9D8B030D-6E8A-4147-A177-3AD203B41FA5}">
                      <a16:colId xmlns:a16="http://schemas.microsoft.com/office/drawing/2014/main" val="1835762987"/>
                    </a:ext>
                  </a:extLst>
                </a:gridCol>
                <a:gridCol w="976774">
                  <a:extLst>
                    <a:ext uri="{9D8B030D-6E8A-4147-A177-3AD203B41FA5}">
                      <a16:colId xmlns:a16="http://schemas.microsoft.com/office/drawing/2014/main" val="2196030370"/>
                    </a:ext>
                  </a:extLst>
                </a:gridCol>
                <a:gridCol w="976774">
                  <a:extLst>
                    <a:ext uri="{9D8B030D-6E8A-4147-A177-3AD203B41FA5}">
                      <a16:colId xmlns:a16="http://schemas.microsoft.com/office/drawing/2014/main" val="2579408648"/>
                    </a:ext>
                  </a:extLst>
                </a:gridCol>
              </a:tblGrid>
              <a:tr h="233652">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a:solidFill>
                          <a:srgbClr val="0070C0"/>
                        </a:solidFill>
                        <a:latin typeface="Metropolis" panose="00000500000000000000" pitchFamily="50" charset="0"/>
                        <a:ea typeface="+mn-ea"/>
                        <a:cs typeface="+mn-cs"/>
                      </a:endParaRP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031241989"/>
                  </a:ext>
                </a:extLst>
              </a:tr>
              <a:tr h="118386">
                <a:tc>
                  <a:txBody>
                    <a:bodyPr/>
                    <a:lstStyle/>
                    <a:p>
                      <a:pPr algn="ctr"/>
                      <a:r>
                        <a:rPr lang="en-GB" sz="800" b="1">
                          <a:solidFill>
                            <a:schemeClr val="tx1"/>
                          </a:solidFill>
                          <a:latin typeface="Metropolis" panose="00000500000000000000" pitchFamily="50" charset="0"/>
                          <a:cs typeface="Arial" panose="020B0604020202020204" pitchFamily="34" charset="0"/>
                        </a:rPr>
                        <a:t>Previous:</a:t>
                      </a: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Current:</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71657501"/>
                  </a:ext>
                </a:extLst>
              </a:tr>
              <a:tr h="1535541">
                <a:tc gridSpan="4">
                  <a:txBody>
                    <a:bodyPr/>
                    <a:lstStyle/>
                    <a:p>
                      <a:pPr rtl="0"/>
                      <a:r>
                        <a:rPr lang="en-GB" sz="700">
                          <a:solidFill>
                            <a:schemeClr val="tx1"/>
                          </a:solidFill>
                          <a:effectLst/>
                          <a:latin typeface="Metropolis" panose="00000500000000000000" pitchFamily="50" charset="0"/>
                        </a:rPr>
                        <a:t>The final recommendation on the VRP dispute mechanism solution will be going to the JROC Board on the 13</a:t>
                      </a:r>
                      <a:r>
                        <a:rPr lang="en-GB" sz="700" baseline="30000">
                          <a:solidFill>
                            <a:schemeClr val="tx1"/>
                          </a:solidFill>
                          <a:effectLst/>
                          <a:latin typeface="Metropolis" panose="00000500000000000000" pitchFamily="50" charset="0"/>
                        </a:rPr>
                        <a:t>th</a:t>
                      </a:r>
                      <a:r>
                        <a:rPr lang="en-GB" sz="700">
                          <a:solidFill>
                            <a:schemeClr val="tx1"/>
                          </a:solidFill>
                          <a:effectLst/>
                          <a:latin typeface="Metropolis" panose="00000500000000000000" pitchFamily="50" charset="0"/>
                        </a:rPr>
                        <a:t> September, at which point the workstream should turn green.</a:t>
                      </a:r>
                    </a:p>
                    <a:p>
                      <a:pPr rtl="0"/>
                      <a:endParaRPr lang="en-GB" sz="700">
                        <a:solidFill>
                          <a:schemeClr val="tx1"/>
                        </a:solidFill>
                        <a:effectLst/>
                        <a:latin typeface="Metropolis" panose="00000500000000000000" pitchFamily="50" charset="0"/>
                      </a:endParaRPr>
                    </a:p>
                    <a:p>
                      <a:pPr rtl="0"/>
                      <a:r>
                        <a:rPr lang="en-GB" sz="700">
                          <a:solidFill>
                            <a:schemeClr val="tx1"/>
                          </a:solidFill>
                          <a:effectLst/>
                          <a:latin typeface="Metropolis" panose="00000500000000000000" pitchFamily="50" charset="0"/>
                        </a:rPr>
                        <a:t>A change request in relation to the MLA operator was approved by the VRP IG on 28</a:t>
                      </a:r>
                      <a:r>
                        <a:rPr lang="en-GB" sz="700" baseline="30000">
                          <a:solidFill>
                            <a:schemeClr val="tx1"/>
                          </a:solidFill>
                          <a:effectLst/>
                          <a:latin typeface="Metropolis" panose="00000500000000000000" pitchFamily="50" charset="0"/>
                        </a:rPr>
                        <a:t>th</a:t>
                      </a:r>
                      <a:r>
                        <a:rPr lang="en-GB" sz="700">
                          <a:solidFill>
                            <a:schemeClr val="tx1"/>
                          </a:solidFill>
                          <a:effectLst/>
                          <a:latin typeface="Metropolis" panose="00000500000000000000" pitchFamily="50" charset="0"/>
                        </a:rPr>
                        <a:t> August with a recommendation to go to the JROC Board on the 7</a:t>
                      </a:r>
                      <a:r>
                        <a:rPr lang="en-GB" sz="700" baseline="30000">
                          <a:solidFill>
                            <a:schemeClr val="tx1"/>
                          </a:solidFill>
                          <a:effectLst/>
                          <a:latin typeface="Metropolis" panose="00000500000000000000" pitchFamily="50" charset="0"/>
                        </a:rPr>
                        <a:t>th</a:t>
                      </a:r>
                      <a:r>
                        <a:rPr lang="en-GB" sz="700">
                          <a:solidFill>
                            <a:schemeClr val="tx1"/>
                          </a:solidFill>
                          <a:effectLst/>
                          <a:latin typeface="Metropolis" panose="00000500000000000000" pitchFamily="50" charset="0"/>
                        </a:rPr>
                        <a:t> November. Activities are now underway to complete the evaluation.</a:t>
                      </a:r>
                    </a:p>
                    <a:p>
                      <a:pPr rtl="0"/>
                      <a:endParaRPr lang="en-GB" sz="700">
                        <a:solidFill>
                          <a:schemeClr val="tx1"/>
                        </a:solidFill>
                        <a:effectLst/>
                        <a:latin typeface="Metropolis" panose="00000500000000000000" pitchFamily="50" charset="0"/>
                      </a:endParaRPr>
                    </a:p>
                    <a:p>
                      <a:pPr rtl="0"/>
                      <a:r>
                        <a:rPr lang="en-GB" sz="700">
                          <a:solidFill>
                            <a:schemeClr val="tx1"/>
                          </a:solidFill>
                          <a:effectLst/>
                          <a:latin typeface="Metropolis" panose="00000500000000000000" pitchFamily="50" charset="0"/>
                        </a:rPr>
                        <a:t>The MLA RFP process is still being progressed with a decision anticipated by the end of this week. We have successfully delivered the WS1 and WS2a reports to JROC and are now awaiting feedback. </a:t>
                      </a:r>
                    </a:p>
                    <a:p>
                      <a:pPr rtl="0"/>
                      <a:endParaRPr lang="en-GB" sz="700">
                        <a:solidFill>
                          <a:schemeClr val="tx1"/>
                        </a:solidFill>
                        <a:effectLst/>
                        <a:latin typeface="Metropolis" panose="00000500000000000000" pitchFamily="50" charset="0"/>
                      </a:endParaRPr>
                    </a:p>
                    <a:p>
                      <a:pPr rtl="0"/>
                      <a:r>
                        <a:rPr lang="en-GB" sz="700">
                          <a:solidFill>
                            <a:schemeClr val="tx1"/>
                          </a:solidFill>
                          <a:effectLst/>
                          <a:latin typeface="Metropolis" panose="00000500000000000000" pitchFamily="50" charset="0"/>
                        </a:rPr>
                        <a:t>A change request will be going to the JWIG on 9</a:t>
                      </a:r>
                      <a:r>
                        <a:rPr lang="en-GB" sz="700" baseline="30000">
                          <a:solidFill>
                            <a:schemeClr val="tx1"/>
                          </a:solidFill>
                          <a:effectLst/>
                          <a:latin typeface="Metropolis" panose="00000500000000000000" pitchFamily="50" charset="0"/>
                        </a:rPr>
                        <a:t>th</a:t>
                      </a:r>
                      <a:r>
                        <a:rPr lang="en-GB" sz="700">
                          <a:solidFill>
                            <a:schemeClr val="tx1"/>
                          </a:solidFill>
                          <a:effectLst/>
                          <a:latin typeface="Metropolis" panose="00000500000000000000" pitchFamily="50" charset="0"/>
                        </a:rPr>
                        <a:t> September to extend the pilot for 2b, the November date is still on track. VRP WG and Funders Advisory Panel scheduled for 5th and 6th September, respectively.</a:t>
                      </a:r>
                    </a:p>
                  </a:txBody>
                  <a:tcPr marL="84406" marR="84406" marT="0"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bl>
          </a:graphicData>
        </a:graphic>
      </p:graphicFrame>
      <p:graphicFrame>
        <p:nvGraphicFramePr>
          <p:cNvPr id="21" name="Table 20">
            <a:extLst>
              <a:ext uri="{FF2B5EF4-FFF2-40B4-BE49-F238E27FC236}">
                <a16:creationId xmlns:a16="http://schemas.microsoft.com/office/drawing/2014/main" id="{C93FBE04-07DC-FA3D-C5B6-7A5B00CB5CA6}"/>
              </a:ext>
            </a:extLst>
          </p:cNvPr>
          <p:cNvGraphicFramePr>
            <a:graphicFrameLocks noGrp="1"/>
          </p:cNvGraphicFramePr>
          <p:nvPr/>
        </p:nvGraphicFramePr>
        <p:xfrm>
          <a:off x="7515497" y="915458"/>
          <a:ext cx="4563291" cy="1982506"/>
        </p:xfrm>
        <a:graphic>
          <a:graphicData uri="http://schemas.openxmlformats.org/drawingml/2006/table">
            <a:tbl>
              <a:tblPr>
                <a:tableStyleId>{5C22544A-7EE6-4342-B048-85BDC9FD1C3A}</a:tableStyleId>
              </a:tblPr>
              <a:tblGrid>
                <a:gridCol w="1584960">
                  <a:extLst>
                    <a:ext uri="{9D8B030D-6E8A-4147-A177-3AD203B41FA5}">
                      <a16:colId xmlns:a16="http://schemas.microsoft.com/office/drawing/2014/main" val="2671349977"/>
                    </a:ext>
                  </a:extLst>
                </a:gridCol>
                <a:gridCol w="104503">
                  <a:extLst>
                    <a:ext uri="{9D8B030D-6E8A-4147-A177-3AD203B41FA5}">
                      <a16:colId xmlns:a16="http://schemas.microsoft.com/office/drawing/2014/main" val="2165799140"/>
                    </a:ext>
                  </a:extLst>
                </a:gridCol>
                <a:gridCol w="261257">
                  <a:extLst>
                    <a:ext uri="{9D8B030D-6E8A-4147-A177-3AD203B41FA5}">
                      <a16:colId xmlns:a16="http://schemas.microsoft.com/office/drawing/2014/main" val="76044621"/>
                    </a:ext>
                  </a:extLst>
                </a:gridCol>
                <a:gridCol w="87086">
                  <a:extLst>
                    <a:ext uri="{9D8B030D-6E8A-4147-A177-3AD203B41FA5}">
                      <a16:colId xmlns:a16="http://schemas.microsoft.com/office/drawing/2014/main" val="2192514567"/>
                    </a:ext>
                  </a:extLst>
                </a:gridCol>
                <a:gridCol w="2525485">
                  <a:extLst>
                    <a:ext uri="{9D8B030D-6E8A-4147-A177-3AD203B41FA5}">
                      <a16:colId xmlns:a16="http://schemas.microsoft.com/office/drawing/2014/main" val="1881412560"/>
                    </a:ext>
                  </a:extLst>
                </a:gridCol>
              </a:tblGrid>
              <a:tr h="182662">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November deadline at significant risk due to low volume and low-quality data</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182662">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a:solidFill>
                            <a:schemeClr val="tx1"/>
                          </a:solidFill>
                          <a:effectLst/>
                          <a:latin typeface="Metropolis" panose="00000500000000000000" pitchFamily="50" charset="0"/>
                        </a:rPr>
                        <a:t>November deadline at some risk due to low volume and low-quality data</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88756908"/>
                  </a:ext>
                </a:extLst>
              </a:tr>
              <a:tr h="182662">
                <a:tc>
                  <a:txBody>
                    <a:bodyPr/>
                    <a:lstStyle/>
                    <a:p>
                      <a:pPr marL="36000" algn="l" fontAlgn="b"/>
                      <a:r>
                        <a:rPr lang="en-GB" sz="700" b="1" u="none" strike="noStrike">
                          <a:solidFill>
                            <a:schemeClr val="tx1"/>
                          </a:solidFill>
                          <a:effectLst/>
                          <a:latin typeface="Metropolis" panose="00000500000000000000" pitchFamily="50" charset="0"/>
                        </a:rPr>
                        <a:t>Ws2b Financial Crime Tools (TRIs)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sym typeface="Wingdings" panose="05000000000000000000" pitchFamily="2" charset="2"/>
                        </a:rPr>
                        <a:t></a:t>
                      </a:r>
                      <a:endParaRPr lang="en-GB" sz="1000" kern="1200">
                        <a:solidFill>
                          <a:schemeClr val="dk1"/>
                        </a:solidFill>
                        <a:latin typeface="Wingdings" panose="05000000000000000000" pitchFamily="2" charset="2"/>
                        <a:ea typeface="+mn-ea"/>
                        <a:cs typeface="+mn-cs"/>
                      </a:endParaRP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TPPs have not been pushing through enough TRI data which will mean pilot end date will need to be extended</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41610083"/>
                  </a:ext>
                </a:extLst>
              </a:tr>
              <a:tr h="182662">
                <a:tc>
                  <a:txBody>
                    <a:bodyPr/>
                    <a:lstStyle/>
                    <a:p>
                      <a:pPr marL="36000" algn="l" fontAlgn="b"/>
                      <a:r>
                        <a:rPr lang="en-GB" sz="700" b="1" u="none" strike="noStrike">
                          <a:solidFill>
                            <a:schemeClr val="bg1"/>
                          </a:solidFill>
                          <a:effectLst/>
                          <a:latin typeface="Metropolis" panose="00000500000000000000" pitchFamily="50" charset="0"/>
                        </a:rPr>
                        <a:t>WS3 Consumer Protection, (Disputes)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42587232"/>
                  </a:ext>
                </a:extLst>
              </a:tr>
              <a:tr h="182662">
                <a:tc>
                  <a:txBody>
                    <a:bodyPr/>
                    <a:lstStyle/>
                    <a:p>
                      <a:pPr marL="36000" algn="l" fontAlgn="b"/>
                      <a:r>
                        <a:rPr lang="en-GB" sz="700" b="1" u="none" strike="noStrike">
                          <a:solidFill>
                            <a:schemeClr val="bg1"/>
                          </a:solidFill>
                          <a:effectLst/>
                          <a:latin typeface="Metropolis" panose="00000500000000000000" pitchFamily="50" charset="0"/>
                        </a:rPr>
                        <a:t>WS4 Information Flows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80969362"/>
                  </a:ext>
                </a:extLst>
              </a:tr>
              <a:tr h="182662">
                <a:tc>
                  <a:txBody>
                    <a:bodyPr/>
                    <a:lstStyle/>
                    <a:p>
                      <a:pPr marL="36000" algn="l" fontAlgn="b"/>
                      <a:r>
                        <a:rPr lang="en-GB" sz="700" b="1" u="none" strike="noStrike">
                          <a:solidFill>
                            <a:schemeClr val="bg1"/>
                          </a:solidFill>
                          <a:effectLst/>
                          <a:latin typeface="Metropolis" panose="00000500000000000000" pitchFamily="50" charset="0"/>
                        </a:rPr>
                        <a:t>WS5.1 Technical</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91629504"/>
                  </a:ext>
                </a:extLst>
              </a:tr>
              <a:tr h="182662">
                <a:tc>
                  <a:txBody>
                    <a:bodyPr/>
                    <a:lstStyle/>
                    <a:p>
                      <a:pPr marL="36000" algn="l" fontAlgn="b"/>
                      <a:r>
                        <a:rPr lang="en-GB" sz="700" b="1" u="none" strike="noStrike">
                          <a:effectLst/>
                          <a:latin typeface="Metropolis" panose="00000500000000000000" pitchFamily="50" charset="0"/>
                        </a:rPr>
                        <a:t>WS5.2 Disputes</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kern="1200">
                          <a:solidFill>
                            <a:schemeClr val="tx1"/>
                          </a:solidFill>
                          <a:latin typeface="Metropolis" panose="00000500000000000000" pitchFamily="50" charset="0"/>
                          <a:ea typeface="+mn-ea"/>
                          <a:cs typeface="+mn-cs"/>
                        </a:rPr>
                        <a:t>Current plan remains very tight. Recommendation on disputes system made. Awaiting final feedback.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0139934"/>
                  </a:ext>
                </a:extLst>
              </a:tr>
              <a:tr h="182662">
                <a:tc>
                  <a:txBody>
                    <a:bodyPr/>
                    <a:lstStyle/>
                    <a:p>
                      <a:pPr marL="36000" algn="l" fontAlgn="b"/>
                      <a:r>
                        <a:rPr lang="en-GB" sz="700" b="1" u="none" strike="noStrike">
                          <a:solidFill>
                            <a:schemeClr val="bg1"/>
                          </a:solidFill>
                          <a:effectLst/>
                          <a:latin typeface="Metropolis" panose="00000500000000000000" pitchFamily="50" charset="0"/>
                        </a:rPr>
                        <a:t>WS5.3 Industry Engagement</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GB" sz="1000">
                        <a:latin typeface="Metropolis" panose="00000500000000000000" pitchFamily="50" charset="0"/>
                      </a:endParaRPr>
                    </a:p>
                  </a:txBody>
                  <a:tcPr marL="5443" marR="5443" marT="5443" marB="0" anchor="b">
                    <a:solidFill>
                      <a:schemeClr val="bg1"/>
                    </a:solidFill>
                  </a:tcPr>
                </a:tc>
                <a:tc>
                  <a:txBody>
                    <a:bodyPr/>
                    <a:lstStyle/>
                    <a:p>
                      <a:pPr marL="36000" algn="l">
                        <a:spcBef>
                          <a:spcPts val="0"/>
                        </a:spcBef>
                      </a:pPr>
                      <a:r>
                        <a:rPr lang="en-GB" sz="700">
                          <a:solidFill>
                            <a:schemeClr val="tx1"/>
                          </a:solidFill>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56937294"/>
                  </a:ext>
                </a:extLst>
              </a:tr>
              <a:tr h="0">
                <a:tc>
                  <a:txBody>
                    <a:bodyPr/>
                    <a:lstStyle/>
                    <a:p>
                      <a:pPr marL="36000" algn="l" fontAlgn="b"/>
                      <a:r>
                        <a:rPr lang="en-GB" sz="700" b="1" u="none" strike="noStrike">
                          <a:solidFill>
                            <a:schemeClr val="bg1"/>
                          </a:solidFill>
                          <a:effectLst/>
                          <a:latin typeface="Metropolis" panose="00000500000000000000" pitchFamily="50" charset="0"/>
                        </a:rPr>
                        <a:t>WS5.4a MLA</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dk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9859501"/>
                  </a:ext>
                </a:extLst>
              </a:tr>
              <a:tr h="182662">
                <a:tc>
                  <a:txBody>
                    <a:bodyPr/>
                    <a:lstStyle/>
                    <a:p>
                      <a:pPr marL="36000" algn="l" fontAlgn="b"/>
                      <a:r>
                        <a:rPr lang="en-GB" sz="700" b="1" u="none" strike="noStrike">
                          <a:effectLst/>
                          <a:latin typeface="Metropolis" panose="00000500000000000000" pitchFamily="50" charset="0"/>
                        </a:rPr>
                        <a:t>WS5.4b Commercial Framework</a:t>
                      </a:r>
                      <a:endParaRPr lang="en-GB" sz="700" b="1" i="0" u="none" strike="noStrike">
                        <a:solidFill>
                          <a:srgbClr val="000000"/>
                        </a:solidFill>
                        <a:effectLst/>
                        <a:latin typeface="Metropolis" panose="00000500000000000000" pitchFamily="50" charset="0"/>
                      </a:endParaRPr>
                    </a:p>
                  </a:txBody>
                  <a:tcPr marL="5443" marR="5443" marT="5443" marB="0" anchor="ctr">
                    <a:solidFill>
                      <a:schemeClr val="bg1">
                        <a:lumMod val="7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rgbClr val="000000"/>
                          </a:solidFill>
                          <a:effectLst/>
                          <a:latin typeface="Metropolis" panose="00000500000000000000" pitchFamily="50" charset="0"/>
                        </a:rPr>
                        <a:t>On Hold</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3675855631"/>
                  </a:ext>
                </a:extLst>
              </a:tr>
            </a:tbl>
          </a:graphicData>
        </a:graphic>
      </p:graphicFrame>
      <p:sp>
        <p:nvSpPr>
          <p:cNvPr id="22" name="Rectangle 21">
            <a:extLst>
              <a:ext uri="{FF2B5EF4-FFF2-40B4-BE49-F238E27FC236}">
                <a16:creationId xmlns:a16="http://schemas.microsoft.com/office/drawing/2014/main" id="{451A4B22-75BE-7000-1A10-EC9223F00164}"/>
              </a:ext>
            </a:extLst>
          </p:cNvPr>
          <p:cNvSpPr/>
          <p:nvPr/>
        </p:nvSpPr>
        <p:spPr>
          <a:xfrm>
            <a:off x="7457114" y="660829"/>
            <a:ext cx="4621674" cy="2290492"/>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556DD5F-139F-65D6-1470-D4B6A47532C1}"/>
              </a:ext>
            </a:extLst>
          </p:cNvPr>
          <p:cNvSpPr txBox="1"/>
          <p:nvPr/>
        </p:nvSpPr>
        <p:spPr>
          <a:xfrm>
            <a:off x="8364465" y="698485"/>
            <a:ext cx="2808629" cy="246221"/>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Workstream RAG Status Exec Summary</a:t>
            </a:r>
          </a:p>
        </p:txBody>
      </p:sp>
      <p:graphicFrame>
        <p:nvGraphicFramePr>
          <p:cNvPr id="24" name="Table 23">
            <a:extLst>
              <a:ext uri="{FF2B5EF4-FFF2-40B4-BE49-F238E27FC236}">
                <a16:creationId xmlns:a16="http://schemas.microsoft.com/office/drawing/2014/main" id="{7DA900DE-4EA1-4DA2-5FC8-C9D439C8CDAC}"/>
              </a:ext>
            </a:extLst>
          </p:cNvPr>
          <p:cNvGraphicFramePr>
            <a:graphicFrameLocks noGrp="1"/>
          </p:cNvGraphicFramePr>
          <p:nvPr/>
        </p:nvGraphicFramePr>
        <p:xfrm>
          <a:off x="161106" y="3200965"/>
          <a:ext cx="11869783" cy="1704307"/>
        </p:xfrm>
        <a:graphic>
          <a:graphicData uri="http://schemas.openxmlformats.org/drawingml/2006/table">
            <a:tbl>
              <a:tblPr>
                <a:tableStyleId>{5C22544A-7EE6-4342-B048-85BDC9FD1C3A}</a:tableStyleId>
              </a:tblPr>
              <a:tblGrid>
                <a:gridCol w="779420">
                  <a:extLst>
                    <a:ext uri="{9D8B030D-6E8A-4147-A177-3AD203B41FA5}">
                      <a16:colId xmlns:a16="http://schemas.microsoft.com/office/drawing/2014/main" val="2671349977"/>
                    </a:ext>
                  </a:extLst>
                </a:gridCol>
                <a:gridCol w="78377">
                  <a:extLst>
                    <a:ext uri="{9D8B030D-6E8A-4147-A177-3AD203B41FA5}">
                      <a16:colId xmlns:a16="http://schemas.microsoft.com/office/drawing/2014/main" val="2165799140"/>
                    </a:ext>
                  </a:extLst>
                </a:gridCol>
                <a:gridCol w="3248297">
                  <a:extLst>
                    <a:ext uri="{9D8B030D-6E8A-4147-A177-3AD203B41FA5}">
                      <a16:colId xmlns:a16="http://schemas.microsoft.com/office/drawing/2014/main" val="76044621"/>
                    </a:ext>
                  </a:extLst>
                </a:gridCol>
                <a:gridCol w="104503">
                  <a:extLst>
                    <a:ext uri="{9D8B030D-6E8A-4147-A177-3AD203B41FA5}">
                      <a16:colId xmlns:a16="http://schemas.microsoft.com/office/drawing/2014/main" val="2192514567"/>
                    </a:ext>
                  </a:extLst>
                </a:gridCol>
                <a:gridCol w="5068388">
                  <a:extLst>
                    <a:ext uri="{9D8B030D-6E8A-4147-A177-3AD203B41FA5}">
                      <a16:colId xmlns:a16="http://schemas.microsoft.com/office/drawing/2014/main" val="1881412560"/>
                    </a:ext>
                  </a:extLst>
                </a:gridCol>
                <a:gridCol w="104503">
                  <a:extLst>
                    <a:ext uri="{9D8B030D-6E8A-4147-A177-3AD203B41FA5}">
                      <a16:colId xmlns:a16="http://schemas.microsoft.com/office/drawing/2014/main" val="2835519770"/>
                    </a:ext>
                  </a:extLst>
                </a:gridCol>
                <a:gridCol w="748937">
                  <a:extLst>
                    <a:ext uri="{9D8B030D-6E8A-4147-A177-3AD203B41FA5}">
                      <a16:colId xmlns:a16="http://schemas.microsoft.com/office/drawing/2014/main" val="771672199"/>
                    </a:ext>
                  </a:extLst>
                </a:gridCol>
                <a:gridCol w="60960">
                  <a:extLst>
                    <a:ext uri="{9D8B030D-6E8A-4147-A177-3AD203B41FA5}">
                      <a16:colId xmlns:a16="http://schemas.microsoft.com/office/drawing/2014/main" val="2282921704"/>
                    </a:ext>
                  </a:extLst>
                </a:gridCol>
                <a:gridCol w="827315">
                  <a:extLst>
                    <a:ext uri="{9D8B030D-6E8A-4147-A177-3AD203B41FA5}">
                      <a16:colId xmlns:a16="http://schemas.microsoft.com/office/drawing/2014/main" val="2202214777"/>
                    </a:ext>
                  </a:extLst>
                </a:gridCol>
                <a:gridCol w="52251">
                  <a:extLst>
                    <a:ext uri="{9D8B030D-6E8A-4147-A177-3AD203B41FA5}">
                      <a16:colId xmlns:a16="http://schemas.microsoft.com/office/drawing/2014/main" val="2121646183"/>
                    </a:ext>
                  </a:extLst>
                </a:gridCol>
                <a:gridCol w="796832">
                  <a:extLst>
                    <a:ext uri="{9D8B030D-6E8A-4147-A177-3AD203B41FA5}">
                      <a16:colId xmlns:a16="http://schemas.microsoft.com/office/drawing/2014/main" val="4149624942"/>
                    </a:ext>
                  </a:extLst>
                </a:gridCol>
              </a:tblGrid>
              <a:tr h="255701">
                <a:tc>
                  <a:txBody>
                    <a:bodyPr/>
                    <a:lstStyle/>
                    <a:p>
                      <a:pPr marL="36000" algn="ctr" fontAlgn="b"/>
                      <a:r>
                        <a:rPr lang="en-GB" sz="700" b="1" i="0" u="none" strike="noStrike">
                          <a:solidFill>
                            <a:schemeClr val="tx1"/>
                          </a:solidFill>
                          <a:effectLst/>
                          <a:latin typeface="Metropolis" panose="00000500000000000000" pitchFamily="50" charset="0"/>
                        </a:rPr>
                        <a:t>Workstream and RAG</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Reason for Non-Green Status</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Plan</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Owner</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Target Completion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Status</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255701">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Red due to lack of confidence in the data available or expected to be received in time to support the workstream deliverables. </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rowSpan="2">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noProof="0">
                          <a:solidFill>
                            <a:schemeClr val="tx1"/>
                          </a:solidFill>
                          <a:latin typeface="Metropolis"/>
                        </a:rPr>
                        <a:t>Hold TPP &amp; ASPSP roundtables to understand blockers in providing data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noProof="0">
                          <a:solidFill>
                            <a:schemeClr val="tx1"/>
                          </a:solidFill>
                          <a:latin typeface="Metropolis"/>
                        </a:rPr>
                        <a:t>Issue surveys to TPPs and ASPSPs sent to 22 TPPs, with a 15/08 deadline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a:ea typeface="+mn-ea"/>
                          <a:cs typeface="+mn-cs"/>
                        </a:rPr>
                        <a:t>Analyse feedback from roundtables and surveys and produce an Ecosystem feedback summary report to JROC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a:ea typeface="+mn-ea"/>
                          <a:cs typeface="+mn-cs"/>
                        </a:rPr>
                        <a:t>JROC to review report and to decide to proceed with a mandatory or voluntary data request</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JROC</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01/08/24</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01/08/24</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30/08/24</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TBC</a:t>
                      </a:r>
                    </a:p>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380371">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Amber as there is a risk of not receiving substantive data in time to fulfil the workstream deliverables, however, confidence in expected data is higher than for WS1. </a:t>
                      </a:r>
                      <a:endParaRPr lang="en-GB" sz="700" b="0" i="0" u="none" strike="noStrike" kern="1200">
                        <a:solidFill>
                          <a:schemeClr val="tx1"/>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nchor="ctr">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extLst>
                  <a:ext uri="{0D108BD9-81ED-4DB2-BD59-A6C34878D82A}">
                    <a16:rowId xmlns:a16="http://schemas.microsoft.com/office/drawing/2014/main" val="2688756908"/>
                  </a:ext>
                </a:extLst>
              </a:tr>
              <a:tr h="344791">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1" u="none" strike="noStrike">
                          <a:solidFill>
                            <a:schemeClr val="tx1"/>
                          </a:solidFill>
                          <a:effectLst/>
                          <a:latin typeface="Metropolis" panose="00000500000000000000" pitchFamily="50" charset="0"/>
                        </a:rPr>
                        <a:t>Ws2b Financial Crime Tools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US" sz="700" b="0" i="0" u="none" strike="noStrike" kern="1200" noProof="0">
                          <a:solidFill>
                            <a:schemeClr val="dk1"/>
                          </a:solidFill>
                          <a:latin typeface="Metropolis"/>
                        </a:rPr>
                        <a:t>Reporting Amber as there were issues with the volume, range and consistency of TRIs sent by TPPs to ASPSPs. Banks have highlighted they will not be able to complete robust efficacy analysis by the end of Sep.</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28600" lvl="0" indent="-228600" algn="l">
                        <a:buAutoNum type="arabicPeriod"/>
                      </a:pPr>
                      <a:r>
                        <a:rPr lang="en-GB" sz="700" kern="1200">
                          <a:solidFill>
                            <a:schemeClr val="tx1"/>
                          </a:solidFill>
                          <a:latin typeface="Metropolis"/>
                          <a:ea typeface="+mn-ea"/>
                          <a:cs typeface="+mn-cs"/>
                        </a:rPr>
                        <a:t>Fix data provision issues with TPP’s</a:t>
                      </a:r>
                    </a:p>
                    <a:p>
                      <a:pPr marL="228600" lvl="0" indent="-228600" algn="l">
                        <a:buAutoNum type="arabicPeriod"/>
                      </a:pPr>
                      <a:r>
                        <a:rPr lang="en-GB" sz="700" kern="1200">
                          <a:solidFill>
                            <a:schemeClr val="tx1"/>
                          </a:solidFill>
                          <a:latin typeface="Metropolis"/>
                          <a:ea typeface="+mn-ea"/>
                          <a:cs typeface="+mn-cs"/>
                        </a:rPr>
                        <a:t>Extend pilot period to end October and truncate evaluation period, (no impact on critical milestone)</a:t>
                      </a:r>
                    </a:p>
                    <a:p>
                      <a:pPr marL="228600" lvl="0" indent="-228600" algn="l">
                        <a:buAutoNum type="arabicPeriod"/>
                      </a:pPr>
                      <a:r>
                        <a:rPr lang="en-GB" sz="700" kern="1200">
                          <a:solidFill>
                            <a:schemeClr val="tx1"/>
                          </a:solidFill>
                          <a:latin typeface="Metropolis"/>
                          <a:ea typeface="+mn-ea"/>
                          <a:cs typeface="+mn-cs"/>
                        </a:rPr>
                        <a:t>Work closely with TPPs and ASPSPs to ensure that this extended time period is sufficient to enable robust analysis to be undertaken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JWIG</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30/08/24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09/09/24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30/10/24</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a:t>
                      </a:r>
                    </a:p>
                  </a:txBody>
                  <a:tcPr marL="5443" marR="5443" marT="5443" marB="0">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16634529"/>
                  </a:ext>
                </a:extLst>
              </a:tr>
              <a:tr h="380371">
                <a:tc>
                  <a:txBody>
                    <a:bodyPr/>
                    <a:lstStyle/>
                    <a:p>
                      <a:pPr marL="36000" algn="l" fontAlgn="b"/>
                      <a:r>
                        <a:rPr lang="en-GB" sz="700" b="1" u="none" strike="noStrike">
                          <a:effectLst/>
                          <a:latin typeface="Metropolis" panose="00000500000000000000" pitchFamily="50" charset="0"/>
                        </a:rPr>
                        <a:t>WS5.2 Disputes</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a:solidFill>
                            <a:schemeClr val="tx1"/>
                          </a:solidFill>
                          <a:effectLst/>
                          <a:latin typeface="Metropolis" panose="00000500000000000000" pitchFamily="50" charset="0"/>
                          <a:ea typeface="+mn-ea"/>
                          <a:cs typeface="+mn-cs"/>
                        </a:rPr>
                        <a:t>Reporting Amber due to tight timelines and potential need for re-plan. Although trending green as we are comfortable that the final decision on the disputes system will confirm the recommendation.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28600" lvl="0" indent="-228600" algn="l">
                        <a:buAutoNum type="arabicPeriod"/>
                      </a:pPr>
                      <a:r>
                        <a:rPr lang="en-GB" sz="700" kern="1200">
                          <a:solidFill>
                            <a:schemeClr val="tx1"/>
                          </a:solidFill>
                          <a:latin typeface="Metropolis"/>
                          <a:ea typeface="+mn-ea"/>
                          <a:cs typeface="+mn-cs"/>
                        </a:rPr>
                        <a:t>Complete options analysis of dispute tools and produce proposals for JROC decision on tool, operator, etc</a:t>
                      </a:r>
                    </a:p>
                    <a:p>
                      <a:pPr marL="228600" lvl="0" indent="-228600" algn="l">
                        <a:buAutoNum type="arabicPeriod"/>
                      </a:pPr>
                      <a:r>
                        <a:rPr lang="en-GB" sz="700" kern="1200">
                          <a:solidFill>
                            <a:schemeClr val="tx1"/>
                          </a:solidFill>
                          <a:latin typeface="Metropolis"/>
                          <a:ea typeface="+mn-ea"/>
                          <a:cs typeface="+mn-cs"/>
                        </a:rPr>
                        <a:t>JROC decisions on the choice of </a:t>
                      </a:r>
                      <a:r>
                        <a:rPr lang="en-GB" sz="700">
                          <a:solidFill>
                            <a:schemeClr val="tx1"/>
                          </a:solidFill>
                          <a:latin typeface="Metropolis" panose="00000500000000000000" pitchFamily="50" charset="0"/>
                        </a:rPr>
                        <a:t>dispute tool solution &amp; operator &amp; arbitration approach, solution, &amp; operator.</a:t>
                      </a:r>
                    </a:p>
                    <a:p>
                      <a:pPr marL="228600" lvl="0" indent="-228600" algn="l">
                        <a:buAutoNum type="arabicPeriod"/>
                      </a:pPr>
                      <a:r>
                        <a:rPr lang="en-GB" sz="700">
                          <a:solidFill>
                            <a:schemeClr val="tx1"/>
                          </a:solidFill>
                          <a:latin typeface="Metropolis" panose="00000500000000000000" pitchFamily="50" charset="0"/>
                        </a:rPr>
                        <a:t>Replanning activities to align and update the delivery plan with the JROC decisions made on the 13/09.</a:t>
                      </a:r>
                      <a:endParaRPr lang="en-GB" sz="700" kern="1200">
                        <a:solidFill>
                          <a:schemeClr val="tx1"/>
                        </a:solidFill>
                        <a:latin typeface="Metropolis"/>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JROC</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22/08/24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13/09/24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30/09/24</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0139934"/>
                  </a:ext>
                </a:extLst>
              </a:tr>
            </a:tbl>
          </a:graphicData>
        </a:graphic>
      </p:graphicFrame>
      <p:sp>
        <p:nvSpPr>
          <p:cNvPr id="25" name="Rectangle 24">
            <a:extLst>
              <a:ext uri="{FF2B5EF4-FFF2-40B4-BE49-F238E27FC236}">
                <a16:creationId xmlns:a16="http://schemas.microsoft.com/office/drawing/2014/main" id="{45F831EE-CD65-467A-2E2E-8B56DC124DED}"/>
              </a:ext>
            </a:extLst>
          </p:cNvPr>
          <p:cNvSpPr/>
          <p:nvPr/>
        </p:nvSpPr>
        <p:spPr>
          <a:xfrm>
            <a:off x="113210" y="3006440"/>
            <a:ext cx="11965577" cy="187535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49B513FF-6F7A-6711-92F3-653862D30640}"/>
              </a:ext>
            </a:extLst>
          </p:cNvPr>
          <p:cNvSpPr txBox="1"/>
          <p:nvPr/>
        </p:nvSpPr>
        <p:spPr>
          <a:xfrm>
            <a:off x="4616543" y="3006441"/>
            <a:ext cx="2808629" cy="246221"/>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Non-Green Return to Green Plan</a:t>
            </a:r>
          </a:p>
        </p:txBody>
      </p:sp>
      <p:graphicFrame>
        <p:nvGraphicFramePr>
          <p:cNvPr id="27" name="Table 26">
            <a:extLst>
              <a:ext uri="{FF2B5EF4-FFF2-40B4-BE49-F238E27FC236}">
                <a16:creationId xmlns:a16="http://schemas.microsoft.com/office/drawing/2014/main" id="{4DD046CF-F196-1EA5-64F7-5DBACD49FF4B}"/>
              </a:ext>
            </a:extLst>
          </p:cNvPr>
          <p:cNvGraphicFramePr>
            <a:graphicFrameLocks noGrp="1"/>
          </p:cNvGraphicFramePr>
          <p:nvPr/>
        </p:nvGraphicFramePr>
        <p:xfrm>
          <a:off x="161107" y="5048216"/>
          <a:ext cx="11869783" cy="1472672"/>
        </p:xfrm>
        <a:graphic>
          <a:graphicData uri="http://schemas.openxmlformats.org/drawingml/2006/table">
            <a:tbl>
              <a:tblPr>
                <a:tableStyleId>{5C22544A-7EE6-4342-B048-85BDC9FD1C3A}</a:tableStyleId>
              </a:tblPr>
              <a:tblGrid>
                <a:gridCol w="1031199">
                  <a:extLst>
                    <a:ext uri="{9D8B030D-6E8A-4147-A177-3AD203B41FA5}">
                      <a16:colId xmlns:a16="http://schemas.microsoft.com/office/drawing/2014/main" val="2671349977"/>
                    </a:ext>
                  </a:extLst>
                </a:gridCol>
                <a:gridCol w="71718">
                  <a:extLst>
                    <a:ext uri="{9D8B030D-6E8A-4147-A177-3AD203B41FA5}">
                      <a16:colId xmlns:a16="http://schemas.microsoft.com/office/drawing/2014/main" val="2165799140"/>
                    </a:ext>
                  </a:extLst>
                </a:gridCol>
                <a:gridCol w="5406742">
                  <a:extLst>
                    <a:ext uri="{9D8B030D-6E8A-4147-A177-3AD203B41FA5}">
                      <a16:colId xmlns:a16="http://schemas.microsoft.com/office/drawing/2014/main" val="76044621"/>
                    </a:ext>
                  </a:extLst>
                </a:gridCol>
                <a:gridCol w="69668">
                  <a:extLst>
                    <a:ext uri="{9D8B030D-6E8A-4147-A177-3AD203B41FA5}">
                      <a16:colId xmlns:a16="http://schemas.microsoft.com/office/drawing/2014/main" val="2192514567"/>
                    </a:ext>
                  </a:extLst>
                </a:gridCol>
                <a:gridCol w="853440">
                  <a:extLst>
                    <a:ext uri="{9D8B030D-6E8A-4147-A177-3AD203B41FA5}">
                      <a16:colId xmlns:a16="http://schemas.microsoft.com/office/drawing/2014/main" val="1881412560"/>
                    </a:ext>
                  </a:extLst>
                </a:gridCol>
                <a:gridCol w="52252">
                  <a:extLst>
                    <a:ext uri="{9D8B030D-6E8A-4147-A177-3AD203B41FA5}">
                      <a16:colId xmlns:a16="http://schemas.microsoft.com/office/drawing/2014/main" val="2835519770"/>
                    </a:ext>
                  </a:extLst>
                </a:gridCol>
                <a:gridCol w="731520">
                  <a:extLst>
                    <a:ext uri="{9D8B030D-6E8A-4147-A177-3AD203B41FA5}">
                      <a16:colId xmlns:a16="http://schemas.microsoft.com/office/drawing/2014/main" val="771672199"/>
                    </a:ext>
                  </a:extLst>
                </a:gridCol>
                <a:gridCol w="87085">
                  <a:extLst>
                    <a:ext uri="{9D8B030D-6E8A-4147-A177-3AD203B41FA5}">
                      <a16:colId xmlns:a16="http://schemas.microsoft.com/office/drawing/2014/main" val="2282921704"/>
                    </a:ext>
                  </a:extLst>
                </a:gridCol>
                <a:gridCol w="2769326">
                  <a:extLst>
                    <a:ext uri="{9D8B030D-6E8A-4147-A177-3AD203B41FA5}">
                      <a16:colId xmlns:a16="http://schemas.microsoft.com/office/drawing/2014/main" val="2202214777"/>
                    </a:ext>
                  </a:extLst>
                </a:gridCol>
                <a:gridCol w="78377">
                  <a:extLst>
                    <a:ext uri="{9D8B030D-6E8A-4147-A177-3AD203B41FA5}">
                      <a16:colId xmlns:a16="http://schemas.microsoft.com/office/drawing/2014/main" val="2121646183"/>
                    </a:ext>
                  </a:extLst>
                </a:gridCol>
                <a:gridCol w="718456">
                  <a:extLst>
                    <a:ext uri="{9D8B030D-6E8A-4147-A177-3AD203B41FA5}">
                      <a16:colId xmlns:a16="http://schemas.microsoft.com/office/drawing/2014/main" val="4149624942"/>
                    </a:ext>
                  </a:extLst>
                </a:gridCol>
              </a:tblGrid>
              <a:tr h="245598">
                <a:tc>
                  <a:txBody>
                    <a:bodyPr/>
                    <a:lstStyle/>
                    <a:p>
                      <a:pPr marL="36000" algn="ctr" fontAlgn="b"/>
                      <a:r>
                        <a:rPr lang="en-GB" sz="700" b="1" i="0" u="none" strike="noStrike">
                          <a:solidFill>
                            <a:schemeClr val="tx1"/>
                          </a:solidFill>
                          <a:effectLst/>
                          <a:latin typeface="Metropolis" panose="00000500000000000000" pitchFamily="50" charset="0"/>
                        </a:rPr>
                        <a:t>Workstream</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Decision Required</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JROC Decision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Status</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Outcome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Date of Decision </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218803">
                <a:tc>
                  <a:txBody>
                    <a:bodyPr/>
                    <a:lstStyle/>
                    <a:p>
                      <a:pPr marL="36000" algn="l" fontAlgn="b"/>
                      <a:r>
                        <a:rPr lang="en-GB" sz="700" b="1" u="none" strike="noStrike">
                          <a:solidFill>
                            <a:schemeClr val="bg1"/>
                          </a:solidFill>
                          <a:effectLst/>
                          <a:latin typeface="Metropolis" panose="00000500000000000000" pitchFamily="50" charset="0"/>
                        </a:rPr>
                        <a:t>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rowSpan="2">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Checkpoint for JROC to determine next steps to increase the data to complete an effective evaluation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13/09/24</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31779">
                <a:tc>
                  <a:txBody>
                    <a:bodyPr/>
                    <a:lstStyle/>
                    <a:p>
                      <a:pPr marL="36000" algn="l" fontAlgn="b"/>
                      <a:r>
                        <a:rPr lang="en-GB" sz="700" b="1" u="none" strike="noStrike">
                          <a:solidFill>
                            <a:schemeClr val="bg1"/>
                          </a:solidFill>
                          <a:effectLst/>
                          <a:latin typeface="Metropolis" panose="00000500000000000000" pitchFamily="50" charset="0"/>
                        </a:rPr>
                        <a:t>Financial Crime Data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kern="1200">
                        <a:solidFill>
                          <a:srgbClr val="000000"/>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688756908"/>
                  </a:ext>
                </a:extLst>
              </a:tr>
              <a:tr h="365342">
                <a:tc>
                  <a:txBody>
                    <a:bodyPr/>
                    <a:lstStyle/>
                    <a:p>
                      <a:pPr marL="36000" algn="l" fontAlgn="b"/>
                      <a:r>
                        <a:rPr lang="en-GB" sz="700" b="1" u="none" strike="noStrike">
                          <a:solidFill>
                            <a:schemeClr val="bg1"/>
                          </a:solidFill>
                          <a:effectLst/>
                          <a:latin typeface="Metropolis" panose="00000500000000000000" pitchFamily="50" charset="0"/>
                        </a:rPr>
                        <a:t>Disputes</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kern="1200">
                          <a:solidFill>
                            <a:schemeClr val="tx1"/>
                          </a:solidFill>
                          <a:effectLst/>
                          <a:latin typeface="Metropolis" panose="00000500000000000000" pitchFamily="50" charset="0"/>
                          <a:ea typeface="+mn-ea"/>
                          <a:cs typeface="+mn-cs"/>
                        </a:rPr>
                        <a:t>Decision on the dispute tool solution.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kern="1200">
                          <a:solidFill>
                            <a:schemeClr val="tx1"/>
                          </a:solidFill>
                          <a:effectLst/>
                          <a:latin typeface="Metropolis" panose="00000500000000000000" pitchFamily="50" charset="0"/>
                          <a:ea typeface="+mn-ea"/>
                          <a:cs typeface="+mn-cs"/>
                        </a:rPr>
                        <a:t>Decision on the operator of the (agreed) dispute tool solution.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kern="1200">
                          <a:solidFill>
                            <a:schemeClr val="tx1"/>
                          </a:solidFill>
                          <a:effectLst/>
                          <a:latin typeface="Metropolis" panose="00000500000000000000" pitchFamily="50" charset="0"/>
                          <a:ea typeface="+mn-ea"/>
                          <a:cs typeface="+mn-cs"/>
                        </a:rPr>
                        <a:t>Decision on the dispute arbitration approach, solution, and operator.</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13/09/24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07/11/24</a:t>
                      </a:r>
                    </a:p>
                    <a:p>
                      <a:pPr marL="264600" indent="-228600"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07/11/24</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0139934"/>
                  </a:ext>
                </a:extLst>
              </a:tr>
              <a:tr h="485086">
                <a:tc>
                  <a:txBody>
                    <a:bodyPr/>
                    <a:lstStyle/>
                    <a:p>
                      <a:pPr marL="36000" algn="l" fontAlgn="b"/>
                      <a:r>
                        <a:rPr lang="en-GB" sz="700" b="1" u="none" strike="noStrike">
                          <a:solidFill>
                            <a:schemeClr val="bg1"/>
                          </a:solidFill>
                          <a:effectLst/>
                          <a:latin typeface="Metropolis" panose="00000500000000000000" pitchFamily="50" charset="0"/>
                        </a:rPr>
                        <a:t>MLA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Choice of operator for the MLA.</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Decision on whether the MLA and Disputes Operator needs to be the same.</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Subject to PSR consultation, what the role of the MLA operator will be in the commercial framework development.</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Determine the commercial framework (price clause) for inclusion in the MLA for Wave 1.</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39859501"/>
                  </a:ext>
                </a:extLst>
              </a:tr>
            </a:tbl>
          </a:graphicData>
        </a:graphic>
      </p:graphicFrame>
      <p:sp>
        <p:nvSpPr>
          <p:cNvPr id="28" name="Rectangle 27">
            <a:extLst>
              <a:ext uri="{FF2B5EF4-FFF2-40B4-BE49-F238E27FC236}">
                <a16:creationId xmlns:a16="http://schemas.microsoft.com/office/drawing/2014/main" id="{41EEFEFC-9235-166F-42AE-0D7F7AFB8811}"/>
              </a:ext>
            </a:extLst>
          </p:cNvPr>
          <p:cNvSpPr/>
          <p:nvPr/>
        </p:nvSpPr>
        <p:spPr>
          <a:xfrm>
            <a:off x="113211" y="4925199"/>
            <a:ext cx="11965577" cy="160849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71431E55-6132-4771-A7E7-281FA606BB0E}"/>
              </a:ext>
            </a:extLst>
          </p:cNvPr>
          <p:cNvSpPr txBox="1"/>
          <p:nvPr/>
        </p:nvSpPr>
        <p:spPr>
          <a:xfrm>
            <a:off x="5272298" y="4854901"/>
            <a:ext cx="1647398" cy="246221"/>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Decision Log</a:t>
            </a:r>
          </a:p>
        </p:txBody>
      </p:sp>
      <p:sp>
        <p:nvSpPr>
          <p:cNvPr id="31" name="TextBox 30">
            <a:extLst>
              <a:ext uri="{FF2B5EF4-FFF2-40B4-BE49-F238E27FC236}">
                <a16:creationId xmlns:a16="http://schemas.microsoft.com/office/drawing/2014/main" id="{B7902F9D-D7AE-653C-6DCB-208F17A77C09}"/>
              </a:ext>
            </a:extLst>
          </p:cNvPr>
          <p:cNvSpPr txBox="1"/>
          <p:nvPr/>
        </p:nvSpPr>
        <p:spPr>
          <a:xfrm>
            <a:off x="498388" y="1059481"/>
            <a:ext cx="3252568" cy="246221"/>
          </a:xfrm>
          <a:prstGeom prst="rect">
            <a:avLst/>
          </a:prstGeom>
          <a:noFill/>
          <a:effectLst>
            <a:outerShdw blurRad="50800" dist="38100" dir="2700000" algn="tl" rotWithShape="0">
              <a:prstClr val="black">
                <a:alpha val="40000"/>
              </a:prstClr>
            </a:outerShdw>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Programme Delivery Headline Summary</a:t>
            </a:r>
            <a:endPar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endParaRPr>
          </a:p>
        </p:txBody>
      </p:sp>
      <p:sp>
        <p:nvSpPr>
          <p:cNvPr id="16" name="Rectangle 15">
            <a:extLst>
              <a:ext uri="{FF2B5EF4-FFF2-40B4-BE49-F238E27FC236}">
                <a16:creationId xmlns:a16="http://schemas.microsoft.com/office/drawing/2014/main" id="{FEDDB4C6-7EC9-4BF7-B074-72B8809CA3BF}"/>
              </a:ext>
            </a:extLst>
          </p:cNvPr>
          <p:cNvSpPr/>
          <p:nvPr/>
        </p:nvSpPr>
        <p:spPr>
          <a:xfrm>
            <a:off x="4126199" y="1059843"/>
            <a:ext cx="3276000" cy="1887579"/>
          </a:xfrm>
          <a:prstGeom prst="rect">
            <a:avLst/>
          </a:prstGeom>
          <a:solidFill>
            <a:schemeClr val="bg1">
              <a:lumMod val="9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sp>
        <p:nvSpPr>
          <p:cNvPr id="3" name="Footer Placeholder 4">
            <a:extLst>
              <a:ext uri="{FF2B5EF4-FFF2-40B4-BE49-F238E27FC236}">
                <a16:creationId xmlns:a16="http://schemas.microsoft.com/office/drawing/2014/main" id="{DED4C3B1-0459-EAFE-2B62-2E9A5023CE8A}"/>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pic>
        <p:nvPicPr>
          <p:cNvPr id="4" name="Picture 3">
            <a:extLst>
              <a:ext uri="{FF2B5EF4-FFF2-40B4-BE49-F238E27FC236}">
                <a16:creationId xmlns:a16="http://schemas.microsoft.com/office/drawing/2014/main" id="{9F8D8EEB-7AA6-C884-90F3-40224DCD3989}"/>
              </a:ext>
            </a:extLst>
          </p:cNvPr>
          <p:cNvPicPr>
            <a:picLocks noChangeAspect="1"/>
          </p:cNvPicPr>
          <p:nvPr/>
        </p:nvPicPr>
        <p:blipFill>
          <a:blip r:embed="rId2"/>
          <a:stretch>
            <a:fillRect/>
          </a:stretch>
        </p:blipFill>
        <p:spPr>
          <a:xfrm>
            <a:off x="4189512" y="1132475"/>
            <a:ext cx="1503076" cy="1551303"/>
          </a:xfrm>
          <a:prstGeom prst="rect">
            <a:avLst/>
          </a:prstGeom>
        </p:spPr>
      </p:pic>
      <p:pic>
        <p:nvPicPr>
          <p:cNvPr id="6" name="Picture 5">
            <a:extLst>
              <a:ext uri="{FF2B5EF4-FFF2-40B4-BE49-F238E27FC236}">
                <a16:creationId xmlns:a16="http://schemas.microsoft.com/office/drawing/2014/main" id="{150CA243-D8B4-C9CA-23E3-1ECE028C53E6}"/>
              </a:ext>
            </a:extLst>
          </p:cNvPr>
          <p:cNvPicPr>
            <a:picLocks noChangeAspect="1"/>
          </p:cNvPicPr>
          <p:nvPr/>
        </p:nvPicPr>
        <p:blipFill>
          <a:blip r:embed="rId3"/>
          <a:stretch>
            <a:fillRect/>
          </a:stretch>
        </p:blipFill>
        <p:spPr>
          <a:xfrm>
            <a:off x="5853953" y="1132475"/>
            <a:ext cx="1427779" cy="1554693"/>
          </a:xfrm>
          <a:prstGeom prst="rect">
            <a:avLst/>
          </a:prstGeom>
        </p:spPr>
      </p:pic>
      <p:pic>
        <p:nvPicPr>
          <p:cNvPr id="10" name="Picture 9">
            <a:extLst>
              <a:ext uri="{FF2B5EF4-FFF2-40B4-BE49-F238E27FC236}">
                <a16:creationId xmlns:a16="http://schemas.microsoft.com/office/drawing/2014/main" id="{17323219-18A5-16AE-DBA4-351E2600C396}"/>
              </a:ext>
            </a:extLst>
          </p:cNvPr>
          <p:cNvPicPr>
            <a:picLocks noChangeAspect="1"/>
          </p:cNvPicPr>
          <p:nvPr/>
        </p:nvPicPr>
        <p:blipFill>
          <a:blip r:embed="rId4"/>
          <a:stretch>
            <a:fillRect/>
          </a:stretch>
        </p:blipFill>
        <p:spPr>
          <a:xfrm>
            <a:off x="4904605" y="2697898"/>
            <a:ext cx="1943371" cy="219106"/>
          </a:xfrm>
          <a:prstGeom prst="rect">
            <a:avLst/>
          </a:prstGeom>
        </p:spPr>
      </p:pic>
    </p:spTree>
    <p:extLst>
      <p:ext uri="{BB962C8B-B14F-4D97-AF65-F5344CB8AC3E}">
        <p14:creationId xmlns:p14="http://schemas.microsoft.com/office/powerpoint/2010/main" val="2725024070"/>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Workstreams 1-4 Status Report </a:t>
            </a:r>
            <a:r>
              <a:rPr lang="en-GB" sz="1400">
                <a:latin typeface="Metropolis"/>
              </a:rPr>
              <a:t>(as at 30.08.24)</a:t>
            </a:r>
            <a:endParaRPr lang="en-GB" sz="2400">
              <a:latin typeface="Metropolis"/>
            </a:endParaRP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4" name="Table 3">
            <a:extLst>
              <a:ext uri="{FF2B5EF4-FFF2-40B4-BE49-F238E27FC236}">
                <a16:creationId xmlns:a16="http://schemas.microsoft.com/office/drawing/2014/main" id="{F17DD150-DEFF-1765-FD6B-FE47EB5360BF}"/>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1. Levelling up</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R</a:t>
                      </a:r>
                      <a:endParaRPr lang="en-GB" sz="6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R</a:t>
                      </a:r>
                      <a:endParaRPr lang="en-GB" sz="600" b="1" kern="1200">
                        <a:solidFill>
                          <a:schemeClr val="bg1"/>
                        </a:solidFill>
                        <a:latin typeface="Metropolis"/>
                        <a:ea typeface="+mn-ea"/>
                        <a:cs typeface="+mn-cs"/>
                      </a:endParaRPr>
                    </a:p>
                  </a:txBody>
                  <a:tcPr marL="36000" marR="36000" marT="36000" marB="36000" anchor="ctr">
                    <a:solidFill>
                      <a:srgbClr val="FF000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2a. </a:t>
                      </a:r>
                      <a:r>
                        <a:rPr lang="en-GB" sz="600" b="1" kern="1200" baseline="0">
                          <a:solidFill>
                            <a:schemeClr val="tx1"/>
                          </a:solidFill>
                          <a:latin typeface="Metropolis"/>
                          <a:ea typeface="+mn-ea"/>
                          <a:cs typeface="Arial"/>
                        </a:rPr>
                        <a:t>Financial Crime Data</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600" b="1">
                          <a:latin typeface="Metropolis"/>
                        </a:rPr>
                        <a:t>2b. Financial crime tools</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3. Consumer Protection</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prstClr val="white"/>
                          </a:solidFill>
                          <a:effectLst/>
                          <a:uLnTx/>
                          <a:uFillTx/>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1109790096"/>
                  </a:ext>
                </a:extLst>
              </a:tr>
              <a:tr h="0">
                <a:tc>
                  <a:txBody>
                    <a:bodyPr/>
                    <a:lstStyle/>
                    <a:p>
                      <a:r>
                        <a:rPr lang="en-GB" sz="600" b="1">
                          <a:latin typeface="Metropolis"/>
                        </a:rPr>
                        <a:t>4. Information Flows</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prstClr val="white"/>
                          </a:solidFill>
                          <a:effectLst/>
                          <a:uLnTx/>
                          <a:uFillTx/>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736946151"/>
                  </a:ext>
                </a:extLst>
              </a:tr>
            </a:tbl>
          </a:graphicData>
        </a:graphic>
      </p:graphicFrame>
      <p:sp>
        <p:nvSpPr>
          <p:cNvPr id="10" name="Footer Placeholder 4">
            <a:extLst>
              <a:ext uri="{FF2B5EF4-FFF2-40B4-BE49-F238E27FC236}">
                <a16:creationId xmlns:a16="http://schemas.microsoft.com/office/drawing/2014/main" id="{9CA1FAD3-6AE9-98C4-6D1E-A69C01F4162D}"/>
              </a:ext>
            </a:extLst>
          </p:cNvPr>
          <p:cNvSpPr>
            <a:spLocks noGrp="1"/>
          </p:cNvSpPr>
          <p:nvPr>
            <p:ph type="ftr" sz="quarter" idx="11"/>
          </p:nvPr>
        </p:nvSpPr>
        <p:spPr>
          <a:xfrm>
            <a:off x="4038600" y="6472145"/>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20074" y="1052290"/>
          <a:ext cx="11924144" cy="5222056"/>
        </p:xfrm>
        <a:graphic>
          <a:graphicData uri="http://schemas.openxmlformats.org/drawingml/2006/table">
            <a:tbl>
              <a:tblPr firstRow="1" bandRow="1">
                <a:tableStyleId>{5C22544A-7EE6-4342-B048-85BDC9FD1C3A}</a:tableStyleId>
              </a:tblPr>
              <a:tblGrid>
                <a:gridCol w="1071417">
                  <a:extLst>
                    <a:ext uri="{9D8B030D-6E8A-4147-A177-3AD203B41FA5}">
                      <a16:colId xmlns:a16="http://schemas.microsoft.com/office/drawing/2014/main" val="4250877703"/>
                    </a:ext>
                  </a:extLst>
                </a:gridCol>
                <a:gridCol w="281709">
                  <a:extLst>
                    <a:ext uri="{9D8B030D-6E8A-4147-A177-3AD203B41FA5}">
                      <a16:colId xmlns:a16="http://schemas.microsoft.com/office/drawing/2014/main" val="3094528232"/>
                    </a:ext>
                  </a:extLst>
                </a:gridCol>
                <a:gridCol w="281709">
                  <a:extLst>
                    <a:ext uri="{9D8B030D-6E8A-4147-A177-3AD203B41FA5}">
                      <a16:colId xmlns:a16="http://schemas.microsoft.com/office/drawing/2014/main" val="198086448"/>
                    </a:ext>
                  </a:extLst>
                </a:gridCol>
                <a:gridCol w="281709">
                  <a:extLst>
                    <a:ext uri="{9D8B030D-6E8A-4147-A177-3AD203B41FA5}">
                      <a16:colId xmlns:a16="http://schemas.microsoft.com/office/drawing/2014/main" val="808849939"/>
                    </a:ext>
                  </a:extLst>
                </a:gridCol>
                <a:gridCol w="281709">
                  <a:extLst>
                    <a:ext uri="{9D8B030D-6E8A-4147-A177-3AD203B41FA5}">
                      <a16:colId xmlns:a16="http://schemas.microsoft.com/office/drawing/2014/main" val="2278467631"/>
                    </a:ext>
                  </a:extLst>
                </a:gridCol>
                <a:gridCol w="4919881">
                  <a:extLst>
                    <a:ext uri="{9D8B030D-6E8A-4147-A177-3AD203B41FA5}">
                      <a16:colId xmlns:a16="http://schemas.microsoft.com/office/drawing/2014/main" val="2765565782"/>
                    </a:ext>
                  </a:extLst>
                </a:gridCol>
                <a:gridCol w="2328601">
                  <a:extLst>
                    <a:ext uri="{9D8B030D-6E8A-4147-A177-3AD203B41FA5}">
                      <a16:colId xmlns:a16="http://schemas.microsoft.com/office/drawing/2014/main" val="2819188149"/>
                    </a:ext>
                  </a:extLst>
                </a:gridCol>
                <a:gridCol w="2477409">
                  <a:extLst>
                    <a:ext uri="{9D8B030D-6E8A-4147-A177-3AD203B41FA5}">
                      <a16:colId xmlns:a16="http://schemas.microsoft.com/office/drawing/2014/main" val="2010091397"/>
                    </a:ext>
                  </a:extLst>
                </a:gridCol>
              </a:tblGrid>
              <a:tr h="216834">
                <a:tc>
                  <a:txBody>
                    <a:bodyPr/>
                    <a:lstStyle/>
                    <a:p>
                      <a:r>
                        <a:rPr lang="en-GB" sz="900">
                          <a:latin typeface="Metropolis"/>
                        </a:rPr>
                        <a:t>Workstream</a:t>
                      </a:r>
                    </a:p>
                  </a:txBody>
                  <a:tcPr anchor="ct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410844">
                <a:tc>
                  <a:txBody>
                    <a:bodyPr/>
                    <a:lstStyle/>
                    <a:p>
                      <a:endParaRPr lang="en-GB" sz="900" b="1">
                        <a:latin typeface="Metropolis" panose="00000500000000000000" pitchFamily="50" charset="0"/>
                      </a:endParaRPr>
                    </a:p>
                  </a:txBody>
                  <a:tcPr anchor="ctr">
                    <a:solidFill>
                      <a:schemeClr val="accent1"/>
                    </a:solidFill>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1004287">
                <a:tc>
                  <a:txBody>
                    <a:bodyPr/>
                    <a:lstStyle/>
                    <a:p>
                      <a:r>
                        <a:rPr lang="en-GB" sz="900" b="1">
                          <a:latin typeface="Metropolis"/>
                        </a:rPr>
                        <a:t>1. Levelling up availability and performance</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Reporting Red, to highlight the lack of confidence in the data available or expected to be received in time to support the workstream deliverables.</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OBL has processed data submissions since mid-Feb, as per plan, but low levels of participation and incomplete data observed. Requirement of 6 consecutive months of data for 60-80% of market not fulfilled, putting Nov deadline at risk.</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TPP roundtable organized 1</a:t>
                      </a:r>
                      <a:r>
                        <a:rPr lang="en-GB" sz="600" b="0" i="0" u="none" strike="noStrike" baseline="30000" noProof="0">
                          <a:solidFill>
                            <a:schemeClr val="tx1"/>
                          </a:solidFill>
                          <a:latin typeface="Metropolis"/>
                        </a:rPr>
                        <a:t>st</a:t>
                      </a:r>
                      <a:r>
                        <a:rPr lang="en-GB" sz="800" b="0" i="0" u="none" strike="noStrike" noProof="0">
                          <a:solidFill>
                            <a:schemeClr val="tx1"/>
                          </a:solidFill>
                          <a:latin typeface="Metropolis"/>
                        </a:rPr>
                        <a:t> August and questionnaire sent that same day. 18 responses received by</a:t>
                      </a:r>
                      <a:r>
                        <a:rPr lang="en-GB" sz="800" b="0" i="0" u="none" strike="noStrike" kern="1200" noProof="0">
                          <a:solidFill>
                            <a:schemeClr val="tx1"/>
                          </a:solidFill>
                          <a:latin typeface="Metropolis"/>
                          <a:ea typeface="+mn-ea"/>
                          <a:cs typeface="+mn-cs"/>
                        </a:rPr>
                        <a:t> 15/08 deadline (78% of those contacted). Ear</a:t>
                      </a:r>
                      <a:r>
                        <a:rPr lang="en-GB" sz="800" b="0" i="0" u="none" strike="noStrike" noProof="0">
                          <a:solidFill>
                            <a:schemeClr val="tx1"/>
                          </a:solidFill>
                          <a:latin typeface="Metropolis"/>
                        </a:rPr>
                        <a:t>ly summary of responses provided to JROC on 19/08. Full report sent to JROC on 30/08.</a:t>
                      </a:r>
                      <a:endParaRPr lang="en-US"/>
                    </a:p>
                  </a:txBody>
                  <a:tcPr marL="36000" marR="36000" marT="36000" marB="36000" anchor="ctr"/>
                </a:tc>
                <a:tc rowSpan="2">
                  <a:txBody>
                    <a:bodyPr/>
                    <a:lstStyle/>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Final report to JROC on TPP/ASPSP’. responses to the Questionnaires by 30/08- </a:t>
                      </a:r>
                      <a:r>
                        <a:rPr lang="en-GB" sz="800" b="1" i="0" u="none" strike="noStrike" noProof="0">
                          <a:solidFill>
                            <a:schemeClr val="tx1"/>
                          </a:solidFill>
                          <a:latin typeface="Metropolis"/>
                        </a:rPr>
                        <a:t>Complete.</a:t>
                      </a:r>
                      <a:endParaRPr lang="en-US" sz="800" b="1" i="0" u="none" strike="noStrike"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JROC decision on next steps, once reports are issued.</a:t>
                      </a:r>
                      <a:endParaRPr lang="en-GB"/>
                    </a:p>
                  </a:txBody>
                  <a:tcPr marL="36000" marR="36000" marT="36000" marB="36000" anchor="ctr"/>
                </a:tc>
                <a:tc rowSpan="2">
                  <a:txBody>
                    <a:bodyPr/>
                    <a:lstStyle/>
                    <a:p>
                      <a:pPr marL="83820" marR="0" lvl="0" indent="-83820" algn="l">
                        <a:lnSpc>
                          <a:spcPct val="100000"/>
                        </a:lnSpc>
                        <a:spcBef>
                          <a:spcPts val="0"/>
                        </a:spcBef>
                        <a:spcAft>
                          <a:spcPts val="0"/>
                        </a:spcAft>
                        <a:buClr>
                          <a:srgbClr val="000000"/>
                        </a:buClr>
                        <a:buFont typeface="Arial,Sans-Serif" panose="020B0604020202020204" pitchFamily="34" charset="0"/>
                        <a:buChar char="•"/>
                      </a:pPr>
                      <a:r>
                        <a:rPr lang="en-GB" sz="800" b="0" i="0" u="none" strike="noStrike" noProof="0">
                          <a:solidFill>
                            <a:schemeClr val="tx1"/>
                          </a:solidFill>
                          <a:latin typeface="Metropolis"/>
                        </a:rPr>
                        <a:t>Support participants with any MI questions.</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Font typeface="Arial,Sans-Serif" panose="020B0604020202020204" pitchFamily="34" charset="0"/>
                        <a:buChar char="•"/>
                      </a:pPr>
                      <a:r>
                        <a:rPr lang="en-GB" sz="800" b="0" i="0" u="none" strike="noStrike" noProof="0">
                          <a:solidFill>
                            <a:schemeClr val="tx1"/>
                          </a:solidFill>
                          <a:latin typeface="Metropolis"/>
                        </a:rPr>
                        <a:t>Working with JROC on next steps relating to voluntary data request</a:t>
                      </a:r>
                      <a:endParaRPr lang="en-GB"/>
                    </a:p>
                  </a:txBody>
                  <a:tcPr marL="36000" marR="36000" marT="36000" marB="36000" anchor="ctr"/>
                </a:tc>
                <a:extLst>
                  <a:ext uri="{0D108BD9-81ED-4DB2-BD59-A6C34878D82A}">
                    <a16:rowId xmlns:a16="http://schemas.microsoft.com/office/drawing/2014/main" val="2961555244"/>
                  </a:ext>
                </a:extLst>
              </a:tr>
              <a:tr h="1004287">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2a. </a:t>
                      </a:r>
                      <a:r>
                        <a:rPr lang="en-GB" sz="900" b="1" kern="1200" baseline="0">
                          <a:solidFill>
                            <a:schemeClr val="tx1"/>
                          </a:solidFill>
                          <a:latin typeface="Metropolis"/>
                          <a:ea typeface="+mn-ea"/>
                          <a:cs typeface="Arial"/>
                        </a:rPr>
                        <a:t>Financial Crime Data</a:t>
                      </a:r>
                      <a:endParaRPr lang="en-GB" sz="900" b="1">
                        <a:latin typeface="Metropolis"/>
                        <a:cs typeface="Arial"/>
                      </a:endParaRPr>
                    </a:p>
                  </a:txBody>
                  <a:tcPr marL="36000" marR="36000" marT="36000" marB="36000" anchor="ctr">
                    <a:solidFill>
                      <a:srgbClr val="CFD5EA"/>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Reporting Amber, noting a risk of not receiving substantive data in time to fulfil the workstream deliverables, however, confidence in expected data is higher than for WS1.</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OBL has processed data submissions since end-Feb, as per plan, but moderate participation (2 CMA9 + 1 non-CMA9) and incomplete data. Requirement of 6 consecutive months of data for 60-80% of market not fulfilled, potentially putting Nov deadline at risk.</a:t>
                      </a:r>
                      <a:endParaRPr lang="en-US" sz="800" b="0" i="0" u="none" strike="noStrike"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ASPSP roundtable organized 1</a:t>
                      </a:r>
                      <a:r>
                        <a:rPr lang="en-GB" sz="600" b="0" i="0" u="none" strike="noStrike" baseline="30000" noProof="0">
                          <a:solidFill>
                            <a:schemeClr val="tx1"/>
                          </a:solidFill>
                          <a:latin typeface="Metropolis"/>
                        </a:rPr>
                        <a:t>st</a:t>
                      </a:r>
                      <a:r>
                        <a:rPr lang="en-GB" sz="800" b="0" i="0" u="none" strike="noStrike" noProof="0">
                          <a:solidFill>
                            <a:schemeClr val="tx1"/>
                          </a:solidFill>
                          <a:latin typeface="Metropolis"/>
                        </a:rPr>
                        <a:t> August and questionnaire sent that same day. 11 responses received by 15/08 deadline (69% of those contacted). Early summary of responses provided to JROC on 19/08. Full report sent to JROC on 30/08.</a:t>
                      </a:r>
                      <a:endParaRPr lang="en-US"/>
                    </a:p>
                  </a:txBody>
                  <a:tcPr marL="36000" marR="36000" marT="36000" marB="36000" anchor="ctr"/>
                </a:tc>
                <a:tc vMerge="1">
                  <a:txBody>
                    <a:bodyPr/>
                    <a:lstStyle/>
                    <a:p>
                      <a:pPr marL="83820" lvl="0" indent="-83820" algn="l">
                        <a:buFont typeface="Arial" panose="020B0604020202020204" pitchFamily="34" charset="0"/>
                        <a:buChar char="•"/>
                      </a:pPr>
                      <a:endParaRPr lang="en-GB" sz="800" kern="1200">
                        <a:solidFill>
                          <a:schemeClr val="dk1"/>
                        </a:solidFill>
                        <a:latin typeface="Metropolis"/>
                        <a:ea typeface="+mn-ea"/>
                        <a:cs typeface="+mn-cs"/>
                      </a:endParaRPr>
                    </a:p>
                  </a:txBody>
                  <a:tcPr marL="36000" marR="36000" marT="36000" marB="36000" anchor="ctr"/>
                </a:tc>
                <a:tc vMerge="1">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kern="1200">
                        <a:solidFill>
                          <a:schemeClr val="dk1"/>
                        </a:solidFill>
                        <a:latin typeface="Metropolis"/>
                        <a:ea typeface="+mn-ea"/>
                        <a:cs typeface="+mn-cs"/>
                      </a:endParaRPr>
                    </a:p>
                  </a:txBody>
                  <a:tcPr marL="36000" marR="36000" marT="36000" marB="36000" anchor="ctr"/>
                </a:tc>
                <a:extLst>
                  <a:ext uri="{0D108BD9-81ED-4DB2-BD59-A6C34878D82A}">
                    <a16:rowId xmlns:a16="http://schemas.microsoft.com/office/drawing/2014/main" val="3522747918"/>
                  </a:ext>
                </a:extLst>
              </a:tr>
              <a:tr h="1004287">
                <a:tc>
                  <a:txBody>
                    <a:bodyPr/>
                    <a:lstStyle/>
                    <a:p>
                      <a:r>
                        <a:rPr lang="en-GB" sz="900" b="1">
                          <a:latin typeface="Metropolis"/>
                        </a:rPr>
                        <a:t>2b. Financial crime tools (e.g. TRIs)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Reporting Amber</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Following delays in TPPs sending data to ASPSPs for the Phase 2 pilot, OBL are proposing to extend the pilot phase to end October, to enable banks to generate more robust findings on the efficacy of TRIs, which requires consistent, long-term TRI data. </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This compresses the time available to write the final report, but end November remains achievable. </a:t>
                      </a:r>
                    </a:p>
                  </a:txBody>
                  <a:tcPr marL="36000" marR="36000" marT="36000" marB="36000" anchor="ct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Rebasing milestones with JWIG on 9 September to ratify the decision to extend the pilot (recognising that this has no impact on final delivery timelines)</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Update to JROC on 13 September, setting out progress</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Weekly progress calls with pilot participants</a:t>
                      </a:r>
                    </a:p>
                  </a:txBody>
                  <a:tcPr marL="36000" marR="36000" marT="36000" marB="36000" anchor="ctr"/>
                </a:tc>
                <a:tc>
                  <a:txBody>
                    <a:bodyPr/>
                    <a:lstStyle/>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panose="00000500000000000000" pitchFamily="50" charset="0"/>
                        </a:rPr>
                        <a:t>Continued monitoring of TRI volumes being sent to the banks to ensure sufficient for robust analysis</a:t>
                      </a:r>
                    </a:p>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panose="00000500000000000000" pitchFamily="50" charset="0"/>
                        </a:rPr>
                        <a:t>Continued monitoring of bank implementation of live fraud rules.</a:t>
                      </a:r>
                    </a:p>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panose="00000500000000000000" pitchFamily="50" charset="0"/>
                        </a:rPr>
                        <a:t>Planning for sessions to consider longer-term evolution of </a:t>
                      </a:r>
                      <a:r>
                        <a:rPr lang="en-GB" sz="800" b="0" i="0" u="none" strike="noStrike" kern="1200" noProof="0">
                          <a:solidFill>
                            <a:schemeClr val="dk1"/>
                          </a:solidFill>
                          <a:latin typeface="Metropolis"/>
                          <a:ea typeface="+mn-ea"/>
                          <a:cs typeface="+mn-cs"/>
                        </a:rPr>
                        <a:t>financial crime tools. </a:t>
                      </a:r>
                      <a:endParaRPr lang="en-GB" sz="800" b="0" i="0" u="none" strike="noStrike" kern="1200" noProof="0">
                        <a:solidFill>
                          <a:schemeClr val="tx1"/>
                        </a:solidFill>
                        <a:latin typeface="Metropolis"/>
                      </a:endParaRPr>
                    </a:p>
                  </a:txBody>
                  <a:tcPr marL="36000" marR="36000" marT="36000" marB="36000" anchor="ctr"/>
                </a:tc>
                <a:extLst>
                  <a:ext uri="{0D108BD9-81ED-4DB2-BD59-A6C34878D82A}">
                    <a16:rowId xmlns:a16="http://schemas.microsoft.com/office/drawing/2014/main" val="1196494340"/>
                  </a:ext>
                </a:extLst>
              </a:tr>
              <a:tr h="764627">
                <a:tc>
                  <a:txBody>
                    <a:bodyPr/>
                    <a:lstStyle/>
                    <a:p>
                      <a:r>
                        <a:rPr lang="en-GB" sz="900" b="1">
                          <a:latin typeface="Metropolis"/>
                        </a:rPr>
                        <a:t>3. Consumer Protection (Disputes)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Reporting Green.</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FCA has now confirmed the exam question, which addresses the lack of clarity on scope.</a:t>
                      </a:r>
                    </a:p>
                  </a:txBody>
                  <a:tcPr marL="36195" marR="36195" marT="36195" marB="36195" anchor="ct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Publish Scope/approach doc to JROC.</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Establish co-dependencies with WS5 consumer protection cross-cutting issues.  ​</a:t>
                      </a:r>
                    </a:p>
                  </a:txBody>
                  <a:tcPr anchor="ct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Progress thinking and finalise scope.​</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Review scope internally and then share with FCA for input/sign-off.​</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Set up/hold roundtables and develop stimulus materials.​</a:t>
                      </a:r>
                    </a:p>
                  </a:txBody>
                  <a:tcPr anchor="ctr"/>
                </a:tc>
                <a:extLst>
                  <a:ext uri="{0D108BD9-81ED-4DB2-BD59-A6C34878D82A}">
                    <a16:rowId xmlns:a16="http://schemas.microsoft.com/office/drawing/2014/main" val="1245212670"/>
                  </a:ext>
                </a:extLst>
              </a:tr>
              <a:tr h="718978">
                <a:tc>
                  <a:txBody>
                    <a:bodyPr/>
                    <a:lstStyle/>
                    <a:p>
                      <a:r>
                        <a:rPr lang="en-GB" sz="900" b="1">
                          <a:latin typeface="Metropolis"/>
                        </a:rPr>
                        <a:t>4. Information Flows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Deadline for participants to provide feedback was 22/08. Low level responses so one final chaser was sent this week which saw 3 further replies.</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OBL will continue to chase outstanding CMA9 until answered.</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Team continue to engage with ASPSPs and TPPs to understand adoption/implementation plans ahead of publishing a report on status by the end of Sep-24.</a:t>
                      </a:r>
                      <a:endParaRPr lang="en-US"/>
                    </a:p>
                  </a:txBody>
                  <a:tcPr marL="36000" marR="36000" marT="36000" marB="36000" anchor="ctr"/>
                </a:tc>
                <a:tc>
                  <a:txBody>
                    <a:bodyPr/>
                    <a:lstStyle/>
                    <a:p>
                      <a:pPr marL="83820" lvl="0" indent="-83820" algn="l" rtl="0" eaLnBrk="1" latinLnBrk="0" hangingPunct="1">
                        <a:buClr>
                          <a:srgbClr val="000000"/>
                        </a:buClr>
                        <a:buFont typeface="Arial,Sans-Serif" panose="020B0604020202020204" pitchFamily="34" charset="0"/>
                        <a:buChar char="•"/>
                      </a:pPr>
                      <a:r>
                        <a:rPr lang="en-GB" sz="800" b="0" i="0" u="none" strike="noStrike" kern="1200" noProof="0">
                          <a:solidFill>
                            <a:schemeClr val="tx1"/>
                          </a:solidFill>
                          <a:latin typeface="Metropolis"/>
                        </a:rPr>
                        <a:t>Deliver a 'gap analysis report' by end of Sep-24 sharing an ecosystem adoption/implementation status.</a:t>
                      </a:r>
                      <a:endParaRPr lang="en-US" sz="800" b="0" i="0" u="none" strike="noStrike" kern="1200" noProof="0">
                        <a:solidFill>
                          <a:srgbClr val="000000"/>
                        </a:solidFill>
                        <a:latin typeface="Metropolis"/>
                      </a:endParaRPr>
                    </a:p>
                  </a:txBody>
                  <a:tcPr marL="36000" marR="36000" marT="36000" marB="36000" anchor="ctr"/>
                </a:tc>
                <a:tc>
                  <a:txBody>
                    <a:bodyPr/>
                    <a:lstStyle/>
                    <a:p>
                      <a:pPr marL="83820" lvl="0" indent="-83820" algn="l">
                        <a:buClr>
                          <a:srgbClr val="000000"/>
                        </a:buClr>
                        <a:buFont typeface="Arial,Sans-Serif"/>
                        <a:buChar char="•"/>
                      </a:pPr>
                      <a:r>
                        <a:rPr lang="en-GB" sz="800" b="0" i="0" u="none" strike="noStrike" kern="1200" noProof="0">
                          <a:solidFill>
                            <a:schemeClr val="tx1"/>
                          </a:solidFill>
                          <a:latin typeface="Metropolis"/>
                          <a:ea typeface="+mn-ea"/>
                          <a:cs typeface="+mn-cs"/>
                        </a:rPr>
                        <a:t>Chase organisations that have not replied, particularly CMA9.</a:t>
                      </a:r>
                    </a:p>
                  </a:txBody>
                  <a:tcPr marL="36000" marR="36000" marT="36000" marB="36000" anchor="ctr"/>
                </a:tc>
                <a:extLst>
                  <a:ext uri="{0D108BD9-81ED-4DB2-BD59-A6C34878D82A}">
                    <a16:rowId xmlns:a16="http://schemas.microsoft.com/office/drawing/2014/main" val="817122582"/>
                  </a:ext>
                </a:extLst>
              </a:tr>
            </a:tbl>
          </a:graphicData>
        </a:graphic>
      </p:graphicFrame>
    </p:spTree>
    <p:extLst>
      <p:ext uri="{BB962C8B-B14F-4D97-AF65-F5344CB8AC3E}">
        <p14:creationId xmlns:p14="http://schemas.microsoft.com/office/powerpoint/2010/main" val="1412675905"/>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cs typeface="Arial"/>
              </a:rPr>
              <a:t>Workstream 5 Status Report </a:t>
            </a:r>
            <a:r>
              <a:rPr lang="en-GB" sz="1400">
                <a:latin typeface="Metropolis"/>
                <a:cs typeface="Arial"/>
              </a:rPr>
              <a:t>(as at 30.08.24)</a:t>
            </a:r>
            <a:endParaRPr lang="en-GB" sz="2400">
              <a:latin typeface="Metropolis"/>
              <a:cs typeface="Arial"/>
            </a:endParaRP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74170" y="1130076"/>
          <a:ext cx="11753093" cy="5267148"/>
        </p:xfrm>
        <a:graphic>
          <a:graphicData uri="http://schemas.openxmlformats.org/drawingml/2006/table">
            <a:tbl>
              <a:tblPr firstRow="1" bandRow="1">
                <a:tableStyleId>{5C22544A-7EE6-4342-B048-85BDC9FD1C3A}</a:tableStyleId>
              </a:tblPr>
              <a:tblGrid>
                <a:gridCol w="425772">
                  <a:extLst>
                    <a:ext uri="{9D8B030D-6E8A-4147-A177-3AD203B41FA5}">
                      <a16:colId xmlns:a16="http://schemas.microsoft.com/office/drawing/2014/main" val="4250877703"/>
                    </a:ext>
                  </a:extLst>
                </a:gridCol>
                <a:gridCol w="792000">
                  <a:extLst>
                    <a:ext uri="{9D8B030D-6E8A-4147-A177-3AD203B41FA5}">
                      <a16:colId xmlns:a16="http://schemas.microsoft.com/office/drawing/2014/main" val="716176290"/>
                    </a:ext>
                  </a:extLst>
                </a:gridCol>
                <a:gridCol w="291324">
                  <a:extLst>
                    <a:ext uri="{9D8B030D-6E8A-4147-A177-3AD203B41FA5}">
                      <a16:colId xmlns:a16="http://schemas.microsoft.com/office/drawing/2014/main" val="3094528232"/>
                    </a:ext>
                  </a:extLst>
                </a:gridCol>
                <a:gridCol w="291324">
                  <a:extLst>
                    <a:ext uri="{9D8B030D-6E8A-4147-A177-3AD203B41FA5}">
                      <a16:colId xmlns:a16="http://schemas.microsoft.com/office/drawing/2014/main" val="198086448"/>
                    </a:ext>
                  </a:extLst>
                </a:gridCol>
                <a:gridCol w="291324">
                  <a:extLst>
                    <a:ext uri="{9D8B030D-6E8A-4147-A177-3AD203B41FA5}">
                      <a16:colId xmlns:a16="http://schemas.microsoft.com/office/drawing/2014/main" val="808849939"/>
                    </a:ext>
                  </a:extLst>
                </a:gridCol>
                <a:gridCol w="291324">
                  <a:extLst>
                    <a:ext uri="{9D8B030D-6E8A-4147-A177-3AD203B41FA5}">
                      <a16:colId xmlns:a16="http://schemas.microsoft.com/office/drawing/2014/main" val="2278467631"/>
                    </a:ext>
                  </a:extLst>
                </a:gridCol>
                <a:gridCol w="4454685">
                  <a:extLst>
                    <a:ext uri="{9D8B030D-6E8A-4147-A177-3AD203B41FA5}">
                      <a16:colId xmlns:a16="http://schemas.microsoft.com/office/drawing/2014/main" val="2765565782"/>
                    </a:ext>
                  </a:extLst>
                </a:gridCol>
                <a:gridCol w="2457670">
                  <a:extLst>
                    <a:ext uri="{9D8B030D-6E8A-4147-A177-3AD203B41FA5}">
                      <a16:colId xmlns:a16="http://schemas.microsoft.com/office/drawing/2014/main" val="2819188149"/>
                    </a:ext>
                  </a:extLst>
                </a:gridCol>
                <a:gridCol w="2457670">
                  <a:extLst>
                    <a:ext uri="{9D8B030D-6E8A-4147-A177-3AD203B41FA5}">
                      <a16:colId xmlns:a16="http://schemas.microsoft.com/office/drawing/2014/main" val="2010091397"/>
                    </a:ext>
                  </a:extLst>
                </a:gridCol>
              </a:tblGrid>
              <a:tr h="218594">
                <a:tc gridSpan="2">
                  <a:txBody>
                    <a:bodyPr/>
                    <a:lstStyle/>
                    <a:p>
                      <a:r>
                        <a:rPr lang="en-GB" sz="900">
                          <a:latin typeface="Metropolis"/>
                        </a:rPr>
                        <a:t>Workstream</a:t>
                      </a:r>
                    </a:p>
                  </a:txBody>
                  <a:tcPr anchor="ctr"/>
                </a:tc>
                <a:tc hMerge="1">
                  <a:txBody>
                    <a:bodyPr/>
                    <a:lstStyle/>
                    <a:p>
                      <a:endParaRPr lang="en-GB"/>
                    </a:p>
                  </a:txBody>
                  <a:tcP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338080">
                <a:tc gridSpan="2">
                  <a:txBody>
                    <a:bodyPr/>
                    <a:lstStyle/>
                    <a:p>
                      <a:endParaRPr lang="en-GB" sz="900" b="1">
                        <a:latin typeface="Metropolis"/>
                      </a:endParaRPr>
                    </a:p>
                  </a:txBody>
                  <a:tcPr anchor="ctr">
                    <a:solidFill>
                      <a:schemeClr val="accent1"/>
                    </a:solidFill>
                  </a:tcPr>
                </a:tc>
                <a:tc hMerge="1">
                  <a:txBody>
                    <a:bodyPr/>
                    <a:lstStyle/>
                    <a:p>
                      <a:endParaRPr lang="en-GB"/>
                    </a:p>
                  </a:txBody>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968098">
                <a:tc gridSpan="2">
                  <a:txBody>
                    <a:bodyPr/>
                    <a:lstStyle/>
                    <a:p>
                      <a:r>
                        <a:rPr lang="en-GB" sz="900" b="1">
                          <a:latin typeface="Metropolis"/>
                        </a:rPr>
                        <a:t>5.1. Technical</a:t>
                      </a: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a:buChar char="•"/>
                      </a:pPr>
                      <a:r>
                        <a:rPr lang="en-GB" sz="800" b="0" i="0" u="none" strike="noStrike" kern="1200" noProof="0">
                          <a:solidFill>
                            <a:srgbClr val="000000"/>
                          </a:solidFill>
                          <a:latin typeface="Metropolis"/>
                        </a:rPr>
                        <a:t>Reporting Green. </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kern="1200" noProof="0">
                          <a:solidFill>
                            <a:srgbClr val="000000"/>
                          </a:solidFill>
                          <a:latin typeface="Metropolis"/>
                        </a:rPr>
                        <a:t>VRP WG engaged to opine on whether Sweeping VRP APIs are sufficient for cVRP wave 1; some optional standards will need to be mandatory under MLA.</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kern="1200" noProof="0">
                          <a:solidFill>
                            <a:srgbClr val="000000"/>
                          </a:solidFill>
                          <a:latin typeface="Metropolis"/>
                        </a:rPr>
                        <a:t>The technical workstream is tracking technical requirements on PISPs and ASPSPs under the MLA – worked through alongside propositional MLA. Taking a follow up paper to the WG on 5 September regarding Fraud Prevention (e.g. TRIs, ultimate beneficiary), which may require technical/functional uplift from participants. </a:t>
                      </a: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kern="1200" noProof="0">
                          <a:solidFill>
                            <a:srgbClr val="000000"/>
                          </a:solidFill>
                          <a:latin typeface="Metropolis"/>
                        </a:rPr>
                        <a:t>MI information and reporting kick off meeting scheduled 3 September.  </a:t>
                      </a:r>
                      <a:endParaRPr lang="en-GB"/>
                    </a:p>
                  </a:txBody>
                  <a:tcPr marL="36000" marR="36000" marT="36000" marB="36000" anchor="ct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dk1"/>
                          </a:solidFill>
                          <a:latin typeface="Metropolis"/>
                        </a:rPr>
                        <a:t>Track technical requirements as MLA requirements are agreed. Presenting follow up fraud prevention paper to WG 5 September.</a:t>
                      </a:r>
                    </a:p>
                    <a:p>
                      <a:pPr marL="83820" lvl="0" indent="-83820" algn="l">
                        <a:buClr>
                          <a:srgbClr val="000000"/>
                        </a:buClr>
                        <a:buFont typeface="Arial,Sans-Serif" panose="020B0604020202020204" pitchFamily="34" charset="0"/>
                        <a:buChar char="•"/>
                      </a:pPr>
                      <a:r>
                        <a:rPr lang="en-GB" sz="800" b="0" i="0" u="none" strike="noStrike" noProof="0">
                          <a:solidFill>
                            <a:schemeClr val="dk1"/>
                          </a:solidFill>
                          <a:latin typeface="Metropolis"/>
                        </a:rPr>
                        <a:t>MI requirements for WG meeting 19 September. </a:t>
                      </a:r>
                      <a:endParaRPr lang="en-US" sz="800" b="0" i="0" u="none" strike="noStrike"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b="0" i="0" u="none" strike="noStrike" noProof="0">
                          <a:solidFill>
                            <a:schemeClr val="dk1"/>
                          </a:solidFill>
                          <a:latin typeface="Metropolis"/>
                        </a:rPr>
                        <a:t>Consider any longer-term technical developments needed for later waves.</a:t>
                      </a:r>
                      <a:endParaRPr lang="en-GB"/>
                    </a:p>
                  </a:txBody>
                  <a:tcPr marL="36000" marR="36000" marT="36000" marB="36000" anchor="ct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dk1"/>
                          </a:solidFill>
                          <a:latin typeface="Metropolis"/>
                        </a:rPr>
                        <a:t>MLA</a:t>
                      </a:r>
                      <a:endParaRPr lang="en-US" sz="800" b="0" i="0" u="none" strike="noStrike" noProof="0">
                        <a:solidFill>
                          <a:srgbClr val="000000"/>
                        </a:solidFill>
                        <a:latin typeface="Metropolis"/>
                      </a:endParaRPr>
                    </a:p>
                    <a:p>
                      <a:pPr marL="83820" lvl="0" indent="-83820" algn="l">
                        <a:buClr>
                          <a:srgbClr val="000000"/>
                        </a:buClr>
                        <a:buFont typeface="Arial,Sans-Serif" panose="020B0604020202020204" pitchFamily="34" charset="0"/>
                        <a:buChar char="•"/>
                      </a:pPr>
                      <a:r>
                        <a:rPr lang="en-US" sz="800" b="0" i="0" u="none" strike="noStrike" noProof="0">
                          <a:solidFill>
                            <a:srgbClr val="000000"/>
                          </a:solidFill>
                          <a:latin typeface="Metropolis"/>
                        </a:rPr>
                        <a:t>MI requirements</a:t>
                      </a:r>
                    </a:p>
                    <a:p>
                      <a:pPr marL="83820" lvl="0" indent="-83820" algn="l">
                        <a:buClr>
                          <a:srgbClr val="000000"/>
                        </a:buClr>
                        <a:buFont typeface="Arial,Sans-Serif" panose="020B0604020202020204" pitchFamily="34" charset="0"/>
                        <a:buChar char="•"/>
                      </a:pPr>
                      <a:r>
                        <a:rPr lang="en-GB" sz="800" b="0" i="0" u="none" strike="noStrike" noProof="0">
                          <a:solidFill>
                            <a:schemeClr val="dk1"/>
                          </a:solidFill>
                          <a:latin typeface="Metropolis"/>
                        </a:rPr>
                        <a:t>Commence longer-term roadmap for Wave 2+</a:t>
                      </a:r>
                      <a:endParaRPr lang="en-GB"/>
                    </a:p>
                  </a:txBody>
                  <a:tcPr marL="36000" marR="36000" marT="36000" marB="36000" anchor="ctr"/>
                </a:tc>
                <a:extLst>
                  <a:ext uri="{0D108BD9-81ED-4DB2-BD59-A6C34878D82A}">
                    <a16:rowId xmlns:a16="http://schemas.microsoft.com/office/drawing/2014/main" val="2961555244"/>
                  </a:ext>
                </a:extLst>
              </a:tr>
              <a:tr h="971028">
                <a:tc gridSpan="2">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5.2. </a:t>
                      </a:r>
                      <a:r>
                        <a:rPr lang="en-GB" sz="900" b="1" kern="1200" baseline="0">
                          <a:solidFill>
                            <a:schemeClr val="tx1"/>
                          </a:solidFill>
                          <a:latin typeface="Metropolis"/>
                          <a:ea typeface="+mn-ea"/>
                          <a:cs typeface="Arial"/>
                        </a:rPr>
                        <a:t>Disputes</a:t>
                      </a:r>
                      <a:endParaRPr lang="en-GB" sz="900" b="1">
                        <a:latin typeface="Metropolis"/>
                        <a:cs typeface="Arial"/>
                      </a:endParaRP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dk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a:lnSpc>
                          <a:spcPct val="100000"/>
                        </a:lnSpc>
                        <a:spcBef>
                          <a:spcPts val="0"/>
                        </a:spcBef>
                        <a:spcAft>
                          <a:spcPts val="0"/>
                        </a:spcAft>
                        <a:buNone/>
                      </a:pPr>
                      <a:r>
                        <a:rPr lang="en-US" sz="900" b="1" kern="1200">
                          <a:solidFill>
                            <a:schemeClr val="bg1"/>
                          </a:solidFill>
                          <a:latin typeface="Metropolis"/>
                          <a:ea typeface="+mn-ea"/>
                          <a:cs typeface="+mn-cs"/>
                        </a:rPr>
                        <a:t>G</a:t>
                      </a:r>
                      <a:endParaRPr lang="en-US">
                        <a:solidFill>
                          <a:schemeClr val="bg1"/>
                        </a:solidFill>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Reporting Amber</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Awaiting written feedback from WG. VRPIG supportive of recommendation. </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Intention to start pre-planning for delivery phase now in expectation of support for the recommendation at JROC on 13 September</a:t>
                      </a:r>
                    </a:p>
                    <a:p>
                      <a:pPr marL="83820" marR="0" lvl="0" indent="-83820" algn="l">
                        <a:lnSpc>
                          <a:spcPct val="100000"/>
                        </a:lnSpc>
                        <a:spcBef>
                          <a:spcPts val="0"/>
                        </a:spcBef>
                        <a:spcAft>
                          <a:spcPts val="0"/>
                        </a:spcAft>
                        <a:buClrTx/>
                        <a:buSzTx/>
                        <a:buFont typeface="Arial" panose="020B0604020202020204" pitchFamily="34" charset="0"/>
                        <a:buChar char="•"/>
                      </a:pPr>
                      <a:r>
                        <a:rPr lang="en-GB" sz="800" b="0" i="0" u="none" strike="noStrike" kern="1200" noProof="0">
                          <a:solidFill>
                            <a:schemeClr val="tx1"/>
                          </a:solidFill>
                          <a:latin typeface="Metropolis"/>
                        </a:rPr>
                        <a:t>There is additional project delivery complexity due to liability concerns which need to be considered. This will be managed as a new workstream within the delivery plan. </a:t>
                      </a:r>
                    </a:p>
                  </a:txBody>
                  <a:tcPr marL="36000" marR="36000" marT="36000" marB="36000" anchor="ctr"/>
                </a:tc>
                <a:tc>
                  <a:txBody>
                    <a:bodyPr/>
                    <a:lstStyle/>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Feedback deadline on 3 Sep</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Finalised paper to JROC Board on 13 September for decision</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Development of detailed delivery plan</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Internal agreement to start work partially at risk</a:t>
                      </a:r>
                      <a:endParaRPr lang="en-GB" sz="800" b="0" i="0" u="none" strike="noStrike" kern="1200" noProof="0">
                        <a:solidFill>
                          <a:schemeClr val="tx1"/>
                        </a:solidFill>
                        <a:latin typeface="Metropolis" panose="00000500000000000000" pitchFamily="50" charset="0"/>
                      </a:endParaRPr>
                    </a:p>
                  </a:txBody>
                  <a:tcPr marL="36000" marR="36000" marT="36000" marB="36000" anchor="ctr"/>
                </a:tc>
                <a:tc>
                  <a:txBody>
                    <a:bodyPr/>
                    <a:lstStyle/>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a:rPr>
                        <a:t>Securing decision from JROC</a:t>
                      </a:r>
                    </a:p>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a:rPr>
                        <a:t>Internal detailed planning </a:t>
                      </a:r>
                    </a:p>
                    <a:p>
                      <a:pPr marL="83820" marR="0" lvl="1"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noProof="0">
                          <a:solidFill>
                            <a:schemeClr val="tx1"/>
                          </a:solidFill>
                          <a:latin typeface="Metropolis"/>
                        </a:rPr>
                        <a:t>Refinement and agreement of unhappy paths – need to schedule Disputes Workshop</a:t>
                      </a:r>
                    </a:p>
                  </a:txBody>
                  <a:tcPr marL="36000" marR="36000" marT="36000" marB="36000" anchor="ctr"/>
                </a:tc>
                <a:extLst>
                  <a:ext uri="{0D108BD9-81ED-4DB2-BD59-A6C34878D82A}">
                    <a16:rowId xmlns:a16="http://schemas.microsoft.com/office/drawing/2014/main" val="3522747918"/>
                  </a:ext>
                </a:extLst>
              </a:tr>
              <a:tr h="542730">
                <a:tc gridSpan="2">
                  <a:txBody>
                    <a:bodyPr/>
                    <a:lstStyle/>
                    <a:p>
                      <a:r>
                        <a:rPr lang="en-GB" sz="900" b="1">
                          <a:latin typeface="Metropolis"/>
                        </a:rPr>
                        <a:t>5.3. Industry Engagement</a:t>
                      </a: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Reporting Green.</a:t>
                      </a:r>
                      <a:endParaRPr lang="en-US" sz="800" b="0" i="0" u="none" strike="noStrike" kern="1200" noProof="0">
                        <a:solidFill>
                          <a:srgbClr val="000000"/>
                        </a:solidFill>
                        <a:latin typeface="Metropolis"/>
                      </a:endParaRPr>
                    </a:p>
                    <a:p>
                      <a:pPr marL="83820" marR="0" lvl="0" indent="-83820" algn="l">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Work progressing with wider community from September</a:t>
                      </a:r>
                      <a:endParaRPr lang="en-US" sz="800" b="0" i="0" u="none" strike="noStrike" kern="1200" noProof="0">
                        <a:solidFill>
                          <a:srgbClr val="000000"/>
                        </a:solidFill>
                        <a:latin typeface="Metropolis"/>
                      </a:endParaRPr>
                    </a:p>
                    <a:p>
                      <a:pPr marL="83820" marR="0" lvl="0" indent="-83820" algn="l">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Shared examples of use cases collected through discussions with TPPs to help define Wave 1 sectors </a:t>
                      </a:r>
                      <a:endParaRPr lang="en-US"/>
                    </a:p>
                  </a:txBody>
                  <a:tcPr marL="36000" marR="36000" marT="36000" marB="36000" anchor="ct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kern="1200" noProof="0">
                          <a:solidFill>
                            <a:srgbClr val="000000"/>
                          </a:solidFill>
                          <a:latin typeface="Metropolis"/>
                        </a:rPr>
                        <a:t>Summarise current status of interested parties to VRP IG</a:t>
                      </a: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Plan engagement with stakeholder groups</a:t>
                      </a:r>
                      <a:endParaRPr lang="en-GB" sz="800" b="0" i="0" u="none" strike="noStrike" kern="1200" noProof="0">
                        <a:solidFill>
                          <a:srgbClr val="000000"/>
                        </a:solidFill>
                        <a:latin typeface="Metropolis"/>
                      </a:endParaRPr>
                    </a:p>
                  </a:txBody>
                  <a:tcPr marL="36000" marR="36000" marT="36000" marB="36000" anchor="ct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rgbClr val="000000"/>
                          </a:solidFill>
                          <a:latin typeface="Metropolis"/>
                        </a:rPr>
                        <a:t>Summarise current status of interested parties to VRP IG</a:t>
                      </a:r>
                      <a:endParaRPr lang="en-GB" sz="800" b="0" i="0" u="none" strike="noStrike" kern="1200" noProof="0">
                        <a:solidFill>
                          <a:schemeClr val="dk1"/>
                        </a:solidFill>
                        <a:latin typeface="Metropolis"/>
                      </a:endParaRPr>
                    </a:p>
                    <a:p>
                      <a:pPr marL="83820" marR="0" lvl="0" indent="-83820" algn="l">
                        <a:buClr>
                          <a:srgbClr val="000000"/>
                        </a:buClr>
                        <a:buSzTx/>
                        <a:buFont typeface="Arial,Sans-Serif" panose="020B0604020202020204" pitchFamily="34" charset="0"/>
                        <a:buChar char="•"/>
                      </a:pPr>
                      <a:r>
                        <a:rPr lang="en-GB" sz="800" b="0" i="0" u="none" strike="noStrike" kern="1200" noProof="0">
                          <a:solidFill>
                            <a:schemeClr val="dk1"/>
                          </a:solidFill>
                          <a:latin typeface="Metropolis"/>
                        </a:rPr>
                        <a:t>Plan engagement with stakeholder groups</a:t>
                      </a:r>
                      <a:endParaRPr lang="en-GB" sz="800" b="0" i="0" u="none" strike="noStrike" kern="1200" noProof="0">
                        <a:solidFill>
                          <a:srgbClr val="000000"/>
                        </a:solidFill>
                        <a:latin typeface="Metropolis"/>
                      </a:endParaRPr>
                    </a:p>
                  </a:txBody>
                  <a:tcPr marL="36000" marR="36000" marT="36000" marB="36000" anchor="ctr"/>
                </a:tc>
                <a:extLst>
                  <a:ext uri="{0D108BD9-81ED-4DB2-BD59-A6C34878D82A}">
                    <a16:rowId xmlns:a16="http://schemas.microsoft.com/office/drawing/2014/main" val="1245212670"/>
                  </a:ext>
                </a:extLst>
              </a:tr>
              <a:tr h="1490186">
                <a:tc rowSpan="2">
                  <a:txBody>
                    <a:bodyPr/>
                    <a:lstStyle/>
                    <a:p>
                      <a:pPr algn="ctr"/>
                      <a:r>
                        <a:rPr lang="en-GB" sz="900" b="1">
                          <a:solidFill>
                            <a:schemeClr val="tx1"/>
                          </a:solidFill>
                          <a:latin typeface="Metropolis"/>
                        </a:rPr>
                        <a:t>5.4. MLA &amp; Commercial</a:t>
                      </a:r>
                    </a:p>
                  </a:txBody>
                  <a:tcPr marL="36000" marR="36000" marT="36000" marB="36000" vert="vert27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5.4a MLA</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Reporting Green</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RFP responses from three bidding law firms have been reviewed and evaluated</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Pitch presentations with the 3 bidders are being organised for Monday, Sept 2</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Agreed that Pay.UK will co-fund the legal expenses to be incurred (50/50), but OBL will be the exclusive contracting entity with the chosen law firm. OBL and Pay.UK will agree terms of this co-funding arrangement via an LOA. </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Conflicts checks to confirmed with chosen law firm before finalising contract terms with them</a:t>
                      </a:r>
                    </a:p>
                    <a:p>
                      <a:pPr marL="171450" marR="0" lvl="0" indent="-171450" algn="l">
                        <a:lnSpc>
                          <a:spcPct val="100000"/>
                        </a:lnSpc>
                        <a:spcBef>
                          <a:spcPts val="0"/>
                        </a:spcBef>
                        <a:spcAft>
                          <a:spcPts val="0"/>
                        </a:spcAft>
                        <a:buClrTx/>
                        <a:buSzTx/>
                        <a:buFont typeface="Arial"/>
                        <a:buChar char="•"/>
                      </a:pPr>
                      <a:r>
                        <a:rPr lang="en-GB" sz="800" b="0" strike="noStrike" kern="1200">
                          <a:solidFill>
                            <a:schemeClr val="dk1"/>
                          </a:solidFill>
                          <a:latin typeface="Metropolis"/>
                          <a:ea typeface="+mn-ea"/>
                          <a:cs typeface="+mn-cs"/>
                        </a:rPr>
                        <a:t>Progress continues with Business Requirements with all BRs having been defined and policies are being worked through at sequential VRP Working Groups</a:t>
                      </a:r>
                    </a:p>
                  </a:txBody>
                  <a:tcPr marL="36000" marR="36000" marT="36000" marB="36000" anchor="ct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RFP process completed with a preferred law firm selected</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Contract terms negotiated, agreed and signed with chosen law firm</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BRs (propositional and operational) finalised and provided to law firm for MLA drafting</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Instructions to law firm commenced; law firm commences MLA drafting</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MLA kick-off workshop to be held with chosen law firm</a:t>
                      </a:r>
                    </a:p>
                    <a:p>
                      <a:pPr marL="83820" marR="0" lvl="0" indent="-83820" algn="l">
                        <a:lnSpc>
                          <a:spcPct val="100000"/>
                        </a:lnSpc>
                        <a:spcBef>
                          <a:spcPts val="0"/>
                        </a:spcBef>
                        <a:spcAft>
                          <a:spcPts val="0"/>
                        </a:spcAft>
                        <a:buClrTx/>
                        <a:buSzTx/>
                        <a:buFont typeface="Arial" panose="020B0604020202020204" pitchFamily="34" charset="0"/>
                        <a:buChar char="•"/>
                      </a:pPr>
                      <a:r>
                        <a:rPr lang="en-US" sz="800" kern="1200">
                          <a:solidFill>
                            <a:schemeClr val="dk1"/>
                          </a:solidFill>
                          <a:latin typeface="Metropolis"/>
                          <a:ea typeface="+mn-ea"/>
                          <a:cs typeface="+mn-cs"/>
                        </a:rPr>
                        <a:t>VRP WG feedback on high-level operational BRs due on Sept 5</a:t>
                      </a:r>
                    </a:p>
                  </a:txBody>
                  <a:tcPr marL="36000" marR="36000" marT="36000" marB="36000" anchor="ctr"/>
                </a:tc>
                <a:tc>
                  <a:txBody>
                    <a:bodyPr/>
                    <a:lstStyle/>
                    <a:p>
                      <a:pPr marL="171450" indent="-171450" algn="l" rtl="0" eaLnBrk="1" latinLnBrk="0" hangingPunct="1">
                        <a:buFont typeface="Arial"/>
                        <a:buChar char="•"/>
                      </a:pPr>
                      <a:r>
                        <a:rPr lang="en-US" sz="800" kern="1200">
                          <a:solidFill>
                            <a:schemeClr val="dk1"/>
                          </a:solidFill>
                          <a:latin typeface="Metropolis"/>
                          <a:ea typeface="+mn-ea"/>
                          <a:cs typeface="+mn-cs"/>
                        </a:rPr>
                        <a:t>Continue to refine BRs and DMS for sharing with law firm</a:t>
                      </a:r>
                    </a:p>
                    <a:p>
                      <a:pPr marL="171450" lvl="0" indent="-171450" algn="l">
                        <a:buFont typeface="Arial"/>
                        <a:buChar char="•"/>
                      </a:pPr>
                      <a:r>
                        <a:rPr lang="en-US" sz="800" kern="1200">
                          <a:solidFill>
                            <a:schemeClr val="dk1"/>
                          </a:solidFill>
                          <a:latin typeface="Metropolis"/>
                          <a:ea typeface="+mn-ea"/>
                          <a:cs typeface="+mn-cs"/>
                        </a:rPr>
                        <a:t>Hold regular project meetings with law firm to progress MLA 1.0 and guidance notes drafting</a:t>
                      </a:r>
                    </a:p>
                    <a:p>
                      <a:pPr marL="171450" lvl="0" indent="-171450" algn="l">
                        <a:buFont typeface="Arial"/>
                        <a:buChar char="•"/>
                      </a:pPr>
                      <a:r>
                        <a:rPr lang="en-US" sz="800" kern="1200">
                          <a:solidFill>
                            <a:schemeClr val="dk1"/>
                          </a:solidFill>
                          <a:latin typeface="Metropolis"/>
                          <a:ea typeface="+mn-ea"/>
                          <a:cs typeface="+mn-cs"/>
                        </a:rPr>
                        <a:t>Provide additional instructions/directions to law firm as needed</a:t>
                      </a:r>
                    </a:p>
                    <a:p>
                      <a:pPr marL="171450" lvl="0" indent="-171450" algn="l">
                        <a:buFont typeface="Arial"/>
                        <a:buChar char="•"/>
                      </a:pPr>
                      <a:r>
                        <a:rPr lang="en-US" sz="800" kern="1200">
                          <a:solidFill>
                            <a:schemeClr val="dk1"/>
                          </a:solidFill>
                          <a:latin typeface="Metropolis"/>
                          <a:ea typeface="+mn-ea"/>
                          <a:cs typeface="+mn-cs"/>
                        </a:rPr>
                        <a:t>Review drafts as it becomes available</a:t>
                      </a:r>
                    </a:p>
                    <a:p>
                      <a:pPr marL="171450" lvl="0" indent="-171450" algn="l">
                        <a:buFont typeface="Arial"/>
                        <a:buChar char="•"/>
                      </a:pPr>
                      <a:r>
                        <a:rPr lang="en-US" sz="800" kern="1200">
                          <a:solidFill>
                            <a:schemeClr val="dk1"/>
                          </a:solidFill>
                          <a:latin typeface="Metropolis"/>
                          <a:ea typeface="+mn-ea"/>
                          <a:cs typeface="+mn-cs"/>
                        </a:rPr>
                        <a:t>Continue to engage with PSR on economic model work and engagement of expert as required</a:t>
                      </a:r>
                    </a:p>
                  </a:txBody>
                  <a:tcPr marL="36000" marR="36000" marT="36000" marB="36000" anchor="ctr"/>
                </a:tc>
                <a:extLst>
                  <a:ext uri="{0D108BD9-81ED-4DB2-BD59-A6C34878D82A}">
                    <a16:rowId xmlns:a16="http://schemas.microsoft.com/office/drawing/2014/main" val="817122582"/>
                  </a:ext>
                </a:extLst>
              </a:tr>
              <a:tr h="538366">
                <a:tc vMerge="1">
                  <a:txBody>
                    <a:bodyPr/>
                    <a:lstStyle/>
                    <a:p>
                      <a:endParaRPr lang="en-GB" sz="900" b="1">
                        <a:latin typeface="Metropolis"/>
                      </a:endParaRP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solidFill>
                      <a:schemeClr val="bg2"/>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ON HOLD</a:t>
                      </a: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a:solidFill>
                            <a:schemeClr val="tx1"/>
                          </a:solidFill>
                          <a:latin typeface="Metropolis"/>
                          <a:ea typeface="+mn-ea"/>
                          <a:cs typeface="+mn-cs"/>
                        </a:rPr>
                        <a:t>Reporting as on-hold because of the dependency on JROC's response to the call for views and clarity on the workstream deliverables.</a:t>
                      </a:r>
                    </a:p>
                  </a:txBody>
                  <a:tcPr marL="36000" marR="36000" marT="36000" marB="36000" anchor="ctr">
                    <a:solidFill>
                      <a:schemeClr val="bg2"/>
                    </a:solidFill>
                  </a:tcP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Define the deliverables required following review of the PSR’s consultation output.</a:t>
                      </a:r>
                    </a:p>
                  </a:txBody>
                  <a:tcPr marL="36000" marR="36000" marT="36000" marB="36000" anchor="ctr">
                    <a:solidFill>
                      <a:schemeClr val="bg2"/>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To get better understanding of the regulatory vs OBL/Pay.UK proposed approach to getting a starting commercial rate.</a:t>
                      </a:r>
                    </a:p>
                  </a:txBody>
                  <a:tcPr marL="36000" marR="36000" marT="36000" marB="36000" anchor="ctr">
                    <a:solidFill>
                      <a:schemeClr val="bg2"/>
                    </a:solidFill>
                  </a:tcPr>
                </a:tc>
                <a:extLst>
                  <a:ext uri="{0D108BD9-81ED-4DB2-BD59-A6C34878D82A}">
                    <a16:rowId xmlns:a16="http://schemas.microsoft.com/office/drawing/2014/main" val="39811251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5.1. Technical</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5.2 </a:t>
                      </a:r>
                      <a:r>
                        <a:rPr lang="en-GB" sz="600" b="1" kern="1200" baseline="0">
                          <a:solidFill>
                            <a:schemeClr val="tx1"/>
                          </a:solidFill>
                          <a:latin typeface="Metropolis"/>
                          <a:ea typeface="+mn-ea"/>
                          <a:cs typeface="Arial"/>
                        </a:rPr>
                        <a:t>Disputes</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dk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dk1"/>
                          </a:solidFill>
                          <a:latin typeface="Metropolis"/>
                          <a:ea typeface="+mn-ea"/>
                          <a:cs typeface="+mn-cs"/>
                        </a:rPr>
                        <a:t>A</a:t>
                      </a:r>
                      <a:endParaRPr lang="en-GB" sz="600" b="1" kern="1200">
                        <a:solidFill>
                          <a:schemeClr val="dk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5.3 Industry Engagement</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172534418"/>
                  </a:ext>
                </a:extLst>
              </a:tr>
              <a:tr h="0">
                <a:tc>
                  <a:txBody>
                    <a:bodyPr/>
                    <a:lstStyle/>
                    <a:p>
                      <a:r>
                        <a:rPr lang="en-GB" sz="600" b="1">
                          <a:latin typeface="Metropolis"/>
                        </a:rPr>
                        <a:t>5.4a MLA</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5.4b Commercial Framework</a:t>
                      </a:r>
                    </a:p>
                  </a:txBody>
                  <a:tcPr marL="36000" marR="36000" marT="36000" marB="36000"/>
                </a:tc>
                <a:tc grid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ON HOLD</a:t>
                      </a:r>
                      <a:endParaRPr lang="en-GB" sz="600" b="1" kern="1200">
                        <a:solidFill>
                          <a:schemeClr val="bg1"/>
                        </a:solidFill>
                        <a:latin typeface="Metropolis"/>
                        <a:ea typeface="+mn-ea"/>
                        <a:cs typeface="+mn-cs"/>
                      </a:endParaRPr>
                    </a:p>
                  </a:txBody>
                  <a:tcPr marL="36000" marR="36000" marT="36000" marB="36000" anchor="ctr">
                    <a:solidFill>
                      <a:schemeClr val="bg1">
                        <a:lumMod val="65000"/>
                      </a:schemeClr>
                    </a:solidFill>
                  </a:tcPr>
                </a:tc>
                <a:tc hMerge="1">
                  <a:txBody>
                    <a:bodyPr/>
                    <a:lstStyle/>
                    <a:p>
                      <a:endParaRPr/>
                    </a:p>
                  </a:txBody>
                  <a:tcPr marL="36000" marR="36000" marT="36000" marB="36000" anchor="ctr">
                    <a:solidFill>
                      <a:schemeClr val="bg1">
                        <a:lumMod val="65000"/>
                      </a:schemeClr>
                    </a:solidFill>
                  </a:tcPr>
                </a:tc>
                <a:extLst>
                  <a:ext uri="{0D108BD9-81ED-4DB2-BD59-A6C34878D82A}">
                    <a16:rowId xmlns:a16="http://schemas.microsoft.com/office/drawing/2014/main" val="1109790096"/>
                  </a:ext>
                </a:extLst>
              </a:tr>
            </a:tbl>
          </a:graphicData>
        </a:graphic>
      </p:graphicFrame>
      <p:pic>
        <p:nvPicPr>
          <p:cNvPr id="2" name="Picture 1">
            <a:extLst>
              <a:ext uri="{FF2B5EF4-FFF2-40B4-BE49-F238E27FC236}">
                <a16:creationId xmlns:a16="http://schemas.microsoft.com/office/drawing/2014/main" id="{7CA41B17-CA41-5DAC-CC52-A31F2752AEA3}"/>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2923391" y="37082"/>
            <a:ext cx="1635179" cy="522029"/>
          </a:xfrm>
          <a:prstGeom prst="rect">
            <a:avLst/>
          </a:prstGeom>
        </p:spPr>
      </p:pic>
      <p:graphicFrame>
        <p:nvGraphicFramePr>
          <p:cNvPr id="8" name="Table 7">
            <a:extLst>
              <a:ext uri="{FF2B5EF4-FFF2-40B4-BE49-F238E27FC236}">
                <a16:creationId xmlns:a16="http://schemas.microsoft.com/office/drawing/2014/main" id="{F3E6D8AF-E29B-03C0-6B52-D2D65D6AB103}"/>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85732903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344687" y="887042"/>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fld id="{962566D9-27CF-406E-9225-F92FEB7BFB37}" type="slidenum">
              <a:rPr lang="en-GB" smtClean="0"/>
              <a:t>2</a:t>
            </a:fld>
            <a:endParaRPr lang="en-GB"/>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10276916" cy="4869889"/>
          </a:xfrm>
        </p:spPr>
        <p:txBody>
          <a:bodyPr vert="horz" lIns="91440" tIns="45720" rIns="91440" bIns="45720" rtlCol="0" anchor="t">
            <a:noAutofit/>
          </a:bodyPr>
          <a:lstStyle/>
          <a:p>
            <a:pPr marL="0" indent="0">
              <a:lnSpc>
                <a:spcPct val="100000"/>
              </a:lnSpc>
              <a:spcBef>
                <a:spcPts val="600"/>
              </a:spcBef>
              <a:buNone/>
            </a:pPr>
            <a:r>
              <a:rPr lang="en-GB" sz="1600" b="1" u="sng">
                <a:latin typeface="Metropolis"/>
                <a:ea typeface="Calibri"/>
                <a:cs typeface="Calibri"/>
              </a:rPr>
              <a:t>Virtual Meeting Etiquette</a:t>
            </a:r>
            <a:r>
              <a:rPr lang="en-GB" sz="1600">
                <a:latin typeface="Metropolis"/>
                <a:ea typeface="Calibri"/>
                <a:cs typeface="Calibri"/>
              </a:rPr>
              <a:t>: </a:t>
            </a:r>
          </a:p>
          <a:p>
            <a:pPr marL="285750" indent="-285750">
              <a:lnSpc>
                <a:spcPct val="100000"/>
              </a:lnSpc>
              <a:spcBef>
                <a:spcPts val="600"/>
              </a:spcBef>
              <a:buFont typeface="Arial" panose="020B0604020202020204" pitchFamily="34" charset="0"/>
              <a:buChar char="•"/>
            </a:pPr>
            <a:r>
              <a:rPr lang="en-GB" sz="1600">
                <a:latin typeface="Metropolis"/>
                <a:ea typeface="Calibri"/>
                <a:cs typeface="Calibri"/>
              </a:rPr>
              <a:t>Please turn on your camera if possible and please turn off your mic when you are not speaking. Please kindly raise your 'virtual hand' if you would like to speak, and state your affiliation first, or you can type your questions in Chat. </a:t>
            </a:r>
          </a:p>
          <a:p>
            <a:pPr marL="285750" indent="-285750">
              <a:lnSpc>
                <a:spcPct val="100000"/>
              </a:lnSpc>
              <a:spcBef>
                <a:spcPts val="600"/>
              </a:spcBef>
              <a:buFont typeface="Arial" panose="020B0604020202020204" pitchFamily="34" charset="0"/>
              <a:buChar char="•"/>
            </a:pPr>
            <a:endParaRPr lang="en-GB" sz="1600">
              <a:latin typeface="Metropolis"/>
            </a:endParaRPr>
          </a:p>
          <a:p>
            <a:pPr marL="0" indent="0">
              <a:lnSpc>
                <a:spcPct val="100000"/>
              </a:lnSpc>
              <a:spcBef>
                <a:spcPts val="600"/>
              </a:spcBef>
              <a:buNone/>
            </a:pPr>
            <a:r>
              <a:rPr lang="en-GB" sz="1600" b="1" u="sng">
                <a:latin typeface="Metropolis"/>
                <a:cs typeface="Arial"/>
              </a:rPr>
              <a:t>Competition Law: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600">
                <a:latin typeface="Metropolis"/>
                <a:cs typeface="Arial"/>
              </a:rPr>
              <a:t>The 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You can and should share your expertise about the matters that are specific to today’s agenda and can talk about matters that are public.</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If any topic is raised which you feel uncomfortable discussing, please make this known and we will immediately adjourn discussions on that point.</a:t>
            </a:r>
            <a:endParaRPr lang="en-GB" sz="1600">
              <a:latin typeface="Metropolis"/>
              <a:ea typeface="Calibri"/>
              <a:cs typeface="Arial"/>
            </a:endParaRPr>
          </a:p>
        </p:txBody>
      </p:sp>
    </p:spTree>
    <p:extLst>
      <p:ext uri="{BB962C8B-B14F-4D97-AF65-F5344CB8AC3E}">
        <p14:creationId xmlns:p14="http://schemas.microsoft.com/office/powerpoint/2010/main" val="3309997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8967216" cy="551815"/>
          </a:xfrm>
        </p:spPr>
        <p:txBody>
          <a:bodyPr anchor="ctr">
            <a:normAutofit/>
          </a:bodyPr>
          <a:lstStyle/>
          <a:p>
            <a:r>
              <a:rPr lang="en-GB" sz="2400">
                <a:latin typeface="Metropolis"/>
              </a:rPr>
              <a:t>Return to Green (RTG) Status Report </a:t>
            </a:r>
            <a:r>
              <a:rPr lang="en-GB" sz="1400">
                <a:latin typeface="Metropolis"/>
              </a:rPr>
              <a:t>(as at 30.08.24)</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88464" y="1039385"/>
          <a:ext cx="11865111" cy="5441658"/>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2632432">
                  <a:extLst>
                    <a:ext uri="{9D8B030D-6E8A-4147-A177-3AD203B41FA5}">
                      <a16:colId xmlns:a16="http://schemas.microsoft.com/office/drawing/2014/main" val="2765565782"/>
                    </a:ext>
                  </a:extLst>
                </a:gridCol>
                <a:gridCol w="4478852">
                  <a:extLst>
                    <a:ext uri="{9D8B030D-6E8A-4147-A177-3AD203B41FA5}">
                      <a16:colId xmlns:a16="http://schemas.microsoft.com/office/drawing/2014/main" val="133527858"/>
                    </a:ext>
                  </a:extLst>
                </a:gridCol>
                <a:gridCol w="1230184">
                  <a:extLst>
                    <a:ext uri="{9D8B030D-6E8A-4147-A177-3AD203B41FA5}">
                      <a16:colId xmlns:a16="http://schemas.microsoft.com/office/drawing/2014/main" val="4048623487"/>
                    </a:ext>
                  </a:extLst>
                </a:gridCol>
                <a:gridCol w="1184745">
                  <a:extLst>
                    <a:ext uri="{9D8B030D-6E8A-4147-A177-3AD203B41FA5}">
                      <a16:colId xmlns:a16="http://schemas.microsoft.com/office/drawing/2014/main" val="2819188149"/>
                    </a:ext>
                  </a:extLst>
                </a:gridCol>
                <a:gridCol w="802479">
                  <a:extLst>
                    <a:ext uri="{9D8B030D-6E8A-4147-A177-3AD203B41FA5}">
                      <a16:colId xmlns:a16="http://schemas.microsoft.com/office/drawing/2014/main" val="2010091397"/>
                    </a:ext>
                  </a:extLst>
                </a:gridCol>
              </a:tblGrid>
              <a:tr h="418269">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418269">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6535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 1 – Levelling Up</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marL="0" marR="0" lvl="0" indent="0" algn="l" rtl="0" eaLnBrk="1" fontAlgn="auto" latinLnBrk="0" hangingPunct="1">
                        <a:lnSpc>
                          <a:spcPct val="100000"/>
                        </a:lnSpc>
                        <a:spcBef>
                          <a:spcPts val="0"/>
                        </a:spcBef>
                        <a:spcAft>
                          <a:spcPts val="0"/>
                        </a:spcAft>
                        <a:buClr>
                          <a:srgbClr val="000000"/>
                        </a:buClr>
                        <a:buSzTx/>
                        <a:buFont typeface="Arial,Sans-Serif" panose="020B0604020202020204" pitchFamily="34" charset="0"/>
                        <a:buNone/>
                      </a:pPr>
                      <a:r>
                        <a:rPr lang="en-GB" sz="800" b="0" i="0" u="none" strike="noStrike" kern="1200" noProof="0">
                          <a:solidFill>
                            <a:schemeClr val="tx1"/>
                          </a:solidFill>
                          <a:latin typeface="Metropolis"/>
                        </a:rPr>
                        <a:t>Reporting Red, to highlight the lack of confidence in the data available or expected to be received in time to support the workstream deliverables. </a:t>
                      </a:r>
                    </a:p>
                    <a:p>
                      <a:pPr marL="0" marR="0" lvl="0" indent="0" algn="l" rtl="0" eaLnBrk="1" fontAlgn="auto" latinLnBrk="0" hangingPunct="1">
                        <a:lnSpc>
                          <a:spcPct val="100000"/>
                        </a:lnSpc>
                        <a:spcBef>
                          <a:spcPts val="0"/>
                        </a:spcBef>
                        <a:spcAft>
                          <a:spcPts val="0"/>
                        </a:spcAft>
                        <a:buClr>
                          <a:srgbClr val="000000"/>
                        </a:buClr>
                        <a:buSzTx/>
                        <a:buFont typeface="Arial,Sans-Serif" panose="020B0604020202020204" pitchFamily="34" charset="0"/>
                        <a:buNone/>
                      </a:pPr>
                      <a:r>
                        <a:rPr lang="en-GB" sz="800" b="0" i="0" u="none" strike="noStrike" kern="1200" noProof="0">
                          <a:solidFill>
                            <a:schemeClr val="tx1"/>
                          </a:solidFill>
                          <a:latin typeface="Metropolis"/>
                        </a:rPr>
                        <a:t>Non-Order workplan objective is to analyse 6 consecutive months of data representing 60-80% of the market by 1 Nov. Handful of submissions received to date, incomplete data set, quality issues, and far from reaching the market representation threshold. </a:t>
                      </a:r>
                      <a:r>
                        <a:rPr lang="en-GB" sz="800" b="0" i="0" u="none" strike="noStrike" kern="1200">
                          <a:solidFill>
                            <a:schemeClr val="tx1"/>
                          </a:solidFill>
                          <a:latin typeface="Metropolis"/>
                          <a:ea typeface="+mn-ea"/>
                          <a:cs typeface="+mn-cs"/>
                        </a:rPr>
                        <a:t>Enough useable overlapping data across submissions is required to produce a meaningful analysis. </a:t>
                      </a:r>
                      <a:r>
                        <a:rPr lang="en-GB" sz="800" b="0" i="0" u="none" strike="noStrike" kern="1200" noProof="0">
                          <a:solidFill>
                            <a:schemeClr val="tx1"/>
                          </a:solidFill>
                          <a:latin typeface="Metropolis"/>
                        </a:rPr>
                        <a:t>Keeping in mind this is a voluntary submission exercise.</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TPP’s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TPP roundtable took place on 01-Aug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23 TPPs, with a 15/08 deadline.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Send ecosystem feedback summary report to JROC w/c 26/08 subject to JROC requirements.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non-CMA9 and TPP returns OBL can expect (resourcing &amp; budget implications)), data period requested (last 6M vs. monthly as of start date), expected date of first submission given to participants.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Gather TPPs &amp; ASPSPs intentions to submit data by the start date.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Reassess impact on ‘non-order workplan’ timeline: if monthly submissions, will require date when OBL starts getting data for 60-80% of market (note: this might later than the start date) + 6M.</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Agreement on revised timeline and get budget to resource work (external contractors and/or API build.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Christian</a:t>
                      </a:r>
                    </a:p>
                    <a:p>
                      <a:pPr marL="228600" indent="-228600" algn="l" defTabSz="914400" rtl="0" eaLnBrk="1" latinLnBrk="0" hangingPunct="1">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Christian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Christian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Christian/Anton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Christian/Anton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 or JPIG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29/07/24 - done</a:t>
                      </a:r>
                    </a:p>
                    <a:p>
                      <a:pPr marL="228600" indent="-228600" algn="l" defTabSz="914400" rtl="0" eaLnBrk="1" latinLnBrk="0" hangingPunct="1">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01/08/24 -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15/08/24 -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30/08/24 –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34371370"/>
                  </a:ext>
                </a:extLst>
              </a:tr>
              <a:tr h="6535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WS2a - </a:t>
                      </a:r>
                      <a:r>
                        <a:rPr lang="en-GB" sz="900" b="1" kern="1200" baseline="0">
                          <a:solidFill>
                            <a:schemeClr val="tx1"/>
                          </a:solidFill>
                          <a:latin typeface="Metropolis"/>
                          <a:ea typeface="+mn-ea"/>
                          <a:cs typeface="Arial"/>
                        </a:rPr>
                        <a:t>Financial Crime Data</a:t>
                      </a:r>
                      <a:endParaRPr lang="en-GB" sz="900" b="1">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none" strike="noStrike" kern="1200" noProof="0">
                          <a:solidFill>
                            <a:schemeClr val="tx1"/>
                          </a:solidFill>
                          <a:latin typeface="Metropolis"/>
                        </a:rPr>
                        <a:t>Reporting Amber, noting a risk of not receiving substantive data in time to fulfil the workstream deliverables, however, confidence in expected data is higher than for WS1. Non-Order workplan objective is to analyse 6 consecutive months of data representing 60-80% of the market by Nov. Data received to date only covers 52%. OBL expects to be in a position to provide a report by Nov., however not the quality level expected to meet the workplan objective.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none" strike="noStrike" kern="1200" noProof="0">
                          <a:solidFill>
                            <a:schemeClr val="tx1"/>
                          </a:solidFill>
                          <a:latin typeface="Metropolis"/>
                        </a:rPr>
                        <a:t>Keeping in mind this is a voluntary submission exercise.</a:t>
                      </a:r>
                      <a:endParaRPr lang="en-GB" sz="800"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ASPSP’s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ASPSP roundtable took place on 01-Aug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16 ASPSPs, with a 15/08 deadline.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Send ecosystem feedback summary report to JROC w/c 26/08.</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ASPSP returns OBL can expect (resourcing &amp; budget implications)), data period requested (last 6M vs. monthly as of start date), expected date of first submission given to participants.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Gather ASPSPs intentions to submit data by the start date.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Reassess impact on ‘non-order workplan’ timeline &amp; budget.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Agreement on revised timeline and budget, if any.</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Christian</a:t>
                      </a:r>
                    </a:p>
                    <a:p>
                      <a:pPr marL="228600" indent="-228600" algn="l" defTabSz="914400" rtl="0" eaLnBrk="1" latinLnBrk="0" hangingPunct="1">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Christian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Christian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Christian/Anton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Christian/Anton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 or JPIG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29/07/24 - done</a:t>
                      </a:r>
                    </a:p>
                    <a:p>
                      <a:pPr marL="228600" indent="-228600" algn="l" defTabSz="914400" rtl="0" eaLnBrk="1" latinLnBrk="0" hangingPunct="1">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01/08/24 -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15/08/24 – done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30/08/24 –done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44006307"/>
                  </a:ext>
                </a:extLst>
              </a:tr>
              <a:tr h="283648">
                <a:tc>
                  <a:txBody>
                    <a:bodyPr/>
                    <a:lstStyle/>
                    <a:p>
                      <a:pPr marL="0" marR="0" lvl="0" indent="0" algn="l" rtl="0" eaLnBrk="1" fontAlgn="auto" latinLnBrk="0" hangingPunct="1">
                        <a:lnSpc>
                          <a:spcPct val="100000"/>
                        </a:lnSpc>
                        <a:spcBef>
                          <a:spcPts val="0"/>
                        </a:spcBef>
                        <a:spcAft>
                          <a:spcPts val="0"/>
                        </a:spcAft>
                        <a:buClrTx/>
                        <a:buSzTx/>
                        <a:buFontTx/>
                        <a:buNone/>
                      </a:pPr>
                      <a:r>
                        <a:rPr lang="en-GB" sz="900" b="1">
                          <a:solidFill>
                            <a:schemeClr val="tx1"/>
                          </a:solidFill>
                          <a:latin typeface="Metropolis"/>
                        </a:rPr>
                        <a:t>5.2 Disputes</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lvl="0" indent="0" algn="l" defTabSz="914400" rtl="0" eaLnBrk="1" latinLnBrk="0" hangingPunct="1">
                        <a:lnSpc>
                          <a:spcPct val="100000"/>
                        </a:lnSpc>
                        <a:spcBef>
                          <a:spcPts val="0"/>
                        </a:spcBef>
                        <a:spcAft>
                          <a:spcPts val="0"/>
                        </a:spcAft>
                        <a:buFont typeface="+mj-lt"/>
                        <a:buNone/>
                      </a:pPr>
                      <a:r>
                        <a:rPr lang="en-GB" sz="800" kern="1200" noProof="0">
                          <a:solidFill>
                            <a:schemeClr val="tx1"/>
                          </a:solidFill>
                          <a:latin typeface="Metropolis"/>
                          <a:ea typeface="+mn-ea"/>
                          <a:cs typeface="+mn-cs"/>
                        </a:rPr>
                        <a:t>Reporting amber for two reasons: </a:t>
                      </a:r>
                    </a:p>
                    <a:p>
                      <a:pPr marL="180975" lvl="0" indent="-180975" algn="l" defTabSz="914400" rtl="0" eaLnBrk="1" latinLnBrk="0" hangingPunct="1">
                        <a:lnSpc>
                          <a:spcPct val="100000"/>
                        </a:lnSpc>
                        <a:spcBef>
                          <a:spcPts val="0"/>
                        </a:spcBef>
                        <a:spcAft>
                          <a:spcPts val="0"/>
                        </a:spcAft>
                        <a:buFont typeface="+mj-lt"/>
                        <a:buAutoNum type="arabicPeriod"/>
                      </a:pPr>
                      <a:r>
                        <a:rPr lang="en-GB" sz="800" kern="1200" noProof="0">
                          <a:solidFill>
                            <a:schemeClr val="tx1"/>
                          </a:solidFill>
                          <a:latin typeface="Metropolis"/>
                          <a:ea typeface="+mn-ea"/>
                          <a:cs typeface="+mn-cs"/>
                        </a:rPr>
                        <a:t>Time pressure on achieving a decision from JROC. OBL has support from VRPWG and VRPIG, but JROC is the critical decision</a:t>
                      </a:r>
                    </a:p>
                    <a:p>
                      <a:pPr marL="180975" lvl="0" indent="-180975" algn="l" defTabSz="914400" rtl="0" eaLnBrk="1" latinLnBrk="0" hangingPunct="1">
                        <a:lnSpc>
                          <a:spcPct val="100000"/>
                        </a:lnSpc>
                        <a:spcBef>
                          <a:spcPts val="0"/>
                        </a:spcBef>
                        <a:spcAft>
                          <a:spcPts val="0"/>
                        </a:spcAft>
                        <a:buFont typeface="+mj-lt"/>
                        <a:buAutoNum type="arabicPeriod"/>
                      </a:pPr>
                      <a:r>
                        <a:rPr lang="en-GB" sz="800" kern="1200" noProof="0">
                          <a:solidFill>
                            <a:schemeClr val="tx1"/>
                          </a:solidFill>
                          <a:latin typeface="Metropolis"/>
                          <a:ea typeface="+mn-ea"/>
                          <a:cs typeface="+mn-cs"/>
                        </a:rPr>
                        <a:t>Potential liability concerns over the development and operation of disputes system</a:t>
                      </a:r>
                      <a:endParaRPr lang="en-GB" sz="800"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lvl="0" indent="-228600" algn="l">
                        <a:buAutoNum type="arabicPeriod"/>
                      </a:pPr>
                      <a:r>
                        <a:rPr lang="en-GB" sz="800" kern="1200">
                          <a:solidFill>
                            <a:schemeClr val="tx1"/>
                          </a:solidFill>
                          <a:latin typeface="Metropolis"/>
                          <a:ea typeface="+mn-ea"/>
                          <a:cs typeface="+mn-cs"/>
                        </a:rPr>
                        <a:t>Complete options analysis of dispute tools and produce proposals for JROC decision on tool, operator, etc</a:t>
                      </a:r>
                    </a:p>
                    <a:p>
                      <a:pPr marL="228600" lvl="0" indent="-228600" algn="l">
                        <a:buAutoNum type="arabicPeriod"/>
                      </a:pPr>
                      <a:r>
                        <a:rPr lang="en-GB" sz="800" kern="1200">
                          <a:solidFill>
                            <a:schemeClr val="tx1"/>
                          </a:solidFill>
                          <a:latin typeface="Metropolis"/>
                          <a:ea typeface="+mn-ea"/>
                          <a:cs typeface="+mn-cs"/>
                        </a:rPr>
                        <a:t>JROC decisions on the choice of </a:t>
                      </a:r>
                      <a:r>
                        <a:rPr lang="en-GB" sz="800">
                          <a:solidFill>
                            <a:schemeClr val="tx1"/>
                          </a:solidFill>
                          <a:latin typeface="Metropolis" panose="00000500000000000000" pitchFamily="50" charset="0"/>
                        </a:rPr>
                        <a:t>dispute tool solution &amp; operator &amp; arbitration approach, solution, &amp; operator.</a:t>
                      </a:r>
                    </a:p>
                    <a:p>
                      <a:pPr marL="228600" lvl="0" indent="-228600" algn="l">
                        <a:buAutoNum type="arabicPeriod"/>
                      </a:pPr>
                      <a:r>
                        <a:rPr lang="en-GB" sz="800">
                          <a:solidFill>
                            <a:schemeClr val="tx1"/>
                          </a:solidFill>
                          <a:latin typeface="Metropolis" panose="00000500000000000000" pitchFamily="50" charset="0"/>
                        </a:rPr>
                        <a:t>Replanning activities to align and update the delivery plan with the JROC decisions made on the 13/09.</a:t>
                      </a:r>
                      <a:endParaRPr lang="en-GB" sz="800"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JROC</a:t>
                      </a:r>
                    </a:p>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OBL</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22/08/24</a:t>
                      </a:r>
                    </a:p>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13/09/24</a:t>
                      </a:r>
                    </a:p>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30/09/24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30/09/24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92806780"/>
                  </a:ext>
                </a:extLst>
              </a:tr>
            </a:tbl>
          </a:graphicData>
        </a:graphic>
      </p:graphicFrame>
    </p:spTree>
    <p:extLst>
      <p:ext uri="{BB962C8B-B14F-4D97-AF65-F5344CB8AC3E}">
        <p14:creationId xmlns:p14="http://schemas.microsoft.com/office/powerpoint/2010/main" val="404743568"/>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9083330" cy="551815"/>
          </a:xfrm>
        </p:spPr>
        <p:txBody>
          <a:bodyPr anchor="ctr">
            <a:normAutofit/>
          </a:bodyPr>
          <a:lstStyle/>
          <a:p>
            <a:r>
              <a:rPr lang="en-GB" sz="2400">
                <a:latin typeface="Metropolis"/>
              </a:rPr>
              <a:t>Return to Green (RTG) Status Report </a:t>
            </a:r>
            <a:r>
              <a:rPr lang="en-GB" sz="1400">
                <a:latin typeface="Metropolis"/>
              </a:rPr>
              <a:t>(as at 30.08.24) – 2/2</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88464" y="1158651"/>
          <a:ext cx="11865111" cy="2371578"/>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3089966">
                  <a:extLst>
                    <a:ext uri="{9D8B030D-6E8A-4147-A177-3AD203B41FA5}">
                      <a16:colId xmlns:a16="http://schemas.microsoft.com/office/drawing/2014/main" val="2765565782"/>
                    </a:ext>
                  </a:extLst>
                </a:gridCol>
                <a:gridCol w="4021318">
                  <a:extLst>
                    <a:ext uri="{9D8B030D-6E8A-4147-A177-3AD203B41FA5}">
                      <a16:colId xmlns:a16="http://schemas.microsoft.com/office/drawing/2014/main" val="133527858"/>
                    </a:ext>
                  </a:extLst>
                </a:gridCol>
                <a:gridCol w="1181322">
                  <a:extLst>
                    <a:ext uri="{9D8B030D-6E8A-4147-A177-3AD203B41FA5}">
                      <a16:colId xmlns:a16="http://schemas.microsoft.com/office/drawing/2014/main" val="4048623487"/>
                    </a:ext>
                  </a:extLst>
                </a:gridCol>
                <a:gridCol w="1181322">
                  <a:extLst>
                    <a:ext uri="{9D8B030D-6E8A-4147-A177-3AD203B41FA5}">
                      <a16:colId xmlns:a16="http://schemas.microsoft.com/office/drawing/2014/main" val="2819188149"/>
                    </a:ext>
                  </a:extLst>
                </a:gridCol>
                <a:gridCol w="854764">
                  <a:extLst>
                    <a:ext uri="{9D8B030D-6E8A-4147-A177-3AD203B41FA5}">
                      <a16:colId xmlns:a16="http://schemas.microsoft.com/office/drawing/2014/main" val="2010091397"/>
                    </a:ext>
                  </a:extLst>
                </a:gridCol>
              </a:tblGrid>
              <a:tr h="418269">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418269">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6535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latin typeface="Metropolis"/>
                        </a:rPr>
                        <a:t>2b. Financial crime tools</a:t>
                      </a:r>
                      <a:endParaRPr lang="en-GB" sz="900" b="1">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900" b="1"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Due to issues with the volume, range and consistency of TRIs sent by TPPs to ASPSPs, banks have highlighted concerns that they will not be able to complete robust efficacy analysis by the end of September</a:t>
                      </a:r>
                    </a:p>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OBL are proposing to extend the pilot period by 1 month to give more time to build and </a:t>
                      </a:r>
                      <a:r>
                        <a:rPr lang="en-US" sz="800" b="0" i="0" u="none" strike="noStrike" kern="1200" noProof="0">
                          <a:solidFill>
                            <a:schemeClr val="dk1"/>
                          </a:solidFill>
                          <a:latin typeface="Metropolis"/>
                        </a:rPr>
                        <a:t>refine the efficacy analysis being conducted by the banks. </a:t>
                      </a:r>
                    </a:p>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This will ensure OBL has robust analysis on which to base the final recommendations. </a:t>
                      </a:r>
                    </a:p>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kern="1200" noProof="0">
                          <a:solidFill>
                            <a:schemeClr val="dk1"/>
                          </a:solidFill>
                          <a:latin typeface="Metropolis"/>
                        </a:rPr>
                        <a:t>The time to write the final report can be compressed meaning that this has zero impact on final delivery milestones. </a:t>
                      </a:r>
                      <a:endParaRPr lang="en-US" sz="800"/>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lvl="0" indent="-228600" algn="l">
                        <a:buAutoNum type="arabicPeriod"/>
                      </a:pPr>
                      <a:r>
                        <a:rPr lang="en-GB" sz="800" kern="1200">
                          <a:solidFill>
                            <a:schemeClr val="tx1"/>
                          </a:solidFill>
                          <a:latin typeface="Metropolis"/>
                          <a:ea typeface="+mn-ea"/>
                          <a:cs typeface="+mn-cs"/>
                        </a:rPr>
                        <a:t>Fix data provision issues with TPP’s</a:t>
                      </a:r>
                    </a:p>
                    <a:p>
                      <a:pPr marL="228600" lvl="0" indent="-228600" algn="l">
                        <a:buAutoNum type="arabicPeriod"/>
                      </a:pPr>
                      <a:r>
                        <a:rPr lang="en-GB" sz="800" kern="1200">
                          <a:solidFill>
                            <a:schemeClr val="tx1"/>
                          </a:solidFill>
                          <a:latin typeface="Metropolis"/>
                          <a:ea typeface="+mn-ea"/>
                          <a:cs typeface="+mn-cs"/>
                        </a:rPr>
                        <a:t>Extend pilot period to end October and truncate evaluation period, (no impact on critical milestone)</a:t>
                      </a:r>
                    </a:p>
                    <a:p>
                      <a:pPr marL="228600" lvl="0" indent="-228600" algn="l">
                        <a:buAutoNum type="arabicPeriod"/>
                      </a:pPr>
                      <a:r>
                        <a:rPr lang="en-GB" sz="800" kern="1200">
                          <a:solidFill>
                            <a:schemeClr val="tx1"/>
                          </a:solidFill>
                          <a:latin typeface="Metropolis"/>
                          <a:ea typeface="+mn-ea"/>
                          <a:cs typeface="+mn-cs"/>
                        </a:rPr>
                        <a:t>Work closely with TPPs and ASPSPs to ensure that this extended time period is sufficient to enable robust analysis to be undertaken</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OBL</a:t>
                      </a:r>
                    </a:p>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JWIG</a:t>
                      </a:r>
                    </a:p>
                    <a:p>
                      <a:pPr marL="264600" indent="-228600" algn="l" fontAlgn="b">
                        <a:spcBef>
                          <a:spcPts val="0"/>
                        </a:spcBef>
                        <a:buFont typeface="+mj-lt"/>
                        <a:buAutoNum type="arabicPeriod"/>
                      </a:pPr>
                      <a:r>
                        <a:rPr lang="en-GB" sz="800" b="0" i="0" u="none" strike="noStrike">
                          <a:solidFill>
                            <a:schemeClr val="tx1"/>
                          </a:solidFill>
                          <a:effectLst/>
                          <a:latin typeface="Metropolis" panose="00000500000000000000" pitchFamily="50" charset="0"/>
                        </a:rPr>
                        <a:t>OBL</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30/08/24 - Complete</a:t>
                      </a:r>
                    </a:p>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09/09/24</a:t>
                      </a:r>
                    </a:p>
                    <a:p>
                      <a:pPr marL="264600" indent="-228600" algn="l" defTabSz="914400" rtl="0" eaLnBrk="1" fontAlgn="b" latinLnBrk="0" hangingPunct="1">
                        <a:spcBef>
                          <a:spcPts val="0"/>
                        </a:spcBef>
                        <a:buFont typeface="+mj-lt"/>
                        <a:buAutoNum type="arabicPeriod"/>
                      </a:pPr>
                      <a:r>
                        <a:rPr lang="en-GB" sz="800" b="0" i="0" u="none" strike="noStrike" kern="1200">
                          <a:solidFill>
                            <a:schemeClr val="tx1"/>
                          </a:solidFill>
                          <a:effectLst/>
                          <a:latin typeface="Metropolis" panose="00000500000000000000" pitchFamily="50" charset="0"/>
                          <a:ea typeface="+mn-ea"/>
                          <a:cs typeface="+mn-cs"/>
                        </a:rPr>
                        <a:t>30/10/24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13/09/24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59291445"/>
                  </a:ext>
                </a:extLst>
              </a:tr>
            </a:tbl>
          </a:graphicData>
        </a:graphic>
      </p:graphicFrame>
      <p:pic>
        <p:nvPicPr>
          <p:cNvPr id="2" name="Picture 1">
            <a:extLst>
              <a:ext uri="{FF2B5EF4-FFF2-40B4-BE49-F238E27FC236}">
                <a16:creationId xmlns:a16="http://schemas.microsoft.com/office/drawing/2014/main" id="{05783B2F-C7CF-70E6-D569-A89D9AAEFB2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2923391" y="37082"/>
            <a:ext cx="1635179" cy="522029"/>
          </a:xfrm>
          <a:prstGeom prst="rect">
            <a:avLst/>
          </a:prstGeom>
        </p:spPr>
      </p:pic>
    </p:spTree>
    <p:extLst>
      <p:ext uri="{BB962C8B-B14F-4D97-AF65-F5344CB8AC3E}">
        <p14:creationId xmlns:p14="http://schemas.microsoft.com/office/powerpoint/2010/main" val="233111236"/>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Disputes mechanism recommendation </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22</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180567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a:xfrm>
            <a:off x="4038600" y="6479492"/>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a:xfrm>
            <a:off x="8610600" y="6479492"/>
            <a:ext cx="31614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a:xfrm>
            <a:off x="359880" y="6485895"/>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05/09/2024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172322" y="868964"/>
            <a:ext cx="5670066" cy="510617"/>
          </a:xfrm>
        </p:spPr>
        <p:txBody>
          <a:bodyPr>
            <a:normAutofit/>
          </a:bodyPr>
          <a:lstStyle/>
          <a:p>
            <a:r>
              <a:rPr lang="en-GB"/>
              <a:t>Dispute System Evaluation: Scoring Summary</a:t>
            </a:r>
          </a:p>
        </p:txBody>
      </p:sp>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10" name="TextBox 9">
            <a:extLst>
              <a:ext uri="{FF2B5EF4-FFF2-40B4-BE49-F238E27FC236}">
                <a16:creationId xmlns:a16="http://schemas.microsoft.com/office/drawing/2014/main" id="{327264EA-62A3-B761-BB8F-D254E0E06AF4}"/>
              </a:ext>
            </a:extLst>
          </p:cNvPr>
          <p:cNvSpPr txBox="1"/>
          <p:nvPr/>
        </p:nvSpPr>
        <p:spPr>
          <a:xfrm>
            <a:off x="3261285" y="1249222"/>
            <a:ext cx="2056236" cy="677108"/>
          </a:xfrm>
          <a:prstGeom prst="rect">
            <a:avLst/>
          </a:prstGeom>
          <a:noFill/>
        </p:spPr>
        <p:txBody>
          <a:bodyPr wrap="square" rtlCol="0">
            <a:spAutoFit/>
          </a:bodyPr>
          <a:lstStyle/>
          <a:p>
            <a:pPr algn="ctr"/>
            <a:r>
              <a:rPr lang="en-GB" sz="1600" b="1">
                <a:latin typeface="Metropolis" panose="00000500000000000000" pitchFamily="50" charset="0"/>
              </a:rPr>
              <a:t>Timing</a:t>
            </a:r>
          </a:p>
          <a:p>
            <a:pPr algn="ctr"/>
            <a:r>
              <a:rPr lang="en-GB" sz="1100" b="1">
                <a:latin typeface="Metropolis" panose="00000500000000000000" pitchFamily="50" charset="0"/>
              </a:rPr>
              <a:t>Can the solution be delivered within 6 months?</a:t>
            </a:r>
          </a:p>
        </p:txBody>
      </p:sp>
      <p:sp>
        <p:nvSpPr>
          <p:cNvPr id="11" name="TextBox 10">
            <a:extLst>
              <a:ext uri="{FF2B5EF4-FFF2-40B4-BE49-F238E27FC236}">
                <a16:creationId xmlns:a16="http://schemas.microsoft.com/office/drawing/2014/main" id="{3C044B55-55E8-89BE-6A5F-C0FD56A1A559}"/>
              </a:ext>
            </a:extLst>
          </p:cNvPr>
          <p:cNvSpPr txBox="1"/>
          <p:nvPr/>
        </p:nvSpPr>
        <p:spPr>
          <a:xfrm>
            <a:off x="5461488" y="1249222"/>
            <a:ext cx="2056236" cy="677108"/>
          </a:xfrm>
          <a:prstGeom prst="rect">
            <a:avLst/>
          </a:prstGeom>
          <a:noFill/>
        </p:spPr>
        <p:txBody>
          <a:bodyPr wrap="square" rtlCol="0">
            <a:spAutoFit/>
          </a:bodyPr>
          <a:lstStyle/>
          <a:p>
            <a:pPr algn="ctr"/>
            <a:r>
              <a:rPr lang="en-GB" sz="1600" b="1">
                <a:latin typeface="Metropolis" panose="00000500000000000000" pitchFamily="50" charset="0"/>
              </a:rPr>
              <a:t>Core Functionality</a:t>
            </a:r>
          </a:p>
          <a:p>
            <a:pPr algn="ctr"/>
            <a:r>
              <a:rPr lang="en-GB" sz="1100" b="1">
                <a:latin typeface="Metropolis" panose="00000500000000000000" pitchFamily="50" charset="0"/>
              </a:rPr>
              <a:t>Can solution meet the 9 mandatory requirements?</a:t>
            </a:r>
          </a:p>
        </p:txBody>
      </p:sp>
      <p:sp>
        <p:nvSpPr>
          <p:cNvPr id="12" name="TextBox 11">
            <a:extLst>
              <a:ext uri="{FF2B5EF4-FFF2-40B4-BE49-F238E27FC236}">
                <a16:creationId xmlns:a16="http://schemas.microsoft.com/office/drawing/2014/main" id="{B6045F4D-68B5-9C26-8EB9-17BC88A7B0EB}"/>
              </a:ext>
            </a:extLst>
          </p:cNvPr>
          <p:cNvSpPr txBox="1"/>
          <p:nvPr/>
        </p:nvSpPr>
        <p:spPr>
          <a:xfrm>
            <a:off x="7638422" y="1249222"/>
            <a:ext cx="2056236" cy="677108"/>
          </a:xfrm>
          <a:prstGeom prst="rect">
            <a:avLst/>
          </a:prstGeom>
          <a:noFill/>
        </p:spPr>
        <p:txBody>
          <a:bodyPr wrap="square" rtlCol="0">
            <a:spAutoFit/>
          </a:bodyPr>
          <a:lstStyle/>
          <a:p>
            <a:pPr algn="ctr"/>
            <a:r>
              <a:rPr lang="en-GB" sz="1600" b="1">
                <a:latin typeface="Metropolis" panose="00000500000000000000" pitchFamily="50" charset="0"/>
              </a:rPr>
              <a:t>Cost</a:t>
            </a:r>
          </a:p>
          <a:p>
            <a:pPr algn="ctr"/>
            <a:r>
              <a:rPr lang="en-GB" sz="1100" b="1">
                <a:latin typeface="Metropolis" panose="00000500000000000000" pitchFamily="50" charset="0"/>
              </a:rPr>
              <a:t>What will solution cost to develop and operate?</a:t>
            </a:r>
          </a:p>
        </p:txBody>
      </p:sp>
      <p:sp>
        <p:nvSpPr>
          <p:cNvPr id="13" name="TextBox 12">
            <a:extLst>
              <a:ext uri="{FF2B5EF4-FFF2-40B4-BE49-F238E27FC236}">
                <a16:creationId xmlns:a16="http://schemas.microsoft.com/office/drawing/2014/main" id="{93CBC849-4E47-E890-765C-4334E7F62324}"/>
              </a:ext>
            </a:extLst>
          </p:cNvPr>
          <p:cNvSpPr txBox="1"/>
          <p:nvPr/>
        </p:nvSpPr>
        <p:spPr>
          <a:xfrm>
            <a:off x="9823809" y="1249222"/>
            <a:ext cx="2056236" cy="677108"/>
          </a:xfrm>
          <a:prstGeom prst="rect">
            <a:avLst/>
          </a:prstGeom>
          <a:noFill/>
        </p:spPr>
        <p:txBody>
          <a:bodyPr wrap="square" rtlCol="0">
            <a:spAutoFit/>
          </a:bodyPr>
          <a:lstStyle/>
          <a:p>
            <a:pPr algn="ctr"/>
            <a:r>
              <a:rPr lang="en-GB" sz="1600" b="1">
                <a:latin typeface="Metropolis" panose="00000500000000000000" pitchFamily="50" charset="0"/>
              </a:rPr>
              <a:t>Evaluation Criteria</a:t>
            </a:r>
          </a:p>
          <a:p>
            <a:pPr algn="ctr"/>
            <a:r>
              <a:rPr lang="en-GB" sz="1100" b="1">
                <a:latin typeface="Metropolis" panose="00000500000000000000" pitchFamily="50" charset="0"/>
              </a:rPr>
              <a:t>Score from other 7 evaluation criteria</a:t>
            </a:r>
          </a:p>
        </p:txBody>
      </p:sp>
      <p:sp>
        <p:nvSpPr>
          <p:cNvPr id="14" name="TextBox 13">
            <a:extLst>
              <a:ext uri="{FF2B5EF4-FFF2-40B4-BE49-F238E27FC236}">
                <a16:creationId xmlns:a16="http://schemas.microsoft.com/office/drawing/2014/main" id="{068E1EC4-96A1-CCFC-C42C-25BA79786357}"/>
              </a:ext>
            </a:extLst>
          </p:cNvPr>
          <p:cNvSpPr txBox="1"/>
          <p:nvPr/>
        </p:nvSpPr>
        <p:spPr>
          <a:xfrm>
            <a:off x="172322" y="2241740"/>
            <a:ext cx="1908980" cy="307777"/>
          </a:xfrm>
          <a:prstGeom prst="rect">
            <a:avLst/>
          </a:prstGeom>
          <a:noFill/>
        </p:spPr>
        <p:txBody>
          <a:bodyPr wrap="square" rtlCol="0">
            <a:spAutoFit/>
          </a:bodyPr>
          <a:lstStyle/>
          <a:p>
            <a:r>
              <a:rPr lang="en-GB" sz="1400" b="1">
                <a:latin typeface="Metropolis" panose="00000500000000000000" pitchFamily="50" charset="0"/>
              </a:rPr>
              <a:t>Email</a:t>
            </a:r>
            <a:endParaRPr lang="en-GB" sz="1050" b="1">
              <a:latin typeface="Metropolis" panose="00000500000000000000" pitchFamily="50" charset="0"/>
            </a:endParaRPr>
          </a:p>
        </p:txBody>
      </p:sp>
      <p:sp>
        <p:nvSpPr>
          <p:cNvPr id="15" name="Rectangle 14">
            <a:extLst>
              <a:ext uri="{FF2B5EF4-FFF2-40B4-BE49-F238E27FC236}">
                <a16:creationId xmlns:a16="http://schemas.microsoft.com/office/drawing/2014/main" id="{076D9153-24B4-3D65-58CF-5D71E515499A}"/>
              </a:ext>
            </a:extLst>
          </p:cNvPr>
          <p:cNvSpPr/>
          <p:nvPr/>
        </p:nvSpPr>
        <p:spPr>
          <a:xfrm>
            <a:off x="3103080" y="1981200"/>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Yes</a:t>
            </a:r>
          </a:p>
        </p:txBody>
      </p:sp>
      <p:sp>
        <p:nvSpPr>
          <p:cNvPr id="18" name="Rectangle 17">
            <a:extLst>
              <a:ext uri="{FF2B5EF4-FFF2-40B4-BE49-F238E27FC236}">
                <a16:creationId xmlns:a16="http://schemas.microsoft.com/office/drawing/2014/main" id="{FC36045E-2815-0925-CD9F-815BB2E5F01C}"/>
              </a:ext>
            </a:extLst>
          </p:cNvPr>
          <p:cNvSpPr/>
          <p:nvPr/>
        </p:nvSpPr>
        <p:spPr>
          <a:xfrm>
            <a:off x="5287869" y="1981200"/>
            <a:ext cx="2184789" cy="844497"/>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lIns="144000" rIns="144000" rtlCol="0" anchor="ctr"/>
          <a:lstStyle/>
          <a:p>
            <a:pPr algn="ctr"/>
            <a:r>
              <a:rPr lang="en-GB" sz="1100">
                <a:solidFill>
                  <a:schemeClr val="bg1"/>
                </a:solidFill>
                <a:latin typeface="Metropolis" panose="00000500000000000000" pitchFamily="50" charset="0"/>
              </a:rPr>
              <a:t>No: system only meets 3 out of 9 of the mandated technical requirements. </a:t>
            </a:r>
          </a:p>
        </p:txBody>
      </p:sp>
      <p:sp>
        <p:nvSpPr>
          <p:cNvPr id="74" name="Rectangle 73">
            <a:extLst>
              <a:ext uri="{FF2B5EF4-FFF2-40B4-BE49-F238E27FC236}">
                <a16:creationId xmlns:a16="http://schemas.microsoft.com/office/drawing/2014/main" id="{901BE1FF-4CB0-8156-78DE-59EE5CC530BD}"/>
              </a:ext>
            </a:extLst>
          </p:cNvPr>
          <p:cNvSpPr/>
          <p:nvPr/>
        </p:nvSpPr>
        <p:spPr>
          <a:xfrm>
            <a:off x="3103080" y="2823805"/>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Yes: can be delivered by early 2025</a:t>
            </a:r>
          </a:p>
        </p:txBody>
      </p:sp>
      <p:sp>
        <p:nvSpPr>
          <p:cNvPr id="75" name="Rectangle 74">
            <a:extLst>
              <a:ext uri="{FF2B5EF4-FFF2-40B4-BE49-F238E27FC236}">
                <a16:creationId xmlns:a16="http://schemas.microsoft.com/office/drawing/2014/main" id="{9040D315-A541-A9C0-CE4D-CF3F7A5A3126}"/>
              </a:ext>
            </a:extLst>
          </p:cNvPr>
          <p:cNvSpPr/>
          <p:nvPr/>
        </p:nvSpPr>
        <p:spPr>
          <a:xfrm>
            <a:off x="5287869" y="2823805"/>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9/9</a:t>
            </a:r>
          </a:p>
        </p:txBody>
      </p:sp>
      <p:sp>
        <p:nvSpPr>
          <p:cNvPr id="76" name="Rectangle 75">
            <a:extLst>
              <a:ext uri="{FF2B5EF4-FFF2-40B4-BE49-F238E27FC236}">
                <a16:creationId xmlns:a16="http://schemas.microsoft.com/office/drawing/2014/main" id="{4589EA8D-ED28-D6AD-91E5-D6BE619B9724}"/>
              </a:ext>
            </a:extLst>
          </p:cNvPr>
          <p:cNvSpPr/>
          <p:nvPr/>
        </p:nvSpPr>
        <p:spPr>
          <a:xfrm>
            <a:off x="7472658" y="2823805"/>
            <a:ext cx="2184789" cy="8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tx1"/>
                </a:solidFill>
                <a:latin typeface="Metropolis" panose="00000500000000000000" pitchFamily="50" charset="0"/>
              </a:rPr>
              <a:t>90 / 100 </a:t>
            </a:r>
          </a:p>
          <a:p>
            <a:pPr algn="ctr"/>
            <a:r>
              <a:rPr lang="en-GB" sz="1100">
                <a:solidFill>
                  <a:schemeClr val="tx1"/>
                </a:solidFill>
                <a:latin typeface="Metropolis" panose="00000500000000000000" pitchFamily="50" charset="0"/>
              </a:rPr>
              <a:t>£75,000 to develop and a maximum of £50,000 to run. </a:t>
            </a:r>
          </a:p>
        </p:txBody>
      </p:sp>
      <p:sp>
        <p:nvSpPr>
          <p:cNvPr id="77" name="Rectangle 76">
            <a:extLst>
              <a:ext uri="{FF2B5EF4-FFF2-40B4-BE49-F238E27FC236}">
                <a16:creationId xmlns:a16="http://schemas.microsoft.com/office/drawing/2014/main" id="{3B0F346F-6D41-04DC-5433-24EF4CA263D2}"/>
              </a:ext>
            </a:extLst>
          </p:cNvPr>
          <p:cNvSpPr/>
          <p:nvPr/>
        </p:nvSpPr>
        <p:spPr>
          <a:xfrm>
            <a:off x="9657447" y="2823805"/>
            <a:ext cx="2184789" cy="8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tx1"/>
                </a:solidFill>
                <a:latin typeface="Metropolis" panose="00000500000000000000" pitchFamily="50" charset="0"/>
              </a:rPr>
              <a:t>96/100</a:t>
            </a:r>
          </a:p>
        </p:txBody>
      </p:sp>
      <p:sp>
        <p:nvSpPr>
          <p:cNvPr id="78" name="Rectangle 77">
            <a:extLst>
              <a:ext uri="{FF2B5EF4-FFF2-40B4-BE49-F238E27FC236}">
                <a16:creationId xmlns:a16="http://schemas.microsoft.com/office/drawing/2014/main" id="{B8D7BA11-F843-0CB3-B340-754A46225203}"/>
              </a:ext>
            </a:extLst>
          </p:cNvPr>
          <p:cNvSpPr/>
          <p:nvPr/>
        </p:nvSpPr>
        <p:spPr>
          <a:xfrm>
            <a:off x="3103080" y="3668302"/>
            <a:ext cx="2184789" cy="844497"/>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180000" rIns="180000" rtlCol="0" anchor="ctr"/>
          <a:lstStyle/>
          <a:p>
            <a:pPr algn="ctr"/>
            <a:r>
              <a:rPr lang="en-GB" sz="1100">
                <a:solidFill>
                  <a:schemeClr val="tx1"/>
                </a:solidFill>
                <a:latin typeface="Metropolis" panose="00000500000000000000" pitchFamily="50" charset="0"/>
              </a:rPr>
              <a:t>Marginal: could be delivered by Mar 25, but dependent on other delivery completing on time</a:t>
            </a:r>
          </a:p>
        </p:txBody>
      </p:sp>
      <p:sp>
        <p:nvSpPr>
          <p:cNvPr id="79" name="Rectangle 78">
            <a:extLst>
              <a:ext uri="{FF2B5EF4-FFF2-40B4-BE49-F238E27FC236}">
                <a16:creationId xmlns:a16="http://schemas.microsoft.com/office/drawing/2014/main" id="{74D958EF-533C-5581-B698-5D5349FB096C}"/>
              </a:ext>
            </a:extLst>
          </p:cNvPr>
          <p:cNvSpPr/>
          <p:nvPr/>
        </p:nvSpPr>
        <p:spPr>
          <a:xfrm>
            <a:off x="5287869" y="3668302"/>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9/9</a:t>
            </a:r>
          </a:p>
        </p:txBody>
      </p:sp>
      <p:sp>
        <p:nvSpPr>
          <p:cNvPr id="80" name="Rectangle 79">
            <a:extLst>
              <a:ext uri="{FF2B5EF4-FFF2-40B4-BE49-F238E27FC236}">
                <a16:creationId xmlns:a16="http://schemas.microsoft.com/office/drawing/2014/main" id="{9286985A-86A2-0AB2-8A96-B89CBC64915C}"/>
              </a:ext>
            </a:extLst>
          </p:cNvPr>
          <p:cNvSpPr/>
          <p:nvPr/>
        </p:nvSpPr>
        <p:spPr>
          <a:xfrm>
            <a:off x="7472658" y="3668302"/>
            <a:ext cx="2184789" cy="8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tx1"/>
                </a:solidFill>
                <a:latin typeface="Metropolis" panose="00000500000000000000" pitchFamily="50" charset="0"/>
              </a:rPr>
              <a:t>60 / 100</a:t>
            </a:r>
          </a:p>
          <a:p>
            <a:pPr algn="ctr"/>
            <a:r>
              <a:rPr lang="en-GB" sz="1100">
                <a:solidFill>
                  <a:schemeClr val="tx1"/>
                </a:solidFill>
                <a:latin typeface="Metropolis" panose="00000500000000000000" pitchFamily="50" charset="0"/>
              </a:rPr>
              <a:t>Up to £500,000 to develop and a maximum of £50,000 to run. </a:t>
            </a:r>
          </a:p>
        </p:txBody>
      </p:sp>
      <p:sp>
        <p:nvSpPr>
          <p:cNvPr id="81" name="Rectangle 80">
            <a:extLst>
              <a:ext uri="{FF2B5EF4-FFF2-40B4-BE49-F238E27FC236}">
                <a16:creationId xmlns:a16="http://schemas.microsoft.com/office/drawing/2014/main" id="{739D5953-2DF5-C75C-9B6F-FCD45D27FFFD}"/>
              </a:ext>
            </a:extLst>
          </p:cNvPr>
          <p:cNvSpPr/>
          <p:nvPr/>
        </p:nvSpPr>
        <p:spPr>
          <a:xfrm>
            <a:off x="9657447" y="3668302"/>
            <a:ext cx="2184789" cy="8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tx1"/>
                </a:solidFill>
                <a:latin typeface="Metropolis" panose="00000500000000000000" pitchFamily="50" charset="0"/>
              </a:rPr>
              <a:t>92/100</a:t>
            </a:r>
          </a:p>
        </p:txBody>
      </p:sp>
      <p:sp>
        <p:nvSpPr>
          <p:cNvPr id="82" name="Rectangle 81">
            <a:extLst>
              <a:ext uri="{FF2B5EF4-FFF2-40B4-BE49-F238E27FC236}">
                <a16:creationId xmlns:a16="http://schemas.microsoft.com/office/drawing/2014/main" id="{ADF5DFEB-26F1-8205-DD6D-8E461E770001}"/>
              </a:ext>
            </a:extLst>
          </p:cNvPr>
          <p:cNvSpPr/>
          <p:nvPr/>
        </p:nvSpPr>
        <p:spPr>
          <a:xfrm>
            <a:off x="3103080" y="4517887"/>
            <a:ext cx="2184789" cy="844497"/>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No. Timing uncertain, but would be significantly longer than 6 months</a:t>
            </a:r>
          </a:p>
        </p:txBody>
      </p:sp>
      <p:sp>
        <p:nvSpPr>
          <p:cNvPr id="83" name="Rectangle 82">
            <a:extLst>
              <a:ext uri="{FF2B5EF4-FFF2-40B4-BE49-F238E27FC236}">
                <a16:creationId xmlns:a16="http://schemas.microsoft.com/office/drawing/2014/main" id="{A43318C1-6121-5697-14DA-C2B28B208E38}"/>
              </a:ext>
            </a:extLst>
          </p:cNvPr>
          <p:cNvSpPr/>
          <p:nvPr/>
        </p:nvSpPr>
        <p:spPr>
          <a:xfrm>
            <a:off x="5287869" y="4517887"/>
            <a:ext cx="2184789" cy="844497"/>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No: Sores 7/9</a:t>
            </a:r>
          </a:p>
        </p:txBody>
      </p:sp>
      <p:sp>
        <p:nvSpPr>
          <p:cNvPr id="86" name="Rectangle 85">
            <a:extLst>
              <a:ext uri="{FF2B5EF4-FFF2-40B4-BE49-F238E27FC236}">
                <a16:creationId xmlns:a16="http://schemas.microsoft.com/office/drawing/2014/main" id="{B9E218C6-99E3-ACBB-A0E8-2DDEC820D7A9}"/>
              </a:ext>
            </a:extLst>
          </p:cNvPr>
          <p:cNvSpPr/>
          <p:nvPr/>
        </p:nvSpPr>
        <p:spPr>
          <a:xfrm>
            <a:off x="3103080" y="5363710"/>
            <a:ext cx="2184789" cy="844497"/>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No. Timing uncertain, but would take much longer than 6 months. </a:t>
            </a:r>
          </a:p>
        </p:txBody>
      </p:sp>
      <p:sp>
        <p:nvSpPr>
          <p:cNvPr id="87" name="Rectangle 86">
            <a:extLst>
              <a:ext uri="{FF2B5EF4-FFF2-40B4-BE49-F238E27FC236}">
                <a16:creationId xmlns:a16="http://schemas.microsoft.com/office/drawing/2014/main" id="{B8E96D91-4C3A-80C3-B5A2-3A4874B25C54}"/>
              </a:ext>
            </a:extLst>
          </p:cNvPr>
          <p:cNvSpPr/>
          <p:nvPr/>
        </p:nvSpPr>
        <p:spPr>
          <a:xfrm>
            <a:off x="5287869" y="5363710"/>
            <a:ext cx="2184789" cy="8444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bg1"/>
                </a:solidFill>
                <a:latin typeface="Metropolis" panose="00000500000000000000" pitchFamily="50" charset="0"/>
              </a:rPr>
              <a:t>9/9</a:t>
            </a:r>
          </a:p>
        </p:txBody>
      </p:sp>
      <p:sp>
        <p:nvSpPr>
          <p:cNvPr id="90" name="TextBox 89">
            <a:extLst>
              <a:ext uri="{FF2B5EF4-FFF2-40B4-BE49-F238E27FC236}">
                <a16:creationId xmlns:a16="http://schemas.microsoft.com/office/drawing/2014/main" id="{6F0D10F0-33AF-A0EB-B48E-275266B68D5C}"/>
              </a:ext>
            </a:extLst>
          </p:cNvPr>
          <p:cNvSpPr txBox="1"/>
          <p:nvPr/>
        </p:nvSpPr>
        <p:spPr>
          <a:xfrm>
            <a:off x="172322" y="2902444"/>
            <a:ext cx="2830640" cy="738664"/>
          </a:xfrm>
          <a:prstGeom prst="rect">
            <a:avLst/>
          </a:prstGeom>
          <a:noFill/>
        </p:spPr>
        <p:txBody>
          <a:bodyPr wrap="square" rtlCol="0">
            <a:spAutoFit/>
          </a:bodyPr>
          <a:lstStyle/>
          <a:p>
            <a:r>
              <a:rPr lang="en-GB" sz="1400" b="1">
                <a:latin typeface="Metropolis" panose="00000500000000000000" pitchFamily="50" charset="0"/>
              </a:rPr>
              <a:t>New Workflow using existing platform (Salesforce Service Desk System)</a:t>
            </a:r>
            <a:endParaRPr lang="en-GB" sz="1050" b="1">
              <a:latin typeface="Metropolis" panose="00000500000000000000" pitchFamily="50" charset="0"/>
            </a:endParaRPr>
          </a:p>
        </p:txBody>
      </p:sp>
      <p:sp>
        <p:nvSpPr>
          <p:cNvPr id="94" name="TextBox 93">
            <a:extLst>
              <a:ext uri="{FF2B5EF4-FFF2-40B4-BE49-F238E27FC236}">
                <a16:creationId xmlns:a16="http://schemas.microsoft.com/office/drawing/2014/main" id="{E30F6BFA-F726-9207-0066-2DFB083257AC}"/>
              </a:ext>
            </a:extLst>
          </p:cNvPr>
          <p:cNvSpPr txBox="1"/>
          <p:nvPr/>
        </p:nvSpPr>
        <p:spPr>
          <a:xfrm>
            <a:off x="172322" y="3721218"/>
            <a:ext cx="2830640" cy="738664"/>
          </a:xfrm>
          <a:prstGeom prst="rect">
            <a:avLst/>
          </a:prstGeom>
          <a:noFill/>
        </p:spPr>
        <p:txBody>
          <a:bodyPr wrap="square" rtlCol="0">
            <a:spAutoFit/>
          </a:bodyPr>
          <a:lstStyle/>
          <a:p>
            <a:r>
              <a:rPr lang="en-GB" sz="1400" b="1">
                <a:latin typeface="Metropolis" panose="00000500000000000000" pitchFamily="50" charset="0"/>
              </a:rPr>
              <a:t>New Workflow using existing platform (RCMS – APP Dispute System)</a:t>
            </a:r>
            <a:endParaRPr lang="en-GB" sz="1050" b="1">
              <a:latin typeface="Metropolis" panose="00000500000000000000" pitchFamily="50" charset="0"/>
            </a:endParaRPr>
          </a:p>
        </p:txBody>
      </p:sp>
      <p:sp>
        <p:nvSpPr>
          <p:cNvPr id="95" name="TextBox 94">
            <a:extLst>
              <a:ext uri="{FF2B5EF4-FFF2-40B4-BE49-F238E27FC236}">
                <a16:creationId xmlns:a16="http://schemas.microsoft.com/office/drawing/2014/main" id="{390280E7-932F-153A-5BB6-74AF604BC7AB}"/>
              </a:ext>
            </a:extLst>
          </p:cNvPr>
          <p:cNvSpPr txBox="1"/>
          <p:nvPr/>
        </p:nvSpPr>
        <p:spPr>
          <a:xfrm>
            <a:off x="172322" y="4533529"/>
            <a:ext cx="2830640" cy="738664"/>
          </a:xfrm>
          <a:prstGeom prst="rect">
            <a:avLst/>
          </a:prstGeom>
          <a:noFill/>
        </p:spPr>
        <p:txBody>
          <a:bodyPr wrap="square" rtlCol="0">
            <a:spAutoFit/>
          </a:bodyPr>
          <a:lstStyle/>
          <a:p>
            <a:r>
              <a:rPr lang="en-GB" sz="1400" b="1">
                <a:latin typeface="Metropolis" panose="00000500000000000000" pitchFamily="50" charset="0"/>
              </a:rPr>
              <a:t>New Workflow using existing platform (PSW, Direct Debit Dispute System)</a:t>
            </a:r>
            <a:endParaRPr lang="en-GB" sz="1050" b="1">
              <a:latin typeface="Metropolis" panose="00000500000000000000" pitchFamily="50" charset="0"/>
            </a:endParaRPr>
          </a:p>
        </p:txBody>
      </p:sp>
      <p:sp>
        <p:nvSpPr>
          <p:cNvPr id="96" name="TextBox 95">
            <a:extLst>
              <a:ext uri="{FF2B5EF4-FFF2-40B4-BE49-F238E27FC236}">
                <a16:creationId xmlns:a16="http://schemas.microsoft.com/office/drawing/2014/main" id="{7F5A2E08-671D-C4C0-6BA8-76DB3D72B08E}"/>
              </a:ext>
            </a:extLst>
          </p:cNvPr>
          <p:cNvSpPr txBox="1"/>
          <p:nvPr/>
        </p:nvSpPr>
        <p:spPr>
          <a:xfrm>
            <a:off x="172322" y="5416626"/>
            <a:ext cx="2830640" cy="738664"/>
          </a:xfrm>
          <a:prstGeom prst="rect">
            <a:avLst/>
          </a:prstGeom>
          <a:noFill/>
        </p:spPr>
        <p:txBody>
          <a:bodyPr wrap="square" rtlCol="0">
            <a:spAutoFit/>
          </a:bodyPr>
          <a:lstStyle/>
          <a:p>
            <a:r>
              <a:rPr lang="en-GB" sz="1400" b="1">
                <a:latin typeface="Metropolis" panose="00000500000000000000" pitchFamily="50" charset="0"/>
              </a:rPr>
              <a:t>Externally procured new / existing / reconfigured commercial solution</a:t>
            </a:r>
            <a:endParaRPr lang="en-GB" sz="1050" b="1">
              <a:latin typeface="Metropolis" panose="00000500000000000000" pitchFamily="50" charset="0"/>
            </a:endParaRPr>
          </a:p>
        </p:txBody>
      </p:sp>
      <p:sp>
        <p:nvSpPr>
          <p:cNvPr id="98" name="TextBox 97">
            <a:extLst>
              <a:ext uri="{FF2B5EF4-FFF2-40B4-BE49-F238E27FC236}">
                <a16:creationId xmlns:a16="http://schemas.microsoft.com/office/drawing/2014/main" id="{2DC96F7C-2C44-B250-D0AE-8ED051F47ACE}"/>
              </a:ext>
            </a:extLst>
          </p:cNvPr>
          <p:cNvSpPr txBox="1"/>
          <p:nvPr/>
        </p:nvSpPr>
        <p:spPr>
          <a:xfrm>
            <a:off x="7643179" y="2148312"/>
            <a:ext cx="3690249" cy="430887"/>
          </a:xfrm>
          <a:prstGeom prst="rect">
            <a:avLst/>
          </a:prstGeom>
          <a:noFill/>
        </p:spPr>
        <p:txBody>
          <a:bodyPr wrap="square">
            <a:spAutoFit/>
          </a:bodyPr>
          <a:lstStyle/>
          <a:p>
            <a:r>
              <a:rPr lang="en-GB" sz="1100">
                <a:effectLst/>
                <a:latin typeface="Metropolis" panose="00000500000000000000" pitchFamily="50" charset="0"/>
                <a:ea typeface="Times New Roman" panose="02020603050405020304" pitchFamily="18" charset="0"/>
                <a:cs typeface="Segoe UI" panose="020B0502040204020203" pitchFamily="34" charset="0"/>
              </a:rPr>
              <a:t>Not scored: does not pass mandatory functional evaluation.</a:t>
            </a:r>
            <a:endParaRPr lang="en-GB" sz="1100"/>
          </a:p>
        </p:txBody>
      </p:sp>
      <p:sp>
        <p:nvSpPr>
          <p:cNvPr id="99" name="TextBox 98">
            <a:extLst>
              <a:ext uri="{FF2B5EF4-FFF2-40B4-BE49-F238E27FC236}">
                <a16:creationId xmlns:a16="http://schemas.microsoft.com/office/drawing/2014/main" id="{188B50F5-5928-EC4C-070E-C8353F0885FA}"/>
              </a:ext>
            </a:extLst>
          </p:cNvPr>
          <p:cNvSpPr txBox="1"/>
          <p:nvPr/>
        </p:nvSpPr>
        <p:spPr>
          <a:xfrm>
            <a:off x="7643179" y="4776319"/>
            <a:ext cx="3690249" cy="430887"/>
          </a:xfrm>
          <a:prstGeom prst="rect">
            <a:avLst/>
          </a:prstGeom>
          <a:noFill/>
        </p:spPr>
        <p:txBody>
          <a:bodyPr wrap="square">
            <a:spAutoFit/>
          </a:bodyPr>
          <a:lstStyle/>
          <a:p>
            <a:r>
              <a:rPr lang="en-GB" sz="1100">
                <a:effectLst/>
                <a:latin typeface="Metropolis" panose="00000500000000000000" pitchFamily="50" charset="0"/>
                <a:ea typeface="Times New Roman" panose="02020603050405020304" pitchFamily="18" charset="0"/>
                <a:cs typeface="Segoe UI" panose="020B0502040204020203" pitchFamily="34" charset="0"/>
              </a:rPr>
              <a:t>Not scored: does not pass mandatory functional evaluation.</a:t>
            </a:r>
            <a:endParaRPr lang="en-GB" sz="1100"/>
          </a:p>
        </p:txBody>
      </p:sp>
      <p:sp>
        <p:nvSpPr>
          <p:cNvPr id="100" name="TextBox 99">
            <a:extLst>
              <a:ext uri="{FF2B5EF4-FFF2-40B4-BE49-F238E27FC236}">
                <a16:creationId xmlns:a16="http://schemas.microsoft.com/office/drawing/2014/main" id="{E38426D6-D3D7-7235-7FD0-4EC56924C05D}"/>
              </a:ext>
            </a:extLst>
          </p:cNvPr>
          <p:cNvSpPr txBox="1"/>
          <p:nvPr/>
        </p:nvSpPr>
        <p:spPr>
          <a:xfrm>
            <a:off x="7622012" y="5573500"/>
            <a:ext cx="3690249" cy="430887"/>
          </a:xfrm>
          <a:prstGeom prst="rect">
            <a:avLst/>
          </a:prstGeom>
          <a:noFill/>
        </p:spPr>
        <p:txBody>
          <a:bodyPr wrap="square">
            <a:spAutoFit/>
          </a:bodyPr>
          <a:lstStyle/>
          <a:p>
            <a:r>
              <a:rPr lang="en-GB" sz="1100">
                <a:effectLst/>
                <a:latin typeface="Metropolis" panose="00000500000000000000" pitchFamily="50" charset="0"/>
                <a:ea typeface="Times New Roman" panose="02020603050405020304" pitchFamily="18" charset="0"/>
                <a:cs typeface="Segoe UI" panose="020B0502040204020203" pitchFamily="34" charset="0"/>
              </a:rPr>
              <a:t>Not scored: does not pass timing requirement by a significant margin.</a:t>
            </a:r>
            <a:endParaRPr lang="en-GB" sz="1100"/>
          </a:p>
        </p:txBody>
      </p:sp>
      <p:sp>
        <p:nvSpPr>
          <p:cNvPr id="101" name="TextBox 100">
            <a:extLst>
              <a:ext uri="{FF2B5EF4-FFF2-40B4-BE49-F238E27FC236}">
                <a16:creationId xmlns:a16="http://schemas.microsoft.com/office/drawing/2014/main" id="{D23BC453-9C40-DFE0-D668-339EC564AE5A}"/>
              </a:ext>
            </a:extLst>
          </p:cNvPr>
          <p:cNvSpPr txBox="1"/>
          <p:nvPr/>
        </p:nvSpPr>
        <p:spPr>
          <a:xfrm>
            <a:off x="5248095" y="1931888"/>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R</a:t>
            </a:r>
            <a:endParaRPr lang="en-GB" b="1">
              <a:solidFill>
                <a:schemeClr val="bg1"/>
              </a:solidFill>
              <a:latin typeface="Metropolis" panose="00000500000000000000" pitchFamily="50" charset="0"/>
            </a:endParaRPr>
          </a:p>
        </p:txBody>
      </p:sp>
      <p:sp>
        <p:nvSpPr>
          <p:cNvPr id="102" name="TextBox 101">
            <a:extLst>
              <a:ext uri="{FF2B5EF4-FFF2-40B4-BE49-F238E27FC236}">
                <a16:creationId xmlns:a16="http://schemas.microsoft.com/office/drawing/2014/main" id="{94C0C423-35B4-6211-857F-79422183470D}"/>
              </a:ext>
            </a:extLst>
          </p:cNvPr>
          <p:cNvSpPr txBox="1"/>
          <p:nvPr/>
        </p:nvSpPr>
        <p:spPr>
          <a:xfrm>
            <a:off x="3064844" y="2848525"/>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
        <p:nvSpPr>
          <p:cNvPr id="103" name="TextBox 102">
            <a:extLst>
              <a:ext uri="{FF2B5EF4-FFF2-40B4-BE49-F238E27FC236}">
                <a16:creationId xmlns:a16="http://schemas.microsoft.com/office/drawing/2014/main" id="{293D6F88-A603-160F-F2B4-20FAED853C87}"/>
              </a:ext>
            </a:extLst>
          </p:cNvPr>
          <p:cNvSpPr txBox="1"/>
          <p:nvPr/>
        </p:nvSpPr>
        <p:spPr>
          <a:xfrm>
            <a:off x="5248095" y="2825697"/>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
        <p:nvSpPr>
          <p:cNvPr id="104" name="TextBox 103">
            <a:extLst>
              <a:ext uri="{FF2B5EF4-FFF2-40B4-BE49-F238E27FC236}">
                <a16:creationId xmlns:a16="http://schemas.microsoft.com/office/drawing/2014/main" id="{FAC805EB-4E62-B7DF-7430-D75BC2E403D2}"/>
              </a:ext>
            </a:extLst>
          </p:cNvPr>
          <p:cNvSpPr txBox="1"/>
          <p:nvPr/>
        </p:nvSpPr>
        <p:spPr>
          <a:xfrm>
            <a:off x="5248095" y="3668302"/>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
        <p:nvSpPr>
          <p:cNvPr id="105" name="TextBox 104">
            <a:extLst>
              <a:ext uri="{FF2B5EF4-FFF2-40B4-BE49-F238E27FC236}">
                <a16:creationId xmlns:a16="http://schemas.microsoft.com/office/drawing/2014/main" id="{3043BB47-3DB1-230E-9106-DC72781DE6B6}"/>
              </a:ext>
            </a:extLst>
          </p:cNvPr>
          <p:cNvSpPr txBox="1"/>
          <p:nvPr/>
        </p:nvSpPr>
        <p:spPr>
          <a:xfrm>
            <a:off x="5248095" y="5362384"/>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
        <p:nvSpPr>
          <p:cNvPr id="110" name="TextBox 109">
            <a:extLst>
              <a:ext uri="{FF2B5EF4-FFF2-40B4-BE49-F238E27FC236}">
                <a16:creationId xmlns:a16="http://schemas.microsoft.com/office/drawing/2014/main" id="{505AF2CC-3EC6-EE0F-C7F9-864CF07A0AD4}"/>
              </a:ext>
            </a:extLst>
          </p:cNvPr>
          <p:cNvSpPr txBox="1"/>
          <p:nvPr/>
        </p:nvSpPr>
        <p:spPr>
          <a:xfrm>
            <a:off x="3064844" y="4482710"/>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R</a:t>
            </a:r>
            <a:endParaRPr lang="en-GB" b="1">
              <a:solidFill>
                <a:schemeClr val="bg1"/>
              </a:solidFill>
              <a:latin typeface="Metropolis" panose="00000500000000000000" pitchFamily="50" charset="0"/>
            </a:endParaRPr>
          </a:p>
        </p:txBody>
      </p:sp>
      <p:sp>
        <p:nvSpPr>
          <p:cNvPr id="111" name="TextBox 110">
            <a:extLst>
              <a:ext uri="{FF2B5EF4-FFF2-40B4-BE49-F238E27FC236}">
                <a16:creationId xmlns:a16="http://schemas.microsoft.com/office/drawing/2014/main" id="{C8978953-2C8C-A58E-000C-3CD9C26B57BF}"/>
              </a:ext>
            </a:extLst>
          </p:cNvPr>
          <p:cNvSpPr txBox="1"/>
          <p:nvPr/>
        </p:nvSpPr>
        <p:spPr>
          <a:xfrm>
            <a:off x="3064844" y="5344138"/>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R</a:t>
            </a:r>
            <a:endParaRPr lang="en-GB" b="1">
              <a:solidFill>
                <a:schemeClr val="bg1"/>
              </a:solidFill>
              <a:latin typeface="Metropolis" panose="00000500000000000000" pitchFamily="50" charset="0"/>
            </a:endParaRPr>
          </a:p>
        </p:txBody>
      </p:sp>
      <p:sp>
        <p:nvSpPr>
          <p:cNvPr id="112" name="TextBox 111">
            <a:extLst>
              <a:ext uri="{FF2B5EF4-FFF2-40B4-BE49-F238E27FC236}">
                <a16:creationId xmlns:a16="http://schemas.microsoft.com/office/drawing/2014/main" id="{F70069A3-7162-F686-64D0-D55F219007A3}"/>
              </a:ext>
            </a:extLst>
          </p:cNvPr>
          <p:cNvSpPr txBox="1"/>
          <p:nvPr/>
        </p:nvSpPr>
        <p:spPr>
          <a:xfrm>
            <a:off x="5248095" y="4496053"/>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R</a:t>
            </a:r>
            <a:endParaRPr lang="en-GB" b="1">
              <a:solidFill>
                <a:schemeClr val="bg1"/>
              </a:solidFill>
              <a:latin typeface="Metropolis" panose="00000500000000000000" pitchFamily="50" charset="0"/>
            </a:endParaRPr>
          </a:p>
        </p:txBody>
      </p:sp>
      <p:sp>
        <p:nvSpPr>
          <p:cNvPr id="113" name="TextBox 112">
            <a:extLst>
              <a:ext uri="{FF2B5EF4-FFF2-40B4-BE49-F238E27FC236}">
                <a16:creationId xmlns:a16="http://schemas.microsoft.com/office/drawing/2014/main" id="{84A48232-1EB9-7E25-FA5A-95794D80F5E3}"/>
              </a:ext>
            </a:extLst>
          </p:cNvPr>
          <p:cNvSpPr txBox="1"/>
          <p:nvPr/>
        </p:nvSpPr>
        <p:spPr>
          <a:xfrm>
            <a:off x="3064844" y="3633539"/>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A</a:t>
            </a:r>
            <a:endParaRPr lang="en-GB" b="1">
              <a:solidFill>
                <a:schemeClr val="bg1"/>
              </a:solidFill>
              <a:latin typeface="Metropolis" panose="00000500000000000000" pitchFamily="50" charset="0"/>
            </a:endParaRPr>
          </a:p>
        </p:txBody>
      </p:sp>
      <p:sp>
        <p:nvSpPr>
          <p:cNvPr id="114" name="TextBox 113">
            <a:extLst>
              <a:ext uri="{FF2B5EF4-FFF2-40B4-BE49-F238E27FC236}">
                <a16:creationId xmlns:a16="http://schemas.microsoft.com/office/drawing/2014/main" id="{6899636B-9709-5045-5D4F-D0725D8F1D90}"/>
              </a:ext>
            </a:extLst>
          </p:cNvPr>
          <p:cNvSpPr txBox="1"/>
          <p:nvPr/>
        </p:nvSpPr>
        <p:spPr>
          <a:xfrm>
            <a:off x="3064844" y="1931888"/>
            <a:ext cx="317716"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G</a:t>
            </a:r>
            <a:endParaRPr lang="en-GB" b="1">
              <a:solidFill>
                <a:schemeClr val="bg1"/>
              </a:solidFill>
              <a:latin typeface="Metropolis" panose="00000500000000000000" pitchFamily="50" charset="0"/>
            </a:endParaRPr>
          </a:p>
        </p:txBody>
      </p:sp>
    </p:spTree>
    <p:extLst>
      <p:ext uri="{BB962C8B-B14F-4D97-AF65-F5344CB8AC3E}">
        <p14:creationId xmlns:p14="http://schemas.microsoft.com/office/powerpoint/2010/main" val="3563286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24</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lstStyle/>
          <a:p>
            <a:r>
              <a:rPr lang="en-GB"/>
              <a:t>Disputes mechanism recommendation </a:t>
            </a:r>
          </a:p>
        </p:txBody>
      </p:sp>
      <p:sp>
        <p:nvSpPr>
          <p:cNvPr id="9" name="Content Placeholder 1">
            <a:extLst>
              <a:ext uri="{FF2B5EF4-FFF2-40B4-BE49-F238E27FC236}">
                <a16:creationId xmlns:a16="http://schemas.microsoft.com/office/drawing/2014/main" id="{07C4449C-D1E7-190B-1EBE-BAC3BCD709CA}"/>
              </a:ext>
            </a:extLst>
          </p:cNvPr>
          <p:cNvSpPr>
            <a:spLocks noGrp="1"/>
          </p:cNvSpPr>
          <p:nvPr>
            <p:ph idx="1"/>
          </p:nvPr>
        </p:nvSpPr>
        <p:spPr>
          <a:xfrm>
            <a:off x="565393" y="1578283"/>
            <a:ext cx="5346796" cy="4243165"/>
          </a:xfrm>
        </p:spPr>
        <p:txBody>
          <a:bodyPr vert="horz" lIns="91440" tIns="45720" rIns="91440" bIns="45720" rtlCol="0" anchor="t">
            <a:noAutofit/>
          </a:bodyPr>
          <a:lstStyle/>
          <a:p>
            <a:pPr marL="0" indent="0">
              <a:lnSpc>
                <a:spcPts val="1200"/>
              </a:lnSpc>
              <a:spcBef>
                <a:spcPts val="0"/>
              </a:spcBef>
              <a:spcAft>
                <a:spcPts val="600"/>
              </a:spcAft>
              <a:buNone/>
            </a:pPr>
            <a:r>
              <a:rPr lang="en-GB" sz="1300">
                <a:effectLst/>
                <a:latin typeface="Metropolis"/>
                <a:ea typeface="Times New Roman" panose="02020603050405020304" pitchFamily="18" charset="0"/>
                <a:cs typeface="Calibri"/>
              </a:rPr>
              <a:t>This analysis therefore excludes three options:</a:t>
            </a:r>
            <a:endParaRPr lang="en-GB" sz="1300">
              <a:latin typeface="Metropolis"/>
              <a:ea typeface="Arial" panose="020B0604020202020204" pitchFamily="34" charset="0"/>
              <a:cs typeface="Calibri"/>
            </a:endParaRPr>
          </a:p>
          <a:p>
            <a:pPr marL="342900" lvl="0" indent="-342900">
              <a:lnSpc>
                <a:spcPct val="115000"/>
              </a:lnSpc>
              <a:spcBef>
                <a:spcPts val="0"/>
              </a:spcBef>
              <a:spcAft>
                <a:spcPts val="600"/>
              </a:spcAft>
              <a:buFont typeface="Symbol" panose="05050102010706020507" pitchFamily="18" charset="2"/>
              <a:buChar char=""/>
            </a:pPr>
            <a:r>
              <a:rPr lang="en-GB" sz="1300" b="1">
                <a:effectLst/>
                <a:latin typeface="Metropolis" panose="00000500000000000000" pitchFamily="50" charset="0"/>
                <a:ea typeface="Arial" panose="020B0604020202020204" pitchFamily="34" charset="0"/>
                <a:cs typeface="Arial" panose="020B0604020202020204" pitchFamily="34" charset="0"/>
              </a:rPr>
              <a:t>Email:</a:t>
            </a:r>
            <a:r>
              <a:rPr lang="en-GB" sz="1300">
                <a:effectLst/>
                <a:latin typeface="Metropolis" panose="00000500000000000000" pitchFamily="50" charset="0"/>
                <a:ea typeface="Arial" panose="020B0604020202020204" pitchFamily="34" charset="0"/>
                <a:cs typeface="Arial" panose="020B0604020202020204" pitchFamily="34" charset="0"/>
              </a:rPr>
              <a:t> fails to deliver a number of mandatory functional requirements. We considered both a “point to point” email solution and a centralised mailbox operated by the MLA Operator, and both variants fail on multiple criteria, most obviously the issues of security, notifications and monitoring. </a:t>
            </a:r>
          </a:p>
          <a:p>
            <a:pPr marL="342900" lvl="0" indent="-342900">
              <a:lnSpc>
                <a:spcPct val="115000"/>
              </a:lnSpc>
              <a:spcBef>
                <a:spcPts val="0"/>
              </a:spcBef>
              <a:spcAft>
                <a:spcPts val="600"/>
              </a:spcAft>
              <a:buFont typeface="Symbol" panose="05050102010706020507" pitchFamily="18" charset="2"/>
              <a:buChar char=""/>
            </a:pPr>
            <a:r>
              <a:rPr lang="en-GB" sz="1300" b="1">
                <a:effectLst/>
                <a:latin typeface="Metropolis" panose="00000500000000000000" pitchFamily="50" charset="0"/>
                <a:ea typeface="Arial" panose="020B0604020202020204" pitchFamily="34" charset="0"/>
                <a:cs typeface="Arial" panose="020B0604020202020204" pitchFamily="34" charset="0"/>
              </a:rPr>
              <a:t>PSW (Direct Debit Solution): </a:t>
            </a:r>
            <a:r>
              <a:rPr lang="en-GB" sz="1300">
                <a:effectLst/>
                <a:latin typeface="Metropolis" panose="00000500000000000000" pitchFamily="50" charset="0"/>
                <a:ea typeface="Arial" panose="020B0604020202020204" pitchFamily="34" charset="0"/>
                <a:cs typeface="Arial" panose="020B0604020202020204" pitchFamily="34" charset="0"/>
              </a:rPr>
              <a:t>this fails on one specific functional requirement, in that the Direct Debit solution is mono-direction (</a:t>
            </a:r>
            <a:r>
              <a:rPr lang="en-GB" sz="1300" err="1">
                <a:effectLst/>
                <a:latin typeface="Metropolis" panose="00000500000000000000" pitchFamily="50" charset="0"/>
                <a:ea typeface="Arial" panose="020B0604020202020204" pitchFamily="34" charset="0"/>
                <a:cs typeface="Arial" panose="020B0604020202020204" pitchFamily="34" charset="0"/>
              </a:rPr>
              <a:t>ie</a:t>
            </a:r>
            <a:r>
              <a:rPr lang="en-GB" sz="1300">
                <a:effectLst/>
                <a:latin typeface="Metropolis" panose="00000500000000000000" pitchFamily="50" charset="0"/>
                <a:ea typeface="Arial" panose="020B0604020202020204" pitchFamily="34" charset="0"/>
                <a:cs typeface="Arial" panose="020B0604020202020204" pitchFamily="34" charset="0"/>
              </a:rPr>
              <a:t> from the payer’s bank to the sponsoring bank). Additionally, PSW is operated by </a:t>
            </a:r>
            <a:r>
              <a:rPr lang="en-GB" sz="1300" err="1">
                <a:effectLst/>
                <a:latin typeface="Metropolis" panose="00000500000000000000" pitchFamily="50" charset="0"/>
                <a:ea typeface="Arial" panose="020B0604020202020204" pitchFamily="34" charset="0"/>
                <a:cs typeface="Arial" panose="020B0604020202020204" pitchFamily="34" charset="0"/>
              </a:rPr>
              <a:t>Vocalink</a:t>
            </a:r>
            <a:r>
              <a:rPr lang="en-GB" sz="1300">
                <a:effectLst/>
                <a:latin typeface="Metropolis" panose="00000500000000000000" pitchFamily="50" charset="0"/>
                <a:ea typeface="Arial" panose="020B0604020202020204" pitchFamily="34" charset="0"/>
                <a:cs typeface="Arial" panose="020B0604020202020204" pitchFamily="34" charset="0"/>
              </a:rPr>
              <a:t> and developing / adapting this solution would take considerably longer than 6 months. For both these reasons, this solution has been excluded. </a:t>
            </a:r>
          </a:p>
          <a:p>
            <a:pPr marL="342900" lvl="0" indent="-342900">
              <a:lnSpc>
                <a:spcPct val="115000"/>
              </a:lnSpc>
              <a:spcBef>
                <a:spcPts val="0"/>
              </a:spcBef>
              <a:spcAft>
                <a:spcPts val="600"/>
              </a:spcAft>
              <a:buFont typeface="Symbol" panose="05050102010706020507" pitchFamily="18" charset="2"/>
              <a:buChar char=""/>
            </a:pPr>
            <a:r>
              <a:rPr lang="en-GB" sz="1300" b="1">
                <a:effectLst/>
                <a:latin typeface="Metropolis" panose="00000500000000000000" pitchFamily="50" charset="0"/>
                <a:ea typeface="Arial" panose="020B0604020202020204" pitchFamily="34" charset="0"/>
                <a:cs typeface="Arial" panose="020B0604020202020204" pitchFamily="34" charset="0"/>
              </a:rPr>
              <a:t>Commercial Solution: </a:t>
            </a:r>
            <a:r>
              <a:rPr lang="en-GB" sz="1300">
                <a:effectLst/>
                <a:latin typeface="Metropolis" panose="00000500000000000000" pitchFamily="50" charset="0"/>
                <a:ea typeface="Arial" panose="020B0604020202020204" pitchFamily="34" charset="0"/>
                <a:cs typeface="Arial" panose="020B0604020202020204" pitchFamily="34" charset="0"/>
              </a:rPr>
              <a:t>running a process to externally procure a solution would take considerable time, even before considering the final costs of the solution which would be unknown until the process was complete. Using an external platform would introduce additional risk. For these three reasons, this option has been excluded.  </a:t>
            </a:r>
          </a:p>
        </p:txBody>
      </p:sp>
      <p:sp>
        <p:nvSpPr>
          <p:cNvPr id="10" name="TextBox 9">
            <a:extLst>
              <a:ext uri="{FF2B5EF4-FFF2-40B4-BE49-F238E27FC236}">
                <a16:creationId xmlns:a16="http://schemas.microsoft.com/office/drawing/2014/main" id="{DFD3D3F4-A203-6430-FE45-A7266693251E}"/>
              </a:ext>
            </a:extLst>
          </p:cNvPr>
          <p:cNvSpPr txBox="1"/>
          <p:nvPr/>
        </p:nvSpPr>
        <p:spPr>
          <a:xfrm>
            <a:off x="604107" y="1176156"/>
            <a:ext cx="5308082"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Rejected Systems</a:t>
            </a:r>
          </a:p>
        </p:txBody>
      </p:sp>
      <p:sp>
        <p:nvSpPr>
          <p:cNvPr id="11" name="Content Placeholder 1">
            <a:extLst>
              <a:ext uri="{FF2B5EF4-FFF2-40B4-BE49-F238E27FC236}">
                <a16:creationId xmlns:a16="http://schemas.microsoft.com/office/drawing/2014/main" id="{AC6E9580-2F43-2CA6-D7F1-61BB9332E8D0}"/>
              </a:ext>
            </a:extLst>
          </p:cNvPr>
          <p:cNvSpPr txBox="1">
            <a:spLocks/>
          </p:cNvSpPr>
          <p:nvPr/>
        </p:nvSpPr>
        <p:spPr>
          <a:xfrm>
            <a:off x="6241097" y="1578283"/>
            <a:ext cx="5346796" cy="424316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14000"/>
              </a:lnSpc>
              <a:spcBef>
                <a:spcPts val="0"/>
              </a:spcBef>
              <a:spcAft>
                <a:spcPts val="600"/>
              </a:spcAft>
              <a:buFont typeface="Arial" panose="020B0604020202020204" pitchFamily="34" charset="0"/>
              <a:buChar char="•"/>
            </a:pPr>
            <a:r>
              <a:rPr lang="en-GB" sz="1300">
                <a:latin typeface="Metropolis"/>
                <a:ea typeface="Times New Roman" panose="02020603050405020304" pitchFamily="18" charset="0"/>
                <a:cs typeface="Calibri"/>
              </a:rPr>
              <a:t>Both </a:t>
            </a:r>
            <a:r>
              <a:rPr lang="en-GB" sz="1300" b="1">
                <a:latin typeface="Metropolis"/>
                <a:ea typeface="Times New Roman" panose="02020603050405020304" pitchFamily="18" charset="0"/>
                <a:cs typeface="Calibri"/>
              </a:rPr>
              <a:t>Salesforce</a:t>
            </a:r>
            <a:r>
              <a:rPr lang="en-GB" sz="1300">
                <a:latin typeface="Metropolis"/>
                <a:ea typeface="Times New Roman" panose="02020603050405020304" pitchFamily="18" charset="0"/>
                <a:cs typeface="Calibri"/>
              </a:rPr>
              <a:t> and </a:t>
            </a:r>
            <a:r>
              <a:rPr lang="en-GB" sz="1300" b="1">
                <a:latin typeface="Metropolis"/>
                <a:ea typeface="Times New Roman" panose="02020603050405020304" pitchFamily="18" charset="0"/>
                <a:cs typeface="Calibri"/>
              </a:rPr>
              <a:t>RCMS</a:t>
            </a:r>
            <a:r>
              <a:rPr lang="en-GB" sz="1300">
                <a:latin typeface="Metropolis"/>
                <a:ea typeface="Times New Roman" panose="02020603050405020304" pitchFamily="18" charset="0"/>
                <a:cs typeface="Calibri"/>
              </a:rPr>
              <a:t> meet the functional requirements,</a:t>
            </a:r>
          </a:p>
          <a:p>
            <a:pPr marL="285750" indent="-285750">
              <a:lnSpc>
                <a:spcPct val="114000"/>
              </a:lnSpc>
              <a:spcBef>
                <a:spcPts val="0"/>
              </a:spcBef>
              <a:spcAft>
                <a:spcPts val="600"/>
              </a:spcAft>
              <a:buFont typeface="Arial" panose="020B0604020202020204" pitchFamily="34" charset="0"/>
              <a:buChar char="•"/>
            </a:pPr>
            <a:r>
              <a:rPr lang="en-GB" sz="1300">
                <a:latin typeface="Metropolis"/>
                <a:ea typeface="Times New Roman" panose="02020603050405020304" pitchFamily="18" charset="0"/>
                <a:cs typeface="Calibri"/>
              </a:rPr>
              <a:t>Both </a:t>
            </a:r>
            <a:r>
              <a:rPr lang="en-GB" sz="1300" b="1">
                <a:latin typeface="Metropolis"/>
                <a:ea typeface="Times New Roman" panose="02020603050405020304" pitchFamily="18" charset="0"/>
                <a:cs typeface="Calibri"/>
              </a:rPr>
              <a:t>Salesforce</a:t>
            </a:r>
            <a:r>
              <a:rPr lang="en-GB" sz="1300">
                <a:latin typeface="Metropolis"/>
                <a:ea typeface="Times New Roman" panose="02020603050405020304" pitchFamily="18" charset="0"/>
                <a:cs typeface="Calibri"/>
              </a:rPr>
              <a:t> and </a:t>
            </a:r>
            <a:r>
              <a:rPr lang="en-GB" sz="1300" b="1">
                <a:latin typeface="Metropolis"/>
                <a:ea typeface="Times New Roman" panose="02020603050405020304" pitchFamily="18" charset="0"/>
                <a:cs typeface="Calibri"/>
              </a:rPr>
              <a:t>RCMS</a:t>
            </a:r>
            <a:r>
              <a:rPr lang="en-GB" sz="1300">
                <a:latin typeface="Metropolis"/>
                <a:ea typeface="Times New Roman" panose="02020603050405020304" pitchFamily="18" charset="0"/>
                <a:cs typeface="Calibri"/>
              </a:rPr>
              <a:t> could be delivered in 6 months (albeit with some risk in the case of RCMS). </a:t>
            </a:r>
          </a:p>
          <a:p>
            <a:pPr marL="285750" indent="-285750">
              <a:lnSpc>
                <a:spcPct val="114000"/>
              </a:lnSpc>
              <a:spcBef>
                <a:spcPts val="0"/>
              </a:spcBef>
              <a:spcAft>
                <a:spcPts val="600"/>
              </a:spcAft>
              <a:buFont typeface="Arial" panose="020B0604020202020204" pitchFamily="34" charset="0"/>
              <a:buChar char="•"/>
            </a:pPr>
            <a:r>
              <a:rPr lang="en-GB" sz="1300">
                <a:latin typeface="Metropolis"/>
                <a:ea typeface="Times New Roman" panose="02020603050405020304" pitchFamily="18" charset="0"/>
                <a:cs typeface="Calibri"/>
              </a:rPr>
              <a:t>Both </a:t>
            </a:r>
            <a:r>
              <a:rPr lang="en-GB" sz="1300" b="1">
                <a:latin typeface="Metropolis"/>
                <a:ea typeface="Times New Roman" panose="02020603050405020304" pitchFamily="18" charset="0"/>
                <a:cs typeface="Calibri"/>
              </a:rPr>
              <a:t>Salesforce</a:t>
            </a:r>
            <a:r>
              <a:rPr lang="en-GB" sz="1300">
                <a:latin typeface="Metropolis"/>
                <a:ea typeface="Times New Roman" panose="02020603050405020304" pitchFamily="18" charset="0"/>
                <a:cs typeface="Calibri"/>
              </a:rPr>
              <a:t> and </a:t>
            </a:r>
            <a:r>
              <a:rPr lang="en-GB" sz="1300" b="1">
                <a:latin typeface="Metropolis"/>
                <a:ea typeface="Times New Roman" panose="02020603050405020304" pitchFamily="18" charset="0"/>
                <a:cs typeface="Calibri"/>
              </a:rPr>
              <a:t>RCMS</a:t>
            </a:r>
            <a:r>
              <a:rPr lang="en-GB" sz="1300">
                <a:latin typeface="Metropolis"/>
                <a:ea typeface="Times New Roman" panose="02020603050405020304" pitchFamily="18" charset="0"/>
                <a:cs typeface="Calibri"/>
              </a:rPr>
              <a:t> score very similarly on evaluation criteria</a:t>
            </a:r>
          </a:p>
          <a:p>
            <a:pPr marL="285750" indent="-285750">
              <a:lnSpc>
                <a:spcPct val="114000"/>
              </a:lnSpc>
              <a:spcBef>
                <a:spcPts val="0"/>
              </a:spcBef>
              <a:spcAft>
                <a:spcPts val="600"/>
              </a:spcAft>
              <a:buFont typeface="Arial" panose="020B0604020202020204" pitchFamily="34" charset="0"/>
              <a:buChar char="•"/>
            </a:pPr>
            <a:r>
              <a:rPr lang="en-GB" sz="1300">
                <a:latin typeface="Metropolis"/>
                <a:ea typeface="Times New Roman" panose="02020603050405020304" pitchFamily="18" charset="0"/>
                <a:cs typeface="Calibri"/>
              </a:rPr>
              <a:t>We therefore conclude that cost to deliver is the most important factor for consideration, with the adaptation of the RCMS solution forecast to cost up to £500,000 versus £75,000 for the Salesforce solution</a:t>
            </a:r>
          </a:p>
          <a:p>
            <a:pPr marL="0" indent="0">
              <a:lnSpc>
                <a:spcPct val="114000"/>
              </a:lnSpc>
              <a:spcBef>
                <a:spcPts val="0"/>
              </a:spcBef>
              <a:spcAft>
                <a:spcPts val="600"/>
              </a:spcAft>
            </a:pPr>
            <a:r>
              <a:rPr lang="en-GB" sz="1300" b="1">
                <a:latin typeface="Metropolis"/>
                <a:ea typeface="Times New Roman" panose="02020603050405020304" pitchFamily="18" charset="0"/>
                <a:cs typeface="Calibri"/>
              </a:rPr>
              <a:t>We therefore recommend the Salesforce based option</a:t>
            </a:r>
          </a:p>
        </p:txBody>
      </p:sp>
      <p:sp>
        <p:nvSpPr>
          <p:cNvPr id="12" name="TextBox 11">
            <a:extLst>
              <a:ext uri="{FF2B5EF4-FFF2-40B4-BE49-F238E27FC236}">
                <a16:creationId xmlns:a16="http://schemas.microsoft.com/office/drawing/2014/main" id="{8FD37D60-176E-C3D5-97D5-EEAB3C1BD517}"/>
              </a:ext>
            </a:extLst>
          </p:cNvPr>
          <p:cNvSpPr txBox="1"/>
          <p:nvPr/>
        </p:nvSpPr>
        <p:spPr>
          <a:xfrm>
            <a:off x="6279811" y="1176156"/>
            <a:ext cx="5308082"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Candidate Solutions and Final Conclusion</a:t>
            </a:r>
          </a:p>
        </p:txBody>
      </p:sp>
    </p:spTree>
    <p:extLst>
      <p:ext uri="{BB962C8B-B14F-4D97-AF65-F5344CB8AC3E}">
        <p14:creationId xmlns:p14="http://schemas.microsoft.com/office/powerpoint/2010/main" val="12011557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A1F6D3E-6746-7DF9-97D7-446DF280F222}"/>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61453A6-6C7B-E3F0-1335-457ADFD60B5D}"/>
              </a:ext>
            </a:extLst>
          </p:cNvPr>
          <p:cNvSpPr>
            <a:spLocks noGrp="1"/>
          </p:cNvSpPr>
          <p:nvPr>
            <p:ph type="sldNum" sz="quarter" idx="12"/>
          </p:nvPr>
        </p:nvSpPr>
        <p:spPr/>
        <p:txBody>
          <a:bodyPr/>
          <a:lstStyle/>
          <a:p>
            <a:fld id="{F7DBEFEF-2EF4-7341-AFBF-5942378A7132}" type="slidenum">
              <a:rPr lang="en-US" smtClean="0"/>
              <a:t>25</a:t>
            </a:fld>
            <a:endParaRPr lang="en-US"/>
          </a:p>
        </p:txBody>
      </p:sp>
      <p:sp>
        <p:nvSpPr>
          <p:cNvPr id="4" name="Date Placeholder 3">
            <a:extLst>
              <a:ext uri="{FF2B5EF4-FFF2-40B4-BE49-F238E27FC236}">
                <a16:creationId xmlns:a16="http://schemas.microsoft.com/office/drawing/2014/main" id="{28D0B954-0E34-205B-F9B2-2C148E7BF80B}"/>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7" name="Content Placeholder 1">
            <a:extLst>
              <a:ext uri="{FF2B5EF4-FFF2-40B4-BE49-F238E27FC236}">
                <a16:creationId xmlns:a16="http://schemas.microsoft.com/office/drawing/2014/main" id="{545E0956-3A21-7AEC-C8F8-8BBA51393D21}"/>
              </a:ext>
            </a:extLst>
          </p:cNvPr>
          <p:cNvSpPr>
            <a:spLocks noGrp="1"/>
          </p:cNvSpPr>
          <p:nvPr>
            <p:ph idx="1"/>
          </p:nvPr>
        </p:nvSpPr>
        <p:spPr>
          <a:xfrm>
            <a:off x="2243328" y="1075190"/>
            <a:ext cx="9486000" cy="5123998"/>
          </a:xfrm>
        </p:spPr>
        <p:txBody>
          <a:bodyPr vert="horz" lIns="91440" tIns="45720" rIns="91440" bIns="45720" rtlCol="0" anchor="t">
            <a:noAutofit/>
          </a:bodyPr>
          <a:lstStyle/>
          <a:p>
            <a:pPr marL="342900" lvl="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This solution meets the functional requirements as currently understood but represents a relatively small cost to build and operate.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It will not slow down the rollout of </a:t>
            </a:r>
            <a:r>
              <a:rPr lang="en-GB" sz="1600" err="1">
                <a:effectLst/>
                <a:latin typeface="Metropolis" panose="00000500000000000000" pitchFamily="50" charset="0"/>
                <a:ea typeface="Arial" panose="020B0604020202020204" pitchFamily="34" charset="0"/>
                <a:cs typeface="Arial" panose="020B0604020202020204" pitchFamily="34" charset="0"/>
              </a:rPr>
              <a:t>cVRP</a:t>
            </a:r>
            <a:r>
              <a:rPr lang="en-GB" sz="1600">
                <a:effectLst/>
                <a:latin typeface="Metropolis" panose="00000500000000000000" pitchFamily="50" charset="0"/>
                <a:ea typeface="Arial" panose="020B0604020202020204" pitchFamily="34" charset="0"/>
                <a:cs typeface="Arial" panose="020B0604020202020204" pitchFamily="34" charset="0"/>
              </a:rPr>
              <a:t> as it can be operational by early 2025.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Times New Roman" panose="02020603050405020304" pitchFamily="18" charset="0"/>
                <a:cs typeface="Calibri" panose="020F0502020204030204" pitchFamily="34" charset="0"/>
              </a:rPr>
              <a:t>The volume, type and complexity of disputes under Wave 1 </a:t>
            </a:r>
            <a:r>
              <a:rPr lang="en-GB" sz="1600" err="1">
                <a:effectLst/>
                <a:latin typeface="Metropolis" panose="00000500000000000000" pitchFamily="50" charset="0"/>
                <a:ea typeface="Times New Roman" panose="02020603050405020304" pitchFamily="18" charset="0"/>
                <a:cs typeface="Calibri" panose="020F0502020204030204" pitchFamily="34" charset="0"/>
              </a:rPr>
              <a:t>cVRP</a:t>
            </a:r>
            <a:r>
              <a:rPr lang="en-GB" sz="1600">
                <a:effectLst/>
                <a:latin typeface="Metropolis" panose="00000500000000000000" pitchFamily="50" charset="0"/>
                <a:ea typeface="Times New Roman" panose="02020603050405020304" pitchFamily="18" charset="0"/>
                <a:cs typeface="Calibri" panose="020F0502020204030204" pitchFamily="34" charset="0"/>
              </a:rPr>
              <a:t> is not yet fully understood. </a:t>
            </a:r>
            <a:r>
              <a:rPr lang="en-GB" sz="1600">
                <a:effectLst/>
                <a:latin typeface="Metropolis" panose="00000500000000000000" pitchFamily="50" charset="0"/>
                <a:ea typeface="Arial" panose="020B0604020202020204" pitchFamily="34" charset="0"/>
                <a:cs typeface="Arial" panose="020B0604020202020204" pitchFamily="34" charset="0"/>
              </a:rPr>
              <a:t>Committing significant investment with this lack of knowledge would not be prudent in our view.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Times New Roman" panose="02020603050405020304" pitchFamily="18" charset="0"/>
                <a:cs typeface="Calibri" panose="020F0502020204030204" pitchFamily="34" charset="0"/>
              </a:rPr>
              <a:t>We are also extremely mindful of the learning from the Open Banking Dispute Resolution Mechanism, built as part of the CMA Order. </a:t>
            </a:r>
            <a:r>
              <a:rPr lang="en-GB" sz="1600">
                <a:effectLst/>
                <a:latin typeface="Metropolis" panose="00000500000000000000" pitchFamily="50" charset="0"/>
                <a:ea typeface="Arial" panose="020B0604020202020204" pitchFamily="34" charset="0"/>
                <a:cs typeface="Arial" panose="020B0604020202020204" pitchFamily="34" charset="0"/>
              </a:rPr>
              <a:t>This system was built in the expectation of a high volume of disputes, but usage was very low and it was decommissioned several years later.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We consider Salesforce to be an appropriate </a:t>
            </a:r>
            <a:r>
              <a:rPr lang="en-GB" sz="1600" b="1">
                <a:effectLst/>
                <a:latin typeface="Metropolis" panose="00000500000000000000" pitchFamily="50" charset="0"/>
                <a:ea typeface="Arial" panose="020B0604020202020204" pitchFamily="34" charset="0"/>
                <a:cs typeface="Arial" panose="020B0604020202020204" pitchFamily="34" charset="0"/>
              </a:rPr>
              <a:t>“bridging solution” </a:t>
            </a:r>
            <a:r>
              <a:rPr lang="en-GB" sz="1600">
                <a:effectLst/>
                <a:latin typeface="Metropolis" panose="00000500000000000000" pitchFamily="50" charset="0"/>
                <a:ea typeface="Arial" panose="020B0604020202020204" pitchFamily="34" charset="0"/>
                <a:cs typeface="Arial" panose="020B0604020202020204" pitchFamily="34" charset="0"/>
              </a:rPr>
              <a:t>which can meet the needs of Wave 1 and potentially Wave 2, whilst also providing the data and tracking to be able to more accurately determine when a long-term solution will be required and the precise functionality that will be required. </a:t>
            </a:r>
          </a:p>
          <a:p>
            <a:pPr marL="342900" indent="-342900">
              <a:lnSpc>
                <a:spcPct val="115000"/>
              </a:lnSpc>
              <a:spcBef>
                <a:spcPts val="600"/>
              </a:spcBef>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We recognise that migrating from one solution to another represents some cost and complexity for participants, but we do not consider this to be a valid reason to commit greater cost to a more complex solution from Day 1</a:t>
            </a:r>
          </a:p>
        </p:txBody>
      </p:sp>
      <p:sp>
        <p:nvSpPr>
          <p:cNvPr id="8" name="Title 5">
            <a:extLst>
              <a:ext uri="{FF2B5EF4-FFF2-40B4-BE49-F238E27FC236}">
                <a16:creationId xmlns:a16="http://schemas.microsoft.com/office/drawing/2014/main" id="{128BDBC8-0C0D-ACC6-0D21-6B13E14D22A9}"/>
              </a:ext>
            </a:extLst>
          </p:cNvPr>
          <p:cNvSpPr>
            <a:spLocks noGrp="1"/>
          </p:cNvSpPr>
          <p:nvPr>
            <p:ph type="title"/>
          </p:nvPr>
        </p:nvSpPr>
        <p:spPr>
          <a:xfrm>
            <a:off x="335280" y="1075189"/>
            <a:ext cx="1908048" cy="1957113"/>
          </a:xfrm>
        </p:spPr>
        <p:txBody>
          <a:bodyPr>
            <a:normAutofit/>
          </a:bodyPr>
          <a:lstStyle/>
          <a:p>
            <a:r>
              <a:rPr lang="en-GB"/>
              <a:t>Supporting Rationale</a:t>
            </a:r>
            <a:endParaRPr lang="en-US"/>
          </a:p>
        </p:txBody>
      </p:sp>
    </p:spTree>
    <p:extLst>
      <p:ext uri="{BB962C8B-B14F-4D97-AF65-F5344CB8AC3E}">
        <p14:creationId xmlns:p14="http://schemas.microsoft.com/office/powerpoint/2010/main" val="3356343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EC2F7B70-C3CE-0A3F-06AA-5376AC672D02}"/>
              </a:ext>
            </a:extLst>
          </p:cNvPr>
          <p:cNvSpPr>
            <a:spLocks noGrp="1"/>
          </p:cNvSpPr>
          <p:nvPr>
            <p:ph idx="1"/>
          </p:nvPr>
        </p:nvSpPr>
        <p:spPr/>
        <p:txBody>
          <a:bodyPr>
            <a:normAutofit/>
          </a:bodyPr>
          <a:lstStyle/>
          <a:p>
            <a:pPr marL="285750" indent="-285750">
              <a:buFont typeface="Arial" panose="020B0604020202020204" pitchFamily="34" charset="0"/>
              <a:buChar char="•"/>
            </a:pPr>
            <a:r>
              <a:rPr lang="en-GB" sz="1400"/>
              <a:t>We received 7 pieces of feedback on the recommendation paper  from 22 August</a:t>
            </a:r>
          </a:p>
          <a:p>
            <a:pPr marL="285750" indent="-285750">
              <a:buFont typeface="Arial" panose="020B0604020202020204" pitchFamily="34" charset="0"/>
              <a:buChar char="•"/>
            </a:pPr>
            <a:r>
              <a:rPr lang="en-GB" sz="1400"/>
              <a:t>Overall: 4 endorsed the findings and process; 2 were partially endorsed; and 1 challenged.</a:t>
            </a:r>
          </a:p>
          <a:p>
            <a:pPr marL="285750" indent="-285750">
              <a:buFont typeface="Arial" panose="020B0604020202020204" pitchFamily="34" charset="0"/>
              <a:buChar char="•"/>
            </a:pPr>
            <a:r>
              <a:rPr lang="en-GB" sz="1400"/>
              <a:t>The strongest challenges related to the process we have followed:</a:t>
            </a:r>
          </a:p>
          <a:p>
            <a:pPr marL="742950" lvl="1" indent="-285750">
              <a:buFont typeface="Arial" panose="020B0604020202020204" pitchFamily="34" charset="0"/>
              <a:buChar char="•"/>
            </a:pPr>
            <a:r>
              <a:rPr lang="en-GB" sz="1400"/>
              <a:t>Questions relating to how we have managed conflict of interest</a:t>
            </a:r>
          </a:p>
          <a:p>
            <a:pPr marL="742950" lvl="1" indent="-285750">
              <a:buFont typeface="Arial" panose="020B0604020202020204" pitchFamily="34" charset="0"/>
              <a:buChar char="•"/>
            </a:pPr>
            <a:r>
              <a:rPr lang="en-GB" sz="1400"/>
              <a:t>Challenges on the scoring methodology and the focus on time to market </a:t>
            </a:r>
          </a:p>
          <a:p>
            <a:pPr marL="742950" lvl="1" indent="-285750">
              <a:buFont typeface="Arial" panose="020B0604020202020204" pitchFamily="34" charset="0"/>
              <a:buChar char="•"/>
            </a:pPr>
            <a:r>
              <a:rPr lang="en-GB" sz="1400"/>
              <a:t>The failure to run a full RFP process to establish potential commercial solutions that could meet the needs of Wave 1</a:t>
            </a:r>
          </a:p>
          <a:p>
            <a:pPr marL="285750" indent="-285750">
              <a:buFont typeface="Arial" panose="020B0604020202020204" pitchFamily="34" charset="0"/>
              <a:buChar char="•"/>
            </a:pPr>
            <a:r>
              <a:rPr lang="en-GB" sz="1400"/>
              <a:t>In terms of the actual recommendation: </a:t>
            </a:r>
          </a:p>
          <a:p>
            <a:pPr marL="742950" lvl="1" indent="-285750">
              <a:buFont typeface="Arial" panose="020B0604020202020204" pitchFamily="34" charset="0"/>
              <a:buChar char="•"/>
            </a:pPr>
            <a:r>
              <a:rPr lang="en-GB" sz="1400"/>
              <a:t>One piece of feedback suggested that the Salesforce “bridging solution” should be for short term use only with a commitment to run a comprehensive RFP process prior to Wave 2. </a:t>
            </a:r>
          </a:p>
          <a:p>
            <a:pPr marL="742950" lvl="1" indent="-285750">
              <a:buFont typeface="Arial" panose="020B0604020202020204" pitchFamily="34" charset="0"/>
              <a:buChar char="•"/>
            </a:pPr>
            <a:r>
              <a:rPr lang="en-GB" sz="1400"/>
              <a:t>Another agreed that a “bridging solution” was needed, but that this could be email. </a:t>
            </a:r>
          </a:p>
          <a:p>
            <a:pPr marL="285750" indent="-285750">
              <a:buFont typeface="Arial" panose="020B0604020202020204" pitchFamily="34" charset="0"/>
              <a:buChar char="•"/>
            </a:pPr>
            <a:r>
              <a:rPr lang="en-GB" sz="1400"/>
              <a:t>We had useful feedback on potential impacts on consumers. This will be a major focus in the Disputes Framework / Unhappy Paths workstream</a:t>
            </a:r>
          </a:p>
          <a:p>
            <a:endParaRPr lang="en-GB"/>
          </a:p>
          <a:p>
            <a:pPr marL="0" indent="0">
              <a:buNone/>
            </a:pPr>
            <a:r>
              <a:rPr lang="en-GB" b="1"/>
              <a:t>We are now drafting the JROC paper ready for the 13 September meeting. We will note dissenting voices and share a copy of the paper.</a:t>
            </a:r>
          </a:p>
        </p:txBody>
      </p:sp>
      <p:sp>
        <p:nvSpPr>
          <p:cNvPr id="2" name="Footer Placeholder 1">
            <a:extLst>
              <a:ext uri="{FF2B5EF4-FFF2-40B4-BE49-F238E27FC236}">
                <a16:creationId xmlns:a16="http://schemas.microsoft.com/office/drawing/2014/main" id="{2C33EF9D-A3B8-46C8-DC55-EB2A9524CE0B}"/>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7B4F39BD-C229-6DDD-5838-310001E2775C}"/>
              </a:ext>
            </a:extLst>
          </p:cNvPr>
          <p:cNvSpPr>
            <a:spLocks noGrp="1"/>
          </p:cNvSpPr>
          <p:nvPr>
            <p:ph type="sldNum" sz="quarter" idx="12"/>
          </p:nvPr>
        </p:nvSpPr>
        <p:spPr/>
        <p:txBody>
          <a:bodyPr/>
          <a:lstStyle/>
          <a:p>
            <a:fld id="{F7DBEFEF-2EF4-7341-AFBF-5942378A7132}" type="slidenum">
              <a:rPr lang="en-US" smtClean="0"/>
              <a:t>26</a:t>
            </a:fld>
            <a:endParaRPr lang="en-US"/>
          </a:p>
        </p:txBody>
      </p:sp>
      <p:sp>
        <p:nvSpPr>
          <p:cNvPr id="4" name="Date Placeholder 3">
            <a:extLst>
              <a:ext uri="{FF2B5EF4-FFF2-40B4-BE49-F238E27FC236}">
                <a16:creationId xmlns:a16="http://schemas.microsoft.com/office/drawing/2014/main" id="{311290E2-F921-3E48-96E5-1630FB72AA5A}"/>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0311301F-3AD7-60BD-E122-3970A0EDEDF3}"/>
              </a:ext>
            </a:extLst>
          </p:cNvPr>
          <p:cNvSpPr>
            <a:spLocks noGrp="1"/>
          </p:cNvSpPr>
          <p:nvPr>
            <p:ph type="title"/>
          </p:nvPr>
        </p:nvSpPr>
        <p:spPr/>
        <p:txBody>
          <a:bodyPr/>
          <a:lstStyle/>
          <a:p>
            <a:r>
              <a:rPr lang="en-GB"/>
              <a:t>Feedback Summary &amp; Next Steps </a:t>
            </a:r>
          </a:p>
        </p:txBody>
      </p:sp>
      <p:pic>
        <p:nvPicPr>
          <p:cNvPr id="9" name="Picture 8">
            <a:extLst>
              <a:ext uri="{FF2B5EF4-FFF2-40B4-BE49-F238E27FC236}">
                <a16:creationId xmlns:a16="http://schemas.microsoft.com/office/drawing/2014/main" id="{72FCB4E9-591C-FAE1-10FB-5FAA4547D5A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117847"/>
            <a:ext cx="1276393" cy="407487"/>
          </a:xfrm>
          <a:prstGeom prst="rect">
            <a:avLst/>
          </a:prstGeom>
        </p:spPr>
      </p:pic>
    </p:spTree>
    <p:extLst>
      <p:ext uri="{BB962C8B-B14F-4D97-AF65-F5344CB8AC3E}">
        <p14:creationId xmlns:p14="http://schemas.microsoft.com/office/powerpoint/2010/main" val="18608503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MLA operator decision approach</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27</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5825031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a:extLst>
              <a:ext uri="{FF2B5EF4-FFF2-40B4-BE49-F238E27FC236}">
                <a16:creationId xmlns:a16="http://schemas.microsoft.com/office/drawing/2014/main" id="{77C09F27-E533-0E47-8F04-610822E02771}"/>
              </a:ext>
            </a:extLst>
          </p:cNvPr>
          <p:cNvGraphicFramePr>
            <a:graphicFrameLocks noGrp="1"/>
          </p:cNvGraphicFramePr>
          <p:nvPr/>
        </p:nvGraphicFramePr>
        <p:xfrm>
          <a:off x="600687" y="3039543"/>
          <a:ext cx="11279887" cy="2735279"/>
        </p:xfrm>
        <a:graphic>
          <a:graphicData uri="http://schemas.openxmlformats.org/drawingml/2006/table">
            <a:tbl>
              <a:tblPr firstRow="1" bandRow="1">
                <a:tableStyleId>{5C22544A-7EE6-4342-B048-85BDC9FD1C3A}</a:tableStyleId>
              </a:tblPr>
              <a:tblGrid>
                <a:gridCol w="591619">
                  <a:extLst>
                    <a:ext uri="{9D8B030D-6E8A-4147-A177-3AD203B41FA5}">
                      <a16:colId xmlns:a16="http://schemas.microsoft.com/office/drawing/2014/main" val="1439911561"/>
                    </a:ext>
                  </a:extLst>
                </a:gridCol>
                <a:gridCol w="3562756">
                  <a:extLst>
                    <a:ext uri="{9D8B030D-6E8A-4147-A177-3AD203B41FA5}">
                      <a16:colId xmlns:a16="http://schemas.microsoft.com/office/drawing/2014/main" val="4165941395"/>
                    </a:ext>
                  </a:extLst>
                </a:gridCol>
                <a:gridCol w="3562756">
                  <a:extLst>
                    <a:ext uri="{9D8B030D-6E8A-4147-A177-3AD203B41FA5}">
                      <a16:colId xmlns:a16="http://schemas.microsoft.com/office/drawing/2014/main" val="1209919189"/>
                    </a:ext>
                  </a:extLst>
                </a:gridCol>
                <a:gridCol w="3562756">
                  <a:extLst>
                    <a:ext uri="{9D8B030D-6E8A-4147-A177-3AD203B41FA5}">
                      <a16:colId xmlns:a16="http://schemas.microsoft.com/office/drawing/2014/main" val="1516504660"/>
                    </a:ext>
                  </a:extLst>
                </a:gridCol>
              </a:tblGrid>
              <a:tr h="378557">
                <a:tc>
                  <a:txBody>
                    <a:bodyPr/>
                    <a:lstStyle/>
                    <a:p>
                      <a:pPr algn="ctr"/>
                      <a:endParaRPr lang="en-GB"/>
                    </a:p>
                  </a:txBody>
                  <a:tcPr/>
                </a:tc>
                <a:tc>
                  <a:txBody>
                    <a:bodyPr/>
                    <a:lstStyle/>
                    <a:p>
                      <a:pPr algn="ctr"/>
                      <a:r>
                        <a:rPr lang="en-GB" sz="1400"/>
                        <a:t>Sept</a:t>
                      </a:r>
                    </a:p>
                  </a:txBody>
                  <a:tcPr/>
                </a:tc>
                <a:tc>
                  <a:txBody>
                    <a:bodyPr/>
                    <a:lstStyle/>
                    <a:p>
                      <a:pPr algn="ctr"/>
                      <a:r>
                        <a:rPr lang="en-GB" sz="1400"/>
                        <a:t>Oct</a:t>
                      </a:r>
                    </a:p>
                  </a:txBody>
                  <a:tcPr/>
                </a:tc>
                <a:tc>
                  <a:txBody>
                    <a:bodyPr/>
                    <a:lstStyle/>
                    <a:p>
                      <a:pPr algn="ctr"/>
                      <a:r>
                        <a:rPr lang="en-GB" sz="1400"/>
                        <a:t>Nov</a:t>
                      </a:r>
                    </a:p>
                  </a:txBody>
                  <a:tcPr/>
                </a:tc>
                <a:extLst>
                  <a:ext uri="{0D108BD9-81ED-4DB2-BD59-A6C34878D82A}">
                    <a16:rowId xmlns:a16="http://schemas.microsoft.com/office/drawing/2014/main" val="2757224656"/>
                  </a:ext>
                </a:extLst>
              </a:tr>
              <a:tr h="785574">
                <a:tc>
                  <a:txBody>
                    <a:bodyPr/>
                    <a:lstStyle/>
                    <a:p>
                      <a:r>
                        <a:rPr lang="en-GB" sz="1000" b="1"/>
                        <a:t>VRP WG</a:t>
                      </a:r>
                    </a:p>
                  </a:txBody>
                  <a:tcPr anchor="ct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57412971"/>
                  </a:ext>
                </a:extLst>
              </a:tr>
              <a:tr h="785574">
                <a:tc>
                  <a:txBody>
                    <a:bodyPr/>
                    <a:lstStyle/>
                    <a:p>
                      <a:r>
                        <a:rPr lang="en-GB" sz="1000" b="1"/>
                        <a:t>VRP IG</a:t>
                      </a:r>
                    </a:p>
                  </a:txBody>
                  <a:tcPr anchor="ct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550534589"/>
                  </a:ext>
                </a:extLst>
              </a:tr>
              <a:tr h="785574">
                <a:tc>
                  <a:txBody>
                    <a:bodyPr/>
                    <a:lstStyle/>
                    <a:p>
                      <a:r>
                        <a:rPr lang="en-GB" sz="1000" b="1"/>
                        <a:t>JROC Board</a:t>
                      </a:r>
                    </a:p>
                  </a:txBody>
                  <a:tcPr anchor="ct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934311470"/>
                  </a:ext>
                </a:extLst>
              </a:tr>
            </a:tbl>
          </a:graphicData>
        </a:graphic>
      </p:graphicFrame>
      <p:sp>
        <p:nvSpPr>
          <p:cNvPr id="2" name="Footer Placeholder 1">
            <a:extLst>
              <a:ext uri="{FF2B5EF4-FFF2-40B4-BE49-F238E27FC236}">
                <a16:creationId xmlns:a16="http://schemas.microsoft.com/office/drawing/2014/main" id="{256D6098-82FA-7CAE-3407-9489FD665A5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Slide Number Placeholder 2">
            <a:extLst>
              <a:ext uri="{FF2B5EF4-FFF2-40B4-BE49-F238E27FC236}">
                <a16:creationId xmlns:a16="http://schemas.microsoft.com/office/drawing/2014/main" id="{C33C0D58-CE97-1266-128E-724BB2620C2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6D154A62-5776-0E62-ED77-0AB3D74667B9}"/>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05/09/2024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D8C18679-E817-C0BE-ADE8-747D5FDE509A}"/>
              </a:ext>
            </a:extLst>
          </p:cNvPr>
          <p:cNvSpPr>
            <a:spLocks noGrp="1"/>
          </p:cNvSpPr>
          <p:nvPr>
            <p:ph type="title"/>
          </p:nvPr>
        </p:nvSpPr>
        <p:spPr/>
        <p:txBody>
          <a:bodyPr/>
          <a:lstStyle/>
          <a:p>
            <a:r>
              <a:rPr lang="en-GB"/>
              <a:t>MLA operator decision approach</a:t>
            </a:r>
          </a:p>
        </p:txBody>
      </p:sp>
      <p:sp>
        <p:nvSpPr>
          <p:cNvPr id="6" name="Content Placeholder 5">
            <a:extLst>
              <a:ext uri="{FF2B5EF4-FFF2-40B4-BE49-F238E27FC236}">
                <a16:creationId xmlns:a16="http://schemas.microsoft.com/office/drawing/2014/main" id="{A031A359-BC82-9EFD-C85E-6FFE1C4FB63E}"/>
              </a:ext>
            </a:extLst>
          </p:cNvPr>
          <p:cNvSpPr>
            <a:spLocks noGrp="1"/>
          </p:cNvSpPr>
          <p:nvPr>
            <p:ph idx="1"/>
          </p:nvPr>
        </p:nvSpPr>
        <p:spPr>
          <a:xfrm>
            <a:off x="360000" y="1260000"/>
            <a:ext cx="11436721" cy="1787420"/>
          </a:xfrm>
        </p:spPr>
        <p:txBody>
          <a:bodyPr>
            <a:normAutofit/>
          </a:bodyPr>
          <a:lstStyle/>
          <a:p>
            <a:pPr marL="742950" lvl="1" indent="-285750">
              <a:lnSpc>
                <a:spcPct val="100000"/>
              </a:lnSpc>
              <a:buFont typeface="Arial" panose="020B0604020202020204" pitchFamily="34" charset="0"/>
              <a:buChar char="•"/>
            </a:pPr>
            <a:r>
              <a:rPr lang="en-GB" sz="1400"/>
              <a:t>The decision on which entity will operate the wave 1 MLA is a key one and one that needs to be made in a timely fashion given the implications for the 2025 funding round and the need for the chosen entity to ready itself for the rollout of the wave 1 VRPs in H1 2025.</a:t>
            </a:r>
          </a:p>
          <a:p>
            <a:pPr marL="742950" lvl="1" indent="-285750">
              <a:lnSpc>
                <a:spcPct val="100000"/>
              </a:lnSpc>
              <a:buFont typeface="Arial" panose="020B0604020202020204" pitchFamily="34" charset="0"/>
              <a:buChar char="•"/>
            </a:pPr>
            <a:r>
              <a:rPr lang="en-GB" sz="1400"/>
              <a:t>It is important that we take into account stakeholder views and operate a robust process to assess the optimal operator for the MLA.</a:t>
            </a:r>
          </a:p>
          <a:p>
            <a:pPr marL="742950" lvl="1" indent="-285750">
              <a:lnSpc>
                <a:spcPct val="100000"/>
              </a:lnSpc>
              <a:buFont typeface="Arial" panose="020B0604020202020204" pitchFamily="34" charset="0"/>
              <a:buChar char="•"/>
            </a:pPr>
            <a:r>
              <a:rPr lang="en-GB" sz="1400"/>
              <a:t>In light of this we will run the following process to work through the recommendation, which allows a final decision to be made to the JROC Board in November. </a:t>
            </a:r>
          </a:p>
        </p:txBody>
      </p:sp>
      <p:sp>
        <p:nvSpPr>
          <p:cNvPr id="10" name="Content Placeholder 5">
            <a:extLst>
              <a:ext uri="{FF2B5EF4-FFF2-40B4-BE49-F238E27FC236}">
                <a16:creationId xmlns:a16="http://schemas.microsoft.com/office/drawing/2014/main" id="{2878B428-A70C-4243-9196-350B44C07E85}"/>
              </a:ext>
            </a:extLst>
          </p:cNvPr>
          <p:cNvSpPr txBox="1">
            <a:spLocks/>
          </p:cNvSpPr>
          <p:nvPr/>
        </p:nvSpPr>
        <p:spPr>
          <a:xfrm>
            <a:off x="360000" y="5862720"/>
            <a:ext cx="11436721" cy="70847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42950" marR="0" lvl="1" indent="-28575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4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The following slides provide a high-level overview of the options for the organisation which will operate the MLA and the criteria we plan to use to evaluate the options.</a:t>
            </a:r>
          </a:p>
        </p:txBody>
      </p:sp>
      <p:sp>
        <p:nvSpPr>
          <p:cNvPr id="18" name="Flowchart: Decision 17">
            <a:extLst>
              <a:ext uri="{FF2B5EF4-FFF2-40B4-BE49-F238E27FC236}">
                <a16:creationId xmlns:a16="http://schemas.microsoft.com/office/drawing/2014/main" id="{484AF7D4-9804-96F3-9B3B-4055B24E6C0D}"/>
              </a:ext>
            </a:extLst>
          </p:cNvPr>
          <p:cNvSpPr/>
          <p:nvPr/>
        </p:nvSpPr>
        <p:spPr>
          <a:xfrm>
            <a:off x="1439800" y="3606005"/>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9" name="TextBox 18">
            <a:extLst>
              <a:ext uri="{FF2B5EF4-FFF2-40B4-BE49-F238E27FC236}">
                <a16:creationId xmlns:a16="http://schemas.microsoft.com/office/drawing/2014/main" id="{874E69BD-205B-49E9-9398-4A7E04F8DE8F}"/>
              </a:ext>
            </a:extLst>
          </p:cNvPr>
          <p:cNvSpPr txBox="1"/>
          <p:nvPr/>
        </p:nvSpPr>
        <p:spPr>
          <a:xfrm>
            <a:off x="820686" y="3734066"/>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Evaluation criteria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Outline operator options</a:t>
            </a:r>
          </a:p>
        </p:txBody>
      </p:sp>
      <p:sp>
        <p:nvSpPr>
          <p:cNvPr id="22" name="Flowchart: Decision 21">
            <a:extLst>
              <a:ext uri="{FF2B5EF4-FFF2-40B4-BE49-F238E27FC236}">
                <a16:creationId xmlns:a16="http://schemas.microsoft.com/office/drawing/2014/main" id="{D3A8090E-A651-6C45-5ED8-441247B0AD6C}"/>
              </a:ext>
            </a:extLst>
          </p:cNvPr>
          <p:cNvSpPr/>
          <p:nvPr/>
        </p:nvSpPr>
        <p:spPr>
          <a:xfrm>
            <a:off x="3358247" y="3606005"/>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3" name="TextBox 22">
            <a:extLst>
              <a:ext uri="{FF2B5EF4-FFF2-40B4-BE49-F238E27FC236}">
                <a16:creationId xmlns:a16="http://schemas.microsoft.com/office/drawing/2014/main" id="{19879B8E-B9C6-F624-29A1-EB967D05BA49}"/>
              </a:ext>
            </a:extLst>
          </p:cNvPr>
          <p:cNvSpPr txBox="1"/>
          <p:nvPr/>
        </p:nvSpPr>
        <p:spPr>
          <a:xfrm>
            <a:off x="2735854" y="3741741"/>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Functional capabilities for MLA operator</a:t>
            </a:r>
          </a:p>
        </p:txBody>
      </p:sp>
      <p:sp>
        <p:nvSpPr>
          <p:cNvPr id="24" name="TextBox 23">
            <a:extLst>
              <a:ext uri="{FF2B5EF4-FFF2-40B4-BE49-F238E27FC236}">
                <a16:creationId xmlns:a16="http://schemas.microsoft.com/office/drawing/2014/main" id="{5BCF80EF-78C1-8921-2CA4-936A7B8F6849}"/>
              </a:ext>
            </a:extLst>
          </p:cNvPr>
          <p:cNvSpPr txBox="1"/>
          <p:nvPr/>
        </p:nvSpPr>
        <p:spPr>
          <a:xfrm>
            <a:off x="3181674" y="3409034"/>
            <a:ext cx="53036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19/09</a:t>
            </a:r>
          </a:p>
        </p:txBody>
      </p:sp>
      <p:sp>
        <p:nvSpPr>
          <p:cNvPr id="25" name="Flowchart: Decision 24">
            <a:extLst>
              <a:ext uri="{FF2B5EF4-FFF2-40B4-BE49-F238E27FC236}">
                <a16:creationId xmlns:a16="http://schemas.microsoft.com/office/drawing/2014/main" id="{DC7BEF38-D2EF-7CD6-CDC5-BF9EA588ACC6}"/>
              </a:ext>
            </a:extLst>
          </p:cNvPr>
          <p:cNvSpPr/>
          <p:nvPr/>
        </p:nvSpPr>
        <p:spPr>
          <a:xfrm>
            <a:off x="5168645" y="3590913"/>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9DCFC54A-3066-89E7-BC09-610BA4A9F0D0}"/>
              </a:ext>
            </a:extLst>
          </p:cNvPr>
          <p:cNvSpPr txBox="1"/>
          <p:nvPr/>
        </p:nvSpPr>
        <p:spPr>
          <a:xfrm>
            <a:off x="4405359" y="3725043"/>
            <a:ext cx="172980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Operator evaluation – first cut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Seeking feedback from participants</a:t>
            </a:r>
          </a:p>
        </p:txBody>
      </p:sp>
      <p:sp>
        <p:nvSpPr>
          <p:cNvPr id="27" name="TextBox 26">
            <a:extLst>
              <a:ext uri="{FF2B5EF4-FFF2-40B4-BE49-F238E27FC236}">
                <a16:creationId xmlns:a16="http://schemas.microsoft.com/office/drawing/2014/main" id="{7A970775-C38F-5631-BCD7-67AFD5FF8A8B}"/>
              </a:ext>
            </a:extLst>
          </p:cNvPr>
          <p:cNvSpPr txBox="1"/>
          <p:nvPr/>
        </p:nvSpPr>
        <p:spPr>
          <a:xfrm>
            <a:off x="5028731" y="3395293"/>
            <a:ext cx="44977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3/10</a:t>
            </a:r>
          </a:p>
        </p:txBody>
      </p:sp>
      <p:sp>
        <p:nvSpPr>
          <p:cNvPr id="28" name="Flowchart: Decision 27">
            <a:extLst>
              <a:ext uri="{FF2B5EF4-FFF2-40B4-BE49-F238E27FC236}">
                <a16:creationId xmlns:a16="http://schemas.microsoft.com/office/drawing/2014/main" id="{F03D8FD7-7DF0-4D00-22E0-F9BB1B669EEC}"/>
              </a:ext>
            </a:extLst>
          </p:cNvPr>
          <p:cNvSpPr/>
          <p:nvPr/>
        </p:nvSpPr>
        <p:spPr>
          <a:xfrm>
            <a:off x="7142367" y="3604327"/>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9" name="TextBox 28">
            <a:extLst>
              <a:ext uri="{FF2B5EF4-FFF2-40B4-BE49-F238E27FC236}">
                <a16:creationId xmlns:a16="http://schemas.microsoft.com/office/drawing/2014/main" id="{298765E5-18F9-3D9E-FC71-CCE58E3B20C1}"/>
              </a:ext>
            </a:extLst>
          </p:cNvPr>
          <p:cNvSpPr txBox="1"/>
          <p:nvPr/>
        </p:nvSpPr>
        <p:spPr>
          <a:xfrm>
            <a:off x="6495423" y="3734066"/>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Finalise recommendation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by 1 Nov  </a:t>
            </a:r>
          </a:p>
        </p:txBody>
      </p:sp>
      <p:sp>
        <p:nvSpPr>
          <p:cNvPr id="30" name="TextBox 29">
            <a:extLst>
              <a:ext uri="{FF2B5EF4-FFF2-40B4-BE49-F238E27FC236}">
                <a16:creationId xmlns:a16="http://schemas.microsoft.com/office/drawing/2014/main" id="{27A5CD5E-44B3-2AE9-4AA3-3DAEDD3B6E83}"/>
              </a:ext>
            </a:extLst>
          </p:cNvPr>
          <p:cNvSpPr txBox="1"/>
          <p:nvPr/>
        </p:nvSpPr>
        <p:spPr>
          <a:xfrm>
            <a:off x="7007481" y="3396949"/>
            <a:ext cx="44977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17/10</a:t>
            </a:r>
          </a:p>
        </p:txBody>
      </p:sp>
      <p:sp>
        <p:nvSpPr>
          <p:cNvPr id="31" name="Flowchart: Decision 30">
            <a:extLst>
              <a:ext uri="{FF2B5EF4-FFF2-40B4-BE49-F238E27FC236}">
                <a16:creationId xmlns:a16="http://schemas.microsoft.com/office/drawing/2014/main" id="{9C4E5EFE-C67F-ABE8-FED5-03AC411E8576}"/>
              </a:ext>
            </a:extLst>
          </p:cNvPr>
          <p:cNvSpPr/>
          <p:nvPr/>
        </p:nvSpPr>
        <p:spPr>
          <a:xfrm>
            <a:off x="4221108" y="4382536"/>
            <a:ext cx="180000" cy="180000"/>
          </a:xfrm>
          <a:prstGeom prst="flowChartDecision">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2" name="TextBox 31">
            <a:extLst>
              <a:ext uri="{FF2B5EF4-FFF2-40B4-BE49-F238E27FC236}">
                <a16:creationId xmlns:a16="http://schemas.microsoft.com/office/drawing/2014/main" id="{04CDBB0A-5173-F793-3310-1ABAE974F14F}"/>
              </a:ext>
            </a:extLst>
          </p:cNvPr>
          <p:cNvSpPr txBox="1"/>
          <p:nvPr/>
        </p:nvSpPr>
        <p:spPr>
          <a:xfrm>
            <a:off x="3568986" y="4510454"/>
            <a:ext cx="14842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Review evaluation criteria, operator options &amp; functional capabilities</a:t>
            </a:r>
          </a:p>
        </p:txBody>
      </p:sp>
      <p:sp>
        <p:nvSpPr>
          <p:cNvPr id="33" name="TextBox 32">
            <a:extLst>
              <a:ext uri="{FF2B5EF4-FFF2-40B4-BE49-F238E27FC236}">
                <a16:creationId xmlns:a16="http://schemas.microsoft.com/office/drawing/2014/main" id="{2F33F5A3-4C60-D70F-1816-4C05ACB695FF}"/>
              </a:ext>
            </a:extLst>
          </p:cNvPr>
          <p:cNvSpPr txBox="1"/>
          <p:nvPr/>
        </p:nvSpPr>
        <p:spPr>
          <a:xfrm>
            <a:off x="4020670" y="4176900"/>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27/09</a:t>
            </a:r>
          </a:p>
        </p:txBody>
      </p:sp>
      <p:sp>
        <p:nvSpPr>
          <p:cNvPr id="34" name="Flowchart: Decision 33">
            <a:extLst>
              <a:ext uri="{FF2B5EF4-FFF2-40B4-BE49-F238E27FC236}">
                <a16:creationId xmlns:a16="http://schemas.microsoft.com/office/drawing/2014/main" id="{FF8DE2C5-7F71-4FD8-0EA3-29E5D031E254}"/>
              </a:ext>
            </a:extLst>
          </p:cNvPr>
          <p:cNvSpPr/>
          <p:nvPr/>
        </p:nvSpPr>
        <p:spPr>
          <a:xfrm>
            <a:off x="7816113" y="4366833"/>
            <a:ext cx="180000" cy="180000"/>
          </a:xfrm>
          <a:prstGeom prst="flowChartDecision">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5" name="TextBox 34">
            <a:extLst>
              <a:ext uri="{FF2B5EF4-FFF2-40B4-BE49-F238E27FC236}">
                <a16:creationId xmlns:a16="http://schemas.microsoft.com/office/drawing/2014/main" id="{78B498F6-02BF-94BD-15C3-7BF8B9B54B0D}"/>
              </a:ext>
            </a:extLst>
          </p:cNvPr>
          <p:cNvSpPr txBox="1"/>
          <p:nvPr/>
        </p:nvSpPr>
        <p:spPr>
          <a:xfrm>
            <a:off x="7158030" y="4497432"/>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Review operator recommendation </a:t>
            </a:r>
          </a:p>
        </p:txBody>
      </p:sp>
      <p:sp>
        <p:nvSpPr>
          <p:cNvPr id="36" name="TextBox 35">
            <a:extLst>
              <a:ext uri="{FF2B5EF4-FFF2-40B4-BE49-F238E27FC236}">
                <a16:creationId xmlns:a16="http://schemas.microsoft.com/office/drawing/2014/main" id="{AEC97136-F7A9-6117-16A1-63752FAF18C0}"/>
              </a:ext>
            </a:extLst>
          </p:cNvPr>
          <p:cNvSpPr txBox="1"/>
          <p:nvPr/>
        </p:nvSpPr>
        <p:spPr>
          <a:xfrm>
            <a:off x="7613669" y="4187122"/>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30/10</a:t>
            </a:r>
          </a:p>
        </p:txBody>
      </p:sp>
      <p:sp>
        <p:nvSpPr>
          <p:cNvPr id="37" name="Rectangle 36">
            <a:extLst>
              <a:ext uri="{FF2B5EF4-FFF2-40B4-BE49-F238E27FC236}">
                <a16:creationId xmlns:a16="http://schemas.microsoft.com/office/drawing/2014/main" id="{34C612CA-78BE-D80B-AAFA-620231585D3A}"/>
              </a:ext>
            </a:extLst>
          </p:cNvPr>
          <p:cNvSpPr/>
          <p:nvPr/>
        </p:nvSpPr>
        <p:spPr>
          <a:xfrm>
            <a:off x="1696068" y="3611492"/>
            <a:ext cx="1620627" cy="159422"/>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window</a:t>
            </a:r>
          </a:p>
        </p:txBody>
      </p:sp>
      <p:sp>
        <p:nvSpPr>
          <p:cNvPr id="20" name="TextBox 19">
            <a:extLst>
              <a:ext uri="{FF2B5EF4-FFF2-40B4-BE49-F238E27FC236}">
                <a16:creationId xmlns:a16="http://schemas.microsoft.com/office/drawing/2014/main" id="{D558F211-33E4-C88C-AD6D-D2191114B93D}"/>
              </a:ext>
            </a:extLst>
          </p:cNvPr>
          <p:cNvSpPr txBox="1"/>
          <p:nvPr/>
        </p:nvSpPr>
        <p:spPr>
          <a:xfrm>
            <a:off x="1304914" y="3436088"/>
            <a:ext cx="44977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5/09</a:t>
            </a:r>
          </a:p>
        </p:txBody>
      </p:sp>
      <p:sp>
        <p:nvSpPr>
          <p:cNvPr id="38" name="Rectangle 37">
            <a:extLst>
              <a:ext uri="{FF2B5EF4-FFF2-40B4-BE49-F238E27FC236}">
                <a16:creationId xmlns:a16="http://schemas.microsoft.com/office/drawing/2014/main" id="{8E469326-71C4-55FE-9BA1-2B90453A9B8B}"/>
              </a:ext>
            </a:extLst>
          </p:cNvPr>
          <p:cNvSpPr/>
          <p:nvPr/>
        </p:nvSpPr>
        <p:spPr>
          <a:xfrm>
            <a:off x="3579799" y="3603399"/>
            <a:ext cx="1540581" cy="167514"/>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window</a:t>
            </a:r>
          </a:p>
        </p:txBody>
      </p:sp>
      <p:sp>
        <p:nvSpPr>
          <p:cNvPr id="39" name="Rectangle 38">
            <a:extLst>
              <a:ext uri="{FF2B5EF4-FFF2-40B4-BE49-F238E27FC236}">
                <a16:creationId xmlns:a16="http://schemas.microsoft.com/office/drawing/2014/main" id="{48FFB0EA-2A4D-B07D-7808-C2F8FA2990C7}"/>
              </a:ext>
            </a:extLst>
          </p:cNvPr>
          <p:cNvSpPr/>
          <p:nvPr/>
        </p:nvSpPr>
        <p:spPr>
          <a:xfrm>
            <a:off x="5419108" y="3595190"/>
            <a:ext cx="1702259" cy="175723"/>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window</a:t>
            </a:r>
          </a:p>
        </p:txBody>
      </p:sp>
      <p:sp>
        <p:nvSpPr>
          <p:cNvPr id="40" name="Rectangle 39">
            <a:extLst>
              <a:ext uri="{FF2B5EF4-FFF2-40B4-BE49-F238E27FC236}">
                <a16:creationId xmlns:a16="http://schemas.microsoft.com/office/drawing/2014/main" id="{5AEB1179-5012-D4D6-6725-1C04F7631D88}"/>
              </a:ext>
            </a:extLst>
          </p:cNvPr>
          <p:cNvSpPr/>
          <p:nvPr/>
        </p:nvSpPr>
        <p:spPr>
          <a:xfrm>
            <a:off x="7369561" y="3595191"/>
            <a:ext cx="970361" cy="164664"/>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window</a:t>
            </a:r>
          </a:p>
        </p:txBody>
      </p:sp>
      <p:sp>
        <p:nvSpPr>
          <p:cNvPr id="41" name="Flowchart: Decision 40">
            <a:extLst>
              <a:ext uri="{FF2B5EF4-FFF2-40B4-BE49-F238E27FC236}">
                <a16:creationId xmlns:a16="http://schemas.microsoft.com/office/drawing/2014/main" id="{C89DA1D2-5F16-EF55-7631-1FEE4CF7B50C}"/>
              </a:ext>
            </a:extLst>
          </p:cNvPr>
          <p:cNvSpPr/>
          <p:nvPr/>
        </p:nvSpPr>
        <p:spPr>
          <a:xfrm>
            <a:off x="5446151" y="5189705"/>
            <a:ext cx="180000" cy="180000"/>
          </a:xfrm>
          <a:prstGeom prst="flowChartDecision">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2" name="TextBox 41">
            <a:extLst>
              <a:ext uri="{FF2B5EF4-FFF2-40B4-BE49-F238E27FC236}">
                <a16:creationId xmlns:a16="http://schemas.microsoft.com/office/drawing/2014/main" id="{429E757A-56F9-7EDB-FAA0-8593A3C6A4E4}"/>
              </a:ext>
            </a:extLst>
          </p:cNvPr>
          <p:cNvSpPr txBox="1"/>
          <p:nvPr/>
        </p:nvSpPr>
        <p:spPr>
          <a:xfrm>
            <a:off x="4794029" y="5317623"/>
            <a:ext cx="148424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Progress update</a:t>
            </a:r>
          </a:p>
        </p:txBody>
      </p:sp>
      <p:sp>
        <p:nvSpPr>
          <p:cNvPr id="43" name="TextBox 42">
            <a:extLst>
              <a:ext uri="{FF2B5EF4-FFF2-40B4-BE49-F238E27FC236}">
                <a16:creationId xmlns:a16="http://schemas.microsoft.com/office/drawing/2014/main" id="{B6D5EFFE-25AC-8A03-E437-5FB9E3DBE071}"/>
              </a:ext>
            </a:extLst>
          </p:cNvPr>
          <p:cNvSpPr txBox="1"/>
          <p:nvPr/>
        </p:nvSpPr>
        <p:spPr>
          <a:xfrm>
            <a:off x="5245713" y="4984069"/>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7/10</a:t>
            </a:r>
          </a:p>
        </p:txBody>
      </p:sp>
      <p:sp>
        <p:nvSpPr>
          <p:cNvPr id="44" name="Flowchart: Decision 43">
            <a:extLst>
              <a:ext uri="{FF2B5EF4-FFF2-40B4-BE49-F238E27FC236}">
                <a16:creationId xmlns:a16="http://schemas.microsoft.com/office/drawing/2014/main" id="{2E8D6B4E-7839-8F52-85B5-D2AD039C5B69}"/>
              </a:ext>
            </a:extLst>
          </p:cNvPr>
          <p:cNvSpPr/>
          <p:nvPr/>
        </p:nvSpPr>
        <p:spPr>
          <a:xfrm>
            <a:off x="8618363" y="5189705"/>
            <a:ext cx="180000" cy="180000"/>
          </a:xfrm>
          <a:prstGeom prst="flowChartDecision">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5" name="TextBox 44">
            <a:extLst>
              <a:ext uri="{FF2B5EF4-FFF2-40B4-BE49-F238E27FC236}">
                <a16:creationId xmlns:a16="http://schemas.microsoft.com/office/drawing/2014/main" id="{7FD48F84-E6BA-0C0C-B35C-97B573BB2BB8}"/>
              </a:ext>
            </a:extLst>
          </p:cNvPr>
          <p:cNvSpPr txBox="1"/>
          <p:nvPr/>
        </p:nvSpPr>
        <p:spPr>
          <a:xfrm>
            <a:off x="7966241" y="5317623"/>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Decide on organisation to operate MLA </a:t>
            </a:r>
          </a:p>
        </p:txBody>
      </p:sp>
      <p:sp>
        <p:nvSpPr>
          <p:cNvPr id="46" name="TextBox 45">
            <a:extLst>
              <a:ext uri="{FF2B5EF4-FFF2-40B4-BE49-F238E27FC236}">
                <a16:creationId xmlns:a16="http://schemas.microsoft.com/office/drawing/2014/main" id="{3D9017CB-88D4-E0DD-05DE-5EC35F08AF6C}"/>
              </a:ext>
            </a:extLst>
          </p:cNvPr>
          <p:cNvSpPr txBox="1"/>
          <p:nvPr/>
        </p:nvSpPr>
        <p:spPr>
          <a:xfrm>
            <a:off x="8408960" y="4984069"/>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7/11</a:t>
            </a:r>
          </a:p>
        </p:txBody>
      </p:sp>
      <p:cxnSp>
        <p:nvCxnSpPr>
          <p:cNvPr id="48" name="Connector: Elbow 47">
            <a:extLst>
              <a:ext uri="{FF2B5EF4-FFF2-40B4-BE49-F238E27FC236}">
                <a16:creationId xmlns:a16="http://schemas.microsoft.com/office/drawing/2014/main" id="{599BD55B-9737-F186-022C-0B7468271942}"/>
              </a:ext>
            </a:extLst>
          </p:cNvPr>
          <p:cNvCxnSpPr>
            <a:cxnSpLocks/>
          </p:cNvCxnSpPr>
          <p:nvPr/>
        </p:nvCxnSpPr>
        <p:spPr>
          <a:xfrm>
            <a:off x="3469341" y="4053400"/>
            <a:ext cx="750756" cy="417137"/>
          </a:xfrm>
          <a:prstGeom prst="bentConnector3">
            <a:avLst>
              <a:gd name="adj1" fmla="val -15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9EAE4497-2937-9849-4F02-04DF4595541D}"/>
              </a:ext>
            </a:extLst>
          </p:cNvPr>
          <p:cNvCxnSpPr>
            <a:cxnSpLocks/>
          </p:cNvCxnSpPr>
          <p:nvPr/>
        </p:nvCxnSpPr>
        <p:spPr>
          <a:xfrm>
            <a:off x="7232367" y="4035570"/>
            <a:ext cx="552049" cy="419176"/>
          </a:xfrm>
          <a:prstGeom prst="bentConnector3">
            <a:avLst>
              <a:gd name="adj1" fmla="val -1965"/>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10680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EE4BFD8-3045-826B-9BAF-406E46E5C0C5}"/>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C6A0D1E2-D5E9-E967-0451-12BF151F2238}"/>
              </a:ext>
            </a:extLst>
          </p:cNvPr>
          <p:cNvSpPr>
            <a:spLocks noGrp="1"/>
          </p:cNvSpPr>
          <p:nvPr>
            <p:ph type="sldNum" sz="quarter" idx="12"/>
          </p:nvPr>
        </p:nvSpPr>
        <p:spPr/>
        <p:txBody>
          <a:bodyPr/>
          <a:lstStyle/>
          <a:p>
            <a:fld id="{F7DBEFEF-2EF4-7341-AFBF-5942378A7132}" type="slidenum">
              <a:rPr lang="en-US" smtClean="0"/>
              <a:t>29</a:t>
            </a:fld>
            <a:endParaRPr lang="en-US"/>
          </a:p>
        </p:txBody>
      </p:sp>
      <p:sp>
        <p:nvSpPr>
          <p:cNvPr id="4" name="Date Placeholder 3">
            <a:extLst>
              <a:ext uri="{FF2B5EF4-FFF2-40B4-BE49-F238E27FC236}">
                <a16:creationId xmlns:a16="http://schemas.microsoft.com/office/drawing/2014/main" id="{C0699EBF-1B7F-8610-DC5F-E7A80AA12FF5}"/>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746F891-AE9F-D6A6-7DD8-D0FB8406C623}"/>
              </a:ext>
            </a:extLst>
          </p:cNvPr>
          <p:cNvSpPr>
            <a:spLocks noGrp="1"/>
          </p:cNvSpPr>
          <p:nvPr>
            <p:ph type="title"/>
          </p:nvPr>
        </p:nvSpPr>
        <p:spPr/>
        <p:txBody>
          <a:bodyPr/>
          <a:lstStyle/>
          <a:p>
            <a:r>
              <a:rPr lang="en-GB"/>
              <a:t>Proposed options for the wave 1 MLA operator</a:t>
            </a:r>
          </a:p>
        </p:txBody>
      </p:sp>
      <p:sp>
        <p:nvSpPr>
          <p:cNvPr id="6" name="Content Placeholder 5">
            <a:extLst>
              <a:ext uri="{FF2B5EF4-FFF2-40B4-BE49-F238E27FC236}">
                <a16:creationId xmlns:a16="http://schemas.microsoft.com/office/drawing/2014/main" id="{244A2C03-698B-D9D0-946F-476C91AFA3B5}"/>
              </a:ext>
            </a:extLst>
          </p:cNvPr>
          <p:cNvSpPr>
            <a:spLocks noGrp="1"/>
          </p:cNvSpPr>
          <p:nvPr>
            <p:ph idx="1"/>
          </p:nvPr>
        </p:nvSpPr>
        <p:spPr>
          <a:xfrm>
            <a:off x="360000" y="1260000"/>
            <a:ext cx="11436721" cy="495922"/>
          </a:xfrm>
        </p:spPr>
        <p:txBody>
          <a:bodyPr/>
          <a:lstStyle/>
          <a:p>
            <a:r>
              <a:rPr lang="en-GB"/>
              <a:t>The options for the wave 1 MLA operator are considered to be the following:</a:t>
            </a:r>
          </a:p>
        </p:txBody>
      </p:sp>
      <p:sp>
        <p:nvSpPr>
          <p:cNvPr id="7" name="Rectangle 6">
            <a:extLst>
              <a:ext uri="{FF2B5EF4-FFF2-40B4-BE49-F238E27FC236}">
                <a16:creationId xmlns:a16="http://schemas.microsoft.com/office/drawing/2014/main" id="{8112E954-1956-8A1A-4582-394EBCC59837}"/>
              </a:ext>
            </a:extLst>
          </p:cNvPr>
          <p:cNvSpPr/>
          <p:nvPr/>
        </p:nvSpPr>
        <p:spPr>
          <a:xfrm>
            <a:off x="452860" y="5424909"/>
            <a:ext cx="11343861" cy="947064"/>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a:effectLst/>
                <a:latin typeface="Metropolis" panose="00000500000000000000" pitchFamily="50" charset="0"/>
                <a:ea typeface="Times New Roman" panose="02020603050405020304" pitchFamily="18" charset="0"/>
                <a:cs typeface="Calibri" panose="020F0502020204030204" pitchFamily="34" charset="0"/>
              </a:rPr>
              <a:t>Do VRP WG participants agree that these are the full list of options for the MLA operator?  </a:t>
            </a:r>
          </a:p>
          <a:p>
            <a:pPr algn="ctr"/>
            <a:r>
              <a:rPr lang="en-GB">
                <a:effectLst/>
                <a:latin typeface="Metropolis" panose="00000500000000000000" pitchFamily="50" charset="0"/>
                <a:ea typeface="Times New Roman" panose="02020603050405020304" pitchFamily="18" charset="0"/>
                <a:cs typeface="Calibri" panose="020F0502020204030204" pitchFamily="34" charset="0"/>
              </a:rPr>
              <a:t>Are there other options that should be considered? </a:t>
            </a:r>
          </a:p>
          <a:p>
            <a:pPr algn="ctr"/>
            <a:r>
              <a:rPr lang="en-GB">
                <a:effectLst/>
                <a:latin typeface="Metropolis" panose="00000500000000000000" pitchFamily="50" charset="0"/>
                <a:ea typeface="Times New Roman" panose="02020603050405020304" pitchFamily="18" charset="0"/>
                <a:cs typeface="Calibri" panose="020F0502020204030204" pitchFamily="34" charset="0"/>
              </a:rPr>
              <a:t>What are your initial views on the feasibility of each of these options? </a:t>
            </a:r>
            <a:endParaRPr lang="en-GB"/>
          </a:p>
        </p:txBody>
      </p:sp>
      <p:graphicFrame>
        <p:nvGraphicFramePr>
          <p:cNvPr id="9" name="Diagram 8">
            <a:extLst>
              <a:ext uri="{FF2B5EF4-FFF2-40B4-BE49-F238E27FC236}">
                <a16:creationId xmlns:a16="http://schemas.microsoft.com/office/drawing/2014/main" id="{88F7BCBB-2615-23B9-78ED-B17E66852C47}"/>
              </a:ext>
            </a:extLst>
          </p:cNvPr>
          <p:cNvGraphicFramePr/>
          <p:nvPr>
            <p:extLst>
              <p:ext uri="{D42A27DB-BD31-4B8C-83A1-F6EECF244321}">
                <p14:modId xmlns:p14="http://schemas.microsoft.com/office/powerpoint/2010/main" val="2466605319"/>
              </p:ext>
            </p:extLst>
          </p:nvPr>
        </p:nvGraphicFramePr>
        <p:xfrm>
          <a:off x="799609" y="1755922"/>
          <a:ext cx="10557504" cy="3548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4369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0F2C3F-B67D-9D2E-B3AF-2EAE3BD7D64B}"/>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8E644BC7-C3B7-D2B2-6979-23D9751A8349}"/>
              </a:ext>
            </a:extLst>
          </p:cNvPr>
          <p:cNvSpPr>
            <a:spLocks noGrp="1"/>
          </p:cNvSpPr>
          <p:nvPr>
            <p:ph type="sldNum" sz="quarter" idx="12"/>
          </p:nvPr>
        </p:nvSpPr>
        <p:spPr/>
        <p:txBody>
          <a:bodyPr/>
          <a:lstStyle/>
          <a:p>
            <a:fld id="{F7DBEFEF-2EF4-7341-AFBF-5942378A7132}" type="slidenum">
              <a:rPr lang="en-US" smtClean="0"/>
              <a:t>3</a:t>
            </a:fld>
            <a:endParaRPr lang="en-US"/>
          </a:p>
        </p:txBody>
      </p:sp>
      <p:sp>
        <p:nvSpPr>
          <p:cNvPr id="4" name="Date Placeholder 3">
            <a:extLst>
              <a:ext uri="{FF2B5EF4-FFF2-40B4-BE49-F238E27FC236}">
                <a16:creationId xmlns:a16="http://schemas.microsoft.com/office/drawing/2014/main" id="{81A38EBF-444D-2528-A841-4255D6E5F23A}"/>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62A6E44-D3DC-2A8A-C7F3-E2E368387718}"/>
              </a:ext>
            </a:extLst>
          </p:cNvPr>
          <p:cNvSpPr>
            <a:spLocks noGrp="1"/>
          </p:cNvSpPr>
          <p:nvPr>
            <p:ph type="title"/>
          </p:nvPr>
        </p:nvSpPr>
        <p:spPr/>
        <p:txBody>
          <a:bodyPr/>
          <a:lstStyle/>
          <a:p>
            <a:r>
              <a:rPr lang="en-GB"/>
              <a:t>Agenda </a:t>
            </a:r>
          </a:p>
        </p:txBody>
      </p:sp>
      <p:sp>
        <p:nvSpPr>
          <p:cNvPr id="6" name="Content Placeholder 5">
            <a:extLst>
              <a:ext uri="{FF2B5EF4-FFF2-40B4-BE49-F238E27FC236}">
                <a16:creationId xmlns:a16="http://schemas.microsoft.com/office/drawing/2014/main" id="{7008064E-80B0-14C0-5284-CD8D88720086}"/>
              </a:ext>
            </a:extLst>
          </p:cNvPr>
          <p:cNvSpPr>
            <a:spLocks noGrp="1"/>
          </p:cNvSpPr>
          <p:nvPr>
            <p:ph idx="1"/>
          </p:nvPr>
        </p:nvSpPr>
        <p:spPr/>
        <p:txBody>
          <a:bodyPr vert="horz" lIns="91440" tIns="45720" rIns="91440" bIns="45720" rtlCol="0" anchor="t">
            <a:normAutofit/>
          </a:bodyPr>
          <a:lstStyle/>
          <a:p>
            <a:pPr marL="0" indent="0"/>
            <a:r>
              <a:rPr lang="en-GB" sz="1600" b="1" u="sng">
                <a:latin typeface="Metropolis" panose="00000500000000000000" pitchFamily="50" charset="0"/>
                <a:cs typeface="Arial"/>
              </a:rPr>
              <a:t>Funders Advisory Panel Agenda Items </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Minutes of meeting 1 August</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Financial forecast</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Plan on a page </a:t>
            </a:r>
            <a:endParaRPr lang="en-GB" sz="1600">
              <a:effectLst/>
              <a:latin typeface="Metropolis" panose="00000500000000000000" pitchFamily="50" charset="0"/>
              <a:ea typeface="Calibri"/>
            </a:endParaRPr>
          </a:p>
          <a:p>
            <a:pPr marL="342900" indent="-342900">
              <a:lnSpc>
                <a:spcPct val="100000"/>
              </a:lnSpc>
              <a:buFont typeface="+mj-lt"/>
              <a:buAutoNum type="arabicPeriod"/>
            </a:pPr>
            <a:r>
              <a:rPr lang="en-GB" sz="1600">
                <a:latin typeface="Metropolis" panose="00000500000000000000" pitchFamily="50" charset="0"/>
                <a:cs typeface="Arial"/>
              </a:rPr>
              <a:t>Programme status update</a:t>
            </a:r>
          </a:p>
          <a:p>
            <a:pPr marL="342900" indent="-342900">
              <a:buFont typeface="+mj-lt"/>
              <a:buAutoNum type="arabicPeriod"/>
            </a:pPr>
            <a:endParaRPr lang="en-GB" sz="1600">
              <a:effectLst/>
              <a:latin typeface="Metropolis" panose="00000500000000000000" pitchFamily="50" charset="0"/>
              <a:ea typeface="Times New Roman" panose="02020603050405020304" pitchFamily="18" charset="0"/>
              <a:cs typeface="Arial"/>
            </a:endParaRPr>
          </a:p>
          <a:p>
            <a:pPr marL="0" indent="0"/>
            <a:r>
              <a:rPr lang="en-GB" sz="1600" b="1" u="sng">
                <a:effectLst/>
                <a:latin typeface="Metropolis" panose="00000500000000000000" pitchFamily="50" charset="0"/>
                <a:ea typeface="Times New Roman" panose="02020603050405020304" pitchFamily="18" charset="0"/>
                <a:cs typeface="Arial"/>
              </a:rPr>
              <a:t>Review of JROC Workplan Implementation Group Agenda </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Disputes mechanism recommendation </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MLA </a:t>
            </a:r>
            <a:r>
              <a:rPr lang="en-GB" sz="1600">
                <a:latin typeface="Metropolis" panose="00000500000000000000" pitchFamily="50" charset="0"/>
                <a:ea typeface="Times New Roman" panose="02020603050405020304" pitchFamily="18" charset="0"/>
                <a:cs typeface="Arial"/>
              </a:rPr>
              <a:t>operator decision approach</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Wave 1 sector definition </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Workstream 1 and 2 update </a:t>
            </a:r>
          </a:p>
          <a:p>
            <a:pPr marL="342900" indent="-342900">
              <a:buFont typeface="+mj-lt"/>
              <a:buAutoNum type="arabicPeriod"/>
            </a:pPr>
            <a:r>
              <a:rPr lang="en-GB" sz="1600">
                <a:latin typeface="Metropolis" panose="00000500000000000000" pitchFamily="50" charset="0"/>
                <a:ea typeface="Times New Roman" panose="02020603050405020304" pitchFamily="18" charset="0"/>
                <a:cs typeface="Arial"/>
              </a:rPr>
              <a:t>Workstream 2b change request – pilot extension </a:t>
            </a:r>
            <a:endParaRPr lang="en-GB" sz="1600">
              <a:effectLst/>
              <a:latin typeface="Metropolis" panose="00000500000000000000" pitchFamily="50" charset="0"/>
              <a:ea typeface="Times New Roman" panose="02020603050405020304" pitchFamily="18" charset="0"/>
              <a:cs typeface="Arial"/>
            </a:endParaRPr>
          </a:p>
          <a:p>
            <a:pPr marL="342900" indent="-342900">
              <a:buFont typeface="+mj-lt"/>
              <a:buAutoNum type="arabicPeriod"/>
            </a:pPr>
            <a:r>
              <a:rPr lang="en-GB" sz="1600">
                <a:latin typeface="Metropolis" panose="00000500000000000000" pitchFamily="50" charset="0"/>
                <a:cs typeface="Arial"/>
              </a:rPr>
              <a:t>Procurement approach for MLA legal support – update </a:t>
            </a:r>
          </a:p>
          <a:p>
            <a:pPr marL="342900" indent="-342900">
              <a:lnSpc>
                <a:spcPct val="100000"/>
              </a:lnSpc>
              <a:buFont typeface="+mj-lt"/>
              <a:buAutoNum type="arabicPeriod"/>
            </a:pPr>
            <a:r>
              <a:rPr lang="en-GB" sz="1600">
                <a:latin typeface="Metropolis" panose="00000500000000000000" pitchFamily="50" charset="0"/>
                <a:cs typeface="Arial"/>
              </a:rPr>
              <a:t>AOB</a:t>
            </a:r>
            <a:endParaRPr lang="en-GB" sz="1600">
              <a:effectLst/>
              <a:latin typeface="Metropolis" panose="00000500000000000000" pitchFamily="50" charset="0"/>
              <a:ea typeface="Times New Roman" panose="02020603050405020304" pitchFamily="18" charset="0"/>
            </a:endParaRPr>
          </a:p>
        </p:txBody>
      </p:sp>
    </p:spTree>
    <p:extLst>
      <p:ext uri="{BB962C8B-B14F-4D97-AF65-F5344CB8AC3E}">
        <p14:creationId xmlns:p14="http://schemas.microsoft.com/office/powerpoint/2010/main" val="3463097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EE4BFD8-3045-826B-9BAF-406E46E5C0C5}"/>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C6A0D1E2-D5E9-E967-0451-12BF151F2238}"/>
              </a:ext>
            </a:extLst>
          </p:cNvPr>
          <p:cNvSpPr>
            <a:spLocks noGrp="1"/>
          </p:cNvSpPr>
          <p:nvPr>
            <p:ph type="sldNum" sz="quarter" idx="12"/>
          </p:nvPr>
        </p:nvSpPr>
        <p:spPr/>
        <p:txBody>
          <a:bodyPr/>
          <a:lstStyle/>
          <a:p>
            <a:fld id="{F7DBEFEF-2EF4-7341-AFBF-5942378A7132}" type="slidenum">
              <a:rPr lang="en-US" smtClean="0"/>
              <a:t>30</a:t>
            </a:fld>
            <a:endParaRPr lang="en-US"/>
          </a:p>
        </p:txBody>
      </p:sp>
      <p:sp>
        <p:nvSpPr>
          <p:cNvPr id="4" name="Date Placeholder 3">
            <a:extLst>
              <a:ext uri="{FF2B5EF4-FFF2-40B4-BE49-F238E27FC236}">
                <a16:creationId xmlns:a16="http://schemas.microsoft.com/office/drawing/2014/main" id="{C0699EBF-1B7F-8610-DC5F-E7A80AA12FF5}"/>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746F891-AE9F-D6A6-7DD8-D0FB8406C623}"/>
              </a:ext>
            </a:extLst>
          </p:cNvPr>
          <p:cNvSpPr>
            <a:spLocks noGrp="1"/>
          </p:cNvSpPr>
          <p:nvPr>
            <p:ph type="title"/>
          </p:nvPr>
        </p:nvSpPr>
        <p:spPr/>
        <p:txBody>
          <a:bodyPr/>
          <a:lstStyle/>
          <a:p>
            <a:r>
              <a:rPr lang="en-GB"/>
              <a:t>Proposed evaluation criteria</a:t>
            </a:r>
          </a:p>
        </p:txBody>
      </p:sp>
      <p:sp>
        <p:nvSpPr>
          <p:cNvPr id="7" name="Rectangle 6">
            <a:extLst>
              <a:ext uri="{FF2B5EF4-FFF2-40B4-BE49-F238E27FC236}">
                <a16:creationId xmlns:a16="http://schemas.microsoft.com/office/drawing/2014/main" id="{8112E954-1956-8A1A-4582-394EBCC59837}"/>
              </a:ext>
            </a:extLst>
          </p:cNvPr>
          <p:cNvSpPr/>
          <p:nvPr/>
        </p:nvSpPr>
        <p:spPr>
          <a:xfrm>
            <a:off x="452860" y="5102080"/>
            <a:ext cx="11343861" cy="653668"/>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1600">
                <a:effectLst/>
                <a:latin typeface="Metropolis" panose="00000500000000000000" pitchFamily="50" charset="0"/>
                <a:ea typeface="Times New Roman" panose="02020603050405020304" pitchFamily="18" charset="0"/>
                <a:cs typeface="Calibri" panose="020F0502020204030204" pitchFamily="34" charset="0"/>
              </a:rPr>
              <a:t>Do VRP WG participants agree that this a full list of criteria for evaluating the choice of the wave 1 MLA operator?  Are there additional criteria that should be used in the assessment? </a:t>
            </a:r>
            <a:endParaRPr lang="en-GB" sz="1600"/>
          </a:p>
        </p:txBody>
      </p:sp>
      <p:sp>
        <p:nvSpPr>
          <p:cNvPr id="8" name="Rectangle 7">
            <a:extLst>
              <a:ext uri="{FF2B5EF4-FFF2-40B4-BE49-F238E27FC236}">
                <a16:creationId xmlns:a16="http://schemas.microsoft.com/office/drawing/2014/main" id="{5318CF5D-D25C-2109-4A2B-FCAE04AC4332}"/>
              </a:ext>
            </a:extLst>
          </p:cNvPr>
          <p:cNvSpPr/>
          <p:nvPr/>
        </p:nvSpPr>
        <p:spPr>
          <a:xfrm>
            <a:off x="452860" y="5815381"/>
            <a:ext cx="11343861" cy="556591"/>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1600">
                <a:effectLst/>
                <a:latin typeface="Metropolis" panose="00000500000000000000" pitchFamily="50" charset="0"/>
                <a:ea typeface="Times New Roman" panose="02020603050405020304" pitchFamily="18" charset="0"/>
                <a:cs typeface="Calibri" panose="020F0502020204030204" pitchFamily="34" charset="0"/>
              </a:rPr>
              <a:t>Detailed paper to follow – feedback requested by 18 September</a:t>
            </a:r>
            <a:endParaRPr lang="en-GB" sz="1600"/>
          </a:p>
        </p:txBody>
      </p:sp>
      <p:sp>
        <p:nvSpPr>
          <p:cNvPr id="13" name="Content Placeholder 5">
            <a:extLst>
              <a:ext uri="{FF2B5EF4-FFF2-40B4-BE49-F238E27FC236}">
                <a16:creationId xmlns:a16="http://schemas.microsoft.com/office/drawing/2014/main" id="{8DD27EB9-9E01-CDF6-0125-9A2C29A92788}"/>
              </a:ext>
            </a:extLst>
          </p:cNvPr>
          <p:cNvSpPr>
            <a:spLocks noGrp="1"/>
          </p:cNvSpPr>
          <p:nvPr>
            <p:ph idx="1"/>
          </p:nvPr>
        </p:nvSpPr>
        <p:spPr>
          <a:xfrm>
            <a:off x="360000" y="1260000"/>
            <a:ext cx="11436721" cy="495922"/>
          </a:xfrm>
        </p:spPr>
        <p:txBody>
          <a:bodyPr>
            <a:normAutofit/>
          </a:bodyPr>
          <a:lstStyle/>
          <a:p>
            <a:r>
              <a:rPr lang="en-GB" sz="1600"/>
              <a:t>The options are to be assessed against the following evaluation criteria:</a:t>
            </a:r>
          </a:p>
        </p:txBody>
      </p:sp>
      <p:graphicFrame>
        <p:nvGraphicFramePr>
          <p:cNvPr id="9" name="Diagram 8">
            <a:extLst>
              <a:ext uri="{FF2B5EF4-FFF2-40B4-BE49-F238E27FC236}">
                <a16:creationId xmlns:a16="http://schemas.microsoft.com/office/drawing/2014/main" id="{0E4F37FD-7324-27B0-6D87-D67FEF140583}"/>
              </a:ext>
            </a:extLst>
          </p:cNvPr>
          <p:cNvGraphicFramePr/>
          <p:nvPr/>
        </p:nvGraphicFramePr>
        <p:xfrm>
          <a:off x="250558" y="1876824"/>
          <a:ext cx="11606164" cy="2826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79379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Wave 1 sector definition</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31</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40333814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05/09/2024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fontScale="92500" lnSpcReduction="10000"/>
          </a:bodyPr>
          <a:lstStyle/>
          <a:p>
            <a:r>
              <a:rPr lang="en-GB" sz="1900">
                <a:latin typeface="Metropolis"/>
                <a:cs typeface="Arial"/>
              </a:rPr>
              <a:t>We are proposing to </a:t>
            </a:r>
            <a:r>
              <a:rPr lang="en-GB" sz="1900" err="1">
                <a:latin typeface="Metropolis"/>
                <a:cs typeface="Arial"/>
              </a:rPr>
              <a:t>JRoC</a:t>
            </a:r>
            <a:r>
              <a:rPr lang="en-GB" sz="1900">
                <a:latin typeface="Metropolis"/>
                <a:cs typeface="Arial"/>
              </a:rPr>
              <a:t> that Wave 1 use cases are:</a:t>
            </a:r>
          </a:p>
          <a:p>
            <a:pPr>
              <a:lnSpc>
                <a:spcPts val="1200"/>
              </a:lnSpc>
              <a:spcAft>
                <a:spcPts val="600"/>
              </a:spcAft>
            </a:pPr>
            <a:r>
              <a:rPr lang="en-GB" sz="1900" b="1">
                <a:effectLst/>
                <a:latin typeface="Metropolis"/>
                <a:ea typeface="Times New Roman" panose="02020603050405020304" pitchFamily="18" charset="0"/>
                <a:cs typeface="Calibri"/>
              </a:rPr>
              <a:t>Core use cases:</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utility companies</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regulated financial firms, and</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central and local government </a:t>
            </a:r>
          </a:p>
          <a:p>
            <a:pPr>
              <a:lnSpc>
                <a:spcPts val="1200"/>
              </a:lnSpc>
              <a:spcAft>
                <a:spcPts val="600"/>
              </a:spcAft>
            </a:pPr>
            <a:r>
              <a:rPr lang="en-GB" sz="1900" b="1">
                <a:latin typeface="Metropolis"/>
                <a:ea typeface="Times New Roman" panose="02020603050405020304" pitchFamily="18" charset="0"/>
                <a:cs typeface="Calibri"/>
              </a:rPr>
              <a:t>Additional use</a:t>
            </a:r>
            <a:r>
              <a:rPr lang="en-GB" sz="1900" b="1">
                <a:effectLst/>
                <a:latin typeface="Metropolis"/>
                <a:ea typeface="Times New Roman" panose="02020603050405020304" pitchFamily="18" charset="0"/>
                <a:cs typeface="Calibri"/>
              </a:rPr>
              <a:t> cases:</a:t>
            </a:r>
          </a:p>
          <a:p>
            <a:pPr marL="342900" indent="-342900">
              <a:lnSpc>
                <a:spcPct val="115000"/>
              </a:lnSpc>
              <a:spcAft>
                <a:spcPts val="600"/>
              </a:spcAft>
              <a:buFont typeface="Arial" panose="020B0604020202020204" pitchFamily="34" charset="0"/>
              <a:buChar char="•"/>
            </a:pPr>
            <a:r>
              <a:rPr lang="en-GB" sz="1900">
                <a:latin typeface="Metropolis"/>
                <a:ea typeface="Arial" panose="020B0604020202020204" pitchFamily="34" charset="0"/>
                <a:cs typeface="Arial"/>
              </a:rPr>
              <a:t>Rail Tickets (subject to final review), Charitable donations</a:t>
            </a:r>
            <a:endParaRPr lang="en-GB" sz="1900">
              <a:effectLst/>
              <a:latin typeface="Metropolis"/>
              <a:ea typeface="Arial" panose="020B0604020202020204" pitchFamily="34" charset="0"/>
              <a:cs typeface="Arial"/>
            </a:endParaRPr>
          </a:p>
          <a:p>
            <a:endParaRPr lang="en-GB">
              <a:latin typeface="Metropolis"/>
              <a:cs typeface="Arial"/>
            </a:endParaRPr>
          </a:p>
        </p:txBody>
      </p:sp>
      <p:sp>
        <p:nvSpPr>
          <p:cNvPr id="6" name="Title 5">
            <a:extLst>
              <a:ext uri="{FF2B5EF4-FFF2-40B4-BE49-F238E27FC236}">
                <a16:creationId xmlns:a16="http://schemas.microsoft.com/office/drawing/2014/main" id="{B7508BA2-4D1C-5AA5-9300-DE9D97B9C060}"/>
              </a:ext>
            </a:extLst>
          </p:cNvPr>
          <p:cNvSpPr>
            <a:spLocks noGrp="1"/>
          </p:cNvSpPr>
          <p:nvPr>
            <p:ph type="ctrTitle"/>
          </p:nvPr>
        </p:nvSpPr>
        <p:spPr>
          <a:xfrm>
            <a:off x="359880" y="995875"/>
            <a:ext cx="8812695" cy="1776522"/>
          </a:xfrm>
        </p:spPr>
        <p:txBody>
          <a:bodyPr>
            <a:normAutofit/>
          </a:bodyPr>
          <a:lstStyle/>
          <a:p>
            <a:r>
              <a:rPr lang="en-GB" sz="4000">
                <a:latin typeface="Metropolis Black"/>
              </a:rPr>
              <a:t>Wave 1 Sector Definitions</a:t>
            </a:r>
            <a:endParaRPr lang="en-US"/>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2716308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a:normAutofit fontScale="92500" lnSpcReduction="10000"/>
          </a:bodyPr>
          <a:lstStyle/>
          <a:p>
            <a:pPr marL="342900" lvl="0" indent="-342900" rtl="0">
              <a:lnSpc>
                <a:spcPct val="115000"/>
              </a:lnSpc>
              <a:spcAft>
                <a:spcPts val="600"/>
              </a:spcAft>
              <a:buFont typeface="+mj-lt"/>
              <a:buAutoNum type="arabicPeriod"/>
            </a:pPr>
            <a:r>
              <a:rPr lang="en-GB" sz="1800" err="1">
                <a:effectLst/>
                <a:latin typeface="Metropolis" panose="00000500000000000000" pitchFamily="50" charset="0"/>
                <a:ea typeface="Arial" panose="020B0604020202020204" pitchFamily="34" charset="0"/>
                <a:cs typeface="Arial" panose="020B0604020202020204" pitchFamily="34" charset="0"/>
              </a:rPr>
              <a:t>cVRP</a:t>
            </a:r>
            <a:r>
              <a:rPr lang="en-GB" sz="1800">
                <a:effectLst/>
                <a:latin typeface="Metropolis" panose="00000500000000000000" pitchFamily="50" charset="0"/>
                <a:ea typeface="Arial" panose="020B0604020202020204" pitchFamily="34" charset="0"/>
                <a:cs typeface="Arial" panose="020B0604020202020204" pitchFamily="34" charset="0"/>
              </a:rPr>
              <a:t> are from UK payment accounts only to a UK account.</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Where the biller is from a utility or financial services firm, it needs to be regulated by the relevant sector regulator.  </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Other firms can be considered for inclusion if they are regulated by a relevant sector regulator and where there are appropriate consumer protections in place e.g. alternate dispute resolution framework or reimbursement requirements.</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The </a:t>
            </a:r>
            <a:r>
              <a:rPr lang="en-GB" sz="1800" err="1">
                <a:effectLst/>
                <a:latin typeface="Metropolis" panose="00000500000000000000" pitchFamily="50" charset="0"/>
                <a:ea typeface="Arial" panose="020B0604020202020204" pitchFamily="34" charset="0"/>
                <a:cs typeface="Arial" panose="020B0604020202020204" pitchFamily="34" charset="0"/>
              </a:rPr>
              <a:t>cVRP</a:t>
            </a:r>
            <a:r>
              <a:rPr lang="en-GB" sz="1800">
                <a:effectLst/>
                <a:latin typeface="Metropolis" panose="00000500000000000000" pitchFamily="50" charset="0"/>
                <a:ea typeface="Arial" panose="020B0604020202020204" pitchFamily="34" charset="0"/>
                <a:cs typeface="Arial" panose="020B0604020202020204" pitchFamily="34" charset="0"/>
              </a:rPr>
              <a:t> offering needs to meet the way that billers operate e.g. at whole biller/merchant level.  A biller/merchant can consolidate multiple goods or services into a single bill but is not allowed to include ecommerce transactions outside the scope of regulatory protections. </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Propositions can include both customer present and customer not present options.</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Wherever possible, propositions need to unlock benefits for vulnerable consumers. </a:t>
            </a:r>
            <a:r>
              <a:rPr lang="en-GB" sz="1800" err="1">
                <a:effectLst/>
                <a:latin typeface="Metropolis" panose="00000500000000000000" pitchFamily="50" charset="0"/>
                <a:ea typeface="Arial" panose="020B0604020202020204" pitchFamily="34" charset="0"/>
                <a:cs typeface="Arial" panose="020B0604020202020204" pitchFamily="34" charset="0"/>
              </a:rPr>
              <a:t>cVRP</a:t>
            </a:r>
            <a:r>
              <a:rPr lang="en-GB" sz="1800">
                <a:effectLst/>
                <a:latin typeface="Metropolis" panose="00000500000000000000" pitchFamily="50" charset="0"/>
                <a:ea typeface="Arial" panose="020B0604020202020204" pitchFamily="34" charset="0"/>
                <a:cs typeface="Arial" panose="020B0604020202020204" pitchFamily="34" charset="0"/>
              </a:rPr>
              <a:t> use cases should not cause any detriment to vulnerable consumers compared with non-vulnerable consumers. </a:t>
            </a:r>
          </a:p>
          <a:p>
            <a:pPr marL="0" indent="0">
              <a:buNone/>
            </a:pPr>
            <a:endParaRPr lang="en-GB"/>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05/09/2024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Updated Principles in selecting use cases</a:t>
            </a:r>
          </a:p>
        </p:txBody>
      </p:sp>
      <p:pic>
        <p:nvPicPr>
          <p:cNvPr id="11" name="Picture 10">
            <a:extLst>
              <a:ext uri="{FF2B5EF4-FFF2-40B4-BE49-F238E27FC236}">
                <a16:creationId xmlns:a16="http://schemas.microsoft.com/office/drawing/2014/main" id="{7AE9BF16-58F9-8C91-2443-3598AF029EE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pic>
        <p:nvPicPr>
          <p:cNvPr id="7" name="Graphic 6" descr="Compass outline">
            <a:extLst>
              <a:ext uri="{FF2B5EF4-FFF2-40B4-BE49-F238E27FC236}">
                <a16:creationId xmlns:a16="http://schemas.microsoft.com/office/drawing/2014/main" id="{EB2F08E9-F7FF-FB1A-A361-3DF27FCCA5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1521" y="2190789"/>
            <a:ext cx="914400" cy="914400"/>
          </a:xfrm>
          <a:prstGeom prst="rect">
            <a:avLst/>
          </a:prstGeom>
        </p:spPr>
      </p:pic>
    </p:spTree>
    <p:extLst>
      <p:ext uri="{BB962C8B-B14F-4D97-AF65-F5344CB8AC3E}">
        <p14:creationId xmlns:p14="http://schemas.microsoft.com/office/powerpoint/2010/main" val="20654939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05/09/2024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Utilities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a:xfrm>
            <a:off x="1782062" y="1075190"/>
            <a:ext cx="9486000" cy="5123998"/>
          </a:xfrm>
        </p:spPr>
        <p:txBody>
          <a:bodyPr>
            <a:normAutofit/>
          </a:bodyPr>
          <a:lstStyle/>
          <a:p>
            <a:pPr>
              <a:lnSpc>
                <a:spcPts val="1200"/>
              </a:lnSpc>
              <a:spcAft>
                <a:spcPts val="600"/>
              </a:spcAft>
            </a:pPr>
            <a:r>
              <a:rPr lang="en-GB" sz="1500" b="1" u="sng">
                <a:effectLst/>
                <a:latin typeface="Metropolis" panose="00000500000000000000" pitchFamily="50" charset="0"/>
                <a:ea typeface="Times New Roman" panose="02020603050405020304" pitchFamily="18" charset="0"/>
                <a:cs typeface="Calibri" panose="020F0502020204030204" pitchFamily="34" charset="0"/>
              </a:rPr>
              <a:t>Final Proposals for Utilities</a:t>
            </a:r>
            <a:endParaRPr lang="en-GB" sz="1500">
              <a:effectLst/>
              <a:latin typeface="Metropolis" panose="00000500000000000000" pitchFamily="50" charset="0"/>
              <a:ea typeface="Times New Roman" panose="02020603050405020304" pitchFamily="18" charset="0"/>
              <a:cs typeface="Calibri" panose="020F0502020204030204" pitchFamily="34" charset="0"/>
            </a:endParaRPr>
          </a:p>
          <a:p>
            <a:pPr>
              <a:lnSpc>
                <a:spcPts val="1200"/>
              </a:lnSpc>
              <a:spcAft>
                <a:spcPts val="600"/>
              </a:spcAft>
            </a:pPr>
            <a:endParaRPr lang="en-GB" sz="1500">
              <a:effectLst/>
              <a:latin typeface="Metropolis" panose="00000500000000000000" pitchFamily="50" charset="0"/>
              <a:ea typeface="Times New Roman" panose="02020603050405020304" pitchFamily="18" charset="0"/>
              <a:cs typeface="Calibri" panose="020F0502020204030204" pitchFamily="34" charset="0"/>
            </a:endParaRPr>
          </a:p>
          <a:p>
            <a:pPr>
              <a:lnSpc>
                <a:spcPts val="1200"/>
              </a:lnSpc>
              <a:spcAft>
                <a:spcPts val="600"/>
              </a:spcAft>
            </a:pPr>
            <a:r>
              <a:rPr lang="en-GB" sz="1500" b="1">
                <a:effectLst/>
                <a:latin typeface="Metropolis" panose="00000500000000000000" pitchFamily="50" charset="0"/>
                <a:ea typeface="Times New Roman" panose="02020603050405020304" pitchFamily="18" charset="0"/>
                <a:cs typeface="Calibri" panose="020F0502020204030204" pitchFamily="34" charset="0"/>
              </a:rPr>
              <a:t>Electricity and Gas</a:t>
            </a:r>
            <a:r>
              <a:rPr lang="en-GB" sz="1500">
                <a:effectLst/>
                <a:latin typeface="Metropolis" panose="00000500000000000000" pitchFamily="50" charset="0"/>
                <a:ea typeface="Times New Roman" panose="02020603050405020304" pitchFamily="18" charset="0"/>
                <a:cs typeface="Calibri" panose="020F0502020204030204" pitchFamily="34" charset="0"/>
              </a:rPr>
              <a:t> – regulated by Ofgem is included.  </a:t>
            </a:r>
          </a:p>
          <a:p>
            <a:pPr>
              <a:lnSpc>
                <a:spcPts val="1200"/>
              </a:lnSpc>
              <a:spcAft>
                <a:spcPts val="600"/>
              </a:spcAft>
            </a:pPr>
            <a:r>
              <a:rPr lang="en-GB" sz="1500" b="1">
                <a:effectLst/>
                <a:latin typeface="Metropolis" panose="00000500000000000000" pitchFamily="50" charset="0"/>
                <a:ea typeface="Times New Roman" panose="02020603050405020304" pitchFamily="18" charset="0"/>
                <a:cs typeface="Calibri" panose="020F0502020204030204" pitchFamily="34" charset="0"/>
              </a:rPr>
              <a:t>Water</a:t>
            </a:r>
            <a:r>
              <a:rPr lang="en-GB" sz="1500">
                <a:effectLst/>
                <a:latin typeface="Metropolis" panose="00000500000000000000" pitchFamily="50" charset="0"/>
                <a:ea typeface="Times New Roman" panose="02020603050405020304" pitchFamily="18" charset="0"/>
                <a:cs typeface="Calibri" panose="020F0502020204030204" pitchFamily="34" charset="0"/>
              </a:rPr>
              <a:t> – Ofwat regulated water providers is included. </a:t>
            </a:r>
            <a:r>
              <a:rPr lang="en-GB" sz="1500">
                <a:effectLst/>
                <a:latin typeface="Calibri" panose="020F0502020204030204" pitchFamily="34" charset="0"/>
                <a:ea typeface="Calibri" panose="020F0502020204030204" pitchFamily="34" charset="0"/>
                <a:cs typeface="Calibri" panose="020F0502020204030204" pitchFamily="34" charset="0"/>
              </a:rPr>
              <a:t> </a:t>
            </a:r>
            <a:r>
              <a:rPr lang="en-GB" sz="1500">
                <a:effectLst/>
                <a:latin typeface="Metropolis" panose="00000500000000000000" pitchFamily="50" charset="0"/>
                <a:ea typeface="Times New Roman" panose="02020603050405020304" pitchFamily="18" charset="0"/>
                <a:cs typeface="Calibri" panose="020F0502020204030204" pitchFamily="34" charset="0"/>
              </a:rPr>
              <a:t> </a:t>
            </a:r>
          </a:p>
          <a:p>
            <a:pPr>
              <a:lnSpc>
                <a:spcPts val="1200"/>
              </a:lnSpc>
              <a:spcAft>
                <a:spcPts val="600"/>
              </a:spcAft>
            </a:pPr>
            <a:r>
              <a:rPr lang="en-GB" sz="1500" b="1">
                <a:effectLst/>
                <a:latin typeface="Metropolis" panose="00000500000000000000" pitchFamily="50" charset="0"/>
                <a:ea typeface="Times New Roman" panose="02020603050405020304" pitchFamily="18" charset="0"/>
                <a:cs typeface="Calibri" panose="020F0502020204030204" pitchFamily="34" charset="0"/>
              </a:rPr>
              <a:t>Telecoms</a:t>
            </a:r>
            <a:r>
              <a:rPr lang="en-GB" sz="1500">
                <a:effectLst/>
                <a:latin typeface="Metropolis" panose="00000500000000000000" pitchFamily="50" charset="0"/>
                <a:ea typeface="Times New Roman" panose="02020603050405020304" pitchFamily="18" charset="0"/>
                <a:cs typeface="Calibri" panose="020F0502020204030204" pitchFamily="34" charset="0"/>
              </a:rPr>
              <a:t> –any regulated firm providing broadband, fixed phone lines or mobile phone contracts. </a:t>
            </a:r>
          </a:p>
          <a:p>
            <a:pPr marL="0" indent="0">
              <a:buNone/>
            </a:pPr>
            <a:r>
              <a:rPr lang="en-GB" sz="1500"/>
              <a:t>Any retail purchases are excluded – specifically with relevance to the telecoms sector, this includes purchases bundled with a  contract e.g. sky glass.  </a:t>
            </a:r>
          </a:p>
        </p:txBody>
      </p:sp>
    </p:spTree>
    <p:extLst>
      <p:ext uri="{BB962C8B-B14F-4D97-AF65-F5344CB8AC3E}">
        <p14:creationId xmlns:p14="http://schemas.microsoft.com/office/powerpoint/2010/main" val="22408303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05/09/2024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Financial services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a:xfrm>
            <a:off x="2243328" y="1081816"/>
            <a:ext cx="9486000" cy="5123998"/>
          </a:xfrm>
        </p:spPr>
        <p:txBody>
          <a:bodyPr vert="horz" lIns="91440" tIns="45720" rIns="91440" bIns="45720" rtlCol="0" anchor="t">
            <a:normAutofit/>
          </a:bodyPr>
          <a:lstStyle/>
          <a:p>
            <a:pPr marL="0" indent="0">
              <a:lnSpc>
                <a:spcPct val="95000"/>
              </a:lnSpc>
              <a:spcAft>
                <a:spcPts val="600"/>
              </a:spcAft>
              <a:buNone/>
            </a:pPr>
            <a:r>
              <a:rPr lang="en-GB" sz="1500">
                <a:effectLst/>
                <a:latin typeface="Metropolis"/>
                <a:ea typeface="Times New Roman" panose="02020603050405020304" pitchFamily="18" charset="0"/>
                <a:cs typeface="Calibri"/>
              </a:rPr>
              <a:t>FSCS protection remains as the key milestone for commercial sweeping, but additional use cases have been included e.g. </a:t>
            </a:r>
            <a:r>
              <a:rPr lang="en-GB" sz="1500">
                <a:latin typeface="Metropolis"/>
                <a:ea typeface="Times New Roman" panose="02020603050405020304" pitchFamily="18" charset="0"/>
                <a:cs typeface="Calibri"/>
              </a:rPr>
              <a:t>pensions under the pensions’ regulator and mortgages.</a:t>
            </a:r>
            <a:endParaRPr lang="en-GB" sz="1500">
              <a:effectLst/>
              <a:latin typeface="Metropolis"/>
              <a:ea typeface="Times New Roman" panose="02020603050405020304" pitchFamily="18" charset="0"/>
              <a:cs typeface="Calibri"/>
            </a:endParaRPr>
          </a:p>
          <a:p>
            <a:pPr marL="0" indent="0">
              <a:lnSpc>
                <a:spcPts val="1200"/>
              </a:lnSpc>
              <a:spcAft>
                <a:spcPts val="600"/>
              </a:spcAft>
              <a:buNone/>
            </a:pPr>
            <a:r>
              <a:rPr lang="en-GB" sz="1800" b="1" u="sng">
                <a:effectLst/>
                <a:latin typeface="Metropolis" panose="00000500000000000000" pitchFamily="50" charset="0"/>
                <a:ea typeface="Times New Roman" panose="02020603050405020304" pitchFamily="18" charset="0"/>
                <a:cs typeface="Calibri" panose="020F0502020204030204" pitchFamily="34" charset="0"/>
              </a:rPr>
              <a:t>Final proposals for commercial sweeping:</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ts val="1200"/>
              </a:lnSpc>
              <a:spcAft>
                <a:spcPts val="600"/>
              </a:spcAft>
              <a:buNone/>
            </a:pPr>
            <a:r>
              <a:rPr lang="en-GB" sz="1800">
                <a:effectLst/>
                <a:latin typeface="Metropolis" panose="00000500000000000000" pitchFamily="50" charset="0"/>
                <a:ea typeface="Times New Roman" panose="02020603050405020304" pitchFamily="18" charset="0"/>
                <a:cs typeface="Calibri" panose="020F0502020204030204" pitchFamily="34" charset="0"/>
              </a:rPr>
              <a:t> </a:t>
            </a:r>
          </a:p>
          <a:p>
            <a:pPr>
              <a:lnSpc>
                <a:spcPct val="95000"/>
              </a:lnSpc>
              <a:spcAft>
                <a:spcPts val="600"/>
              </a:spcAft>
            </a:pPr>
            <a:r>
              <a:rPr lang="en-GB" sz="1500">
                <a:latin typeface="Metropolis" panose="00000500000000000000" pitchFamily="50" charset="0"/>
                <a:cs typeface="Calibri" panose="020F0502020204030204" pitchFamily="34" charset="0"/>
              </a:rPr>
              <a:t>“</a:t>
            </a:r>
            <a:r>
              <a:rPr lang="en-GB" sz="1500">
                <a:latin typeface="Metropolis"/>
                <a:cs typeface="Calibri"/>
              </a:rPr>
              <a:t>Me to Me” payments are extended to common law partners/ spouses or dependent children</a:t>
            </a:r>
          </a:p>
          <a:p>
            <a:pPr>
              <a:lnSpc>
                <a:spcPct val="95000"/>
              </a:lnSpc>
              <a:spcAft>
                <a:spcPts val="600"/>
              </a:spcAft>
            </a:pPr>
            <a:r>
              <a:rPr lang="en-GB" sz="1500">
                <a:latin typeface="Metropolis"/>
                <a:cs typeface="Calibri"/>
              </a:rPr>
              <a:t>FCA authorised and regulated financial firms are in scope</a:t>
            </a:r>
          </a:p>
          <a:p>
            <a:pPr>
              <a:lnSpc>
                <a:spcPct val="95000"/>
              </a:lnSpc>
              <a:spcAft>
                <a:spcPts val="600"/>
              </a:spcAft>
            </a:pPr>
            <a:r>
              <a:rPr lang="en-GB" sz="1500">
                <a:latin typeface="Metropolis"/>
                <a:cs typeface="Calibri"/>
              </a:rPr>
              <a:t>TPR Pension funds are in scope</a:t>
            </a:r>
          </a:p>
          <a:p>
            <a:pPr>
              <a:lnSpc>
                <a:spcPct val="95000"/>
              </a:lnSpc>
              <a:spcAft>
                <a:spcPts val="600"/>
              </a:spcAft>
            </a:pPr>
            <a:r>
              <a:rPr lang="en-GB" sz="1500">
                <a:latin typeface="Metropolis"/>
                <a:cs typeface="Calibri"/>
              </a:rPr>
              <a:t>Mortgage accounts are in scope</a:t>
            </a:r>
          </a:p>
          <a:p>
            <a:pPr>
              <a:lnSpc>
                <a:spcPct val="95000"/>
              </a:lnSpc>
              <a:spcAft>
                <a:spcPts val="600"/>
              </a:spcAft>
            </a:pPr>
            <a:r>
              <a:rPr lang="en-GB" sz="1500">
                <a:latin typeface="Metropolis"/>
                <a:cs typeface="Calibri"/>
              </a:rPr>
              <a:t>Any other payments into FSCS protected accounts and products </a:t>
            </a:r>
          </a:p>
          <a:p>
            <a:pPr>
              <a:lnSpc>
                <a:spcPct val="95000"/>
              </a:lnSpc>
              <a:spcAft>
                <a:spcPts val="600"/>
              </a:spcAft>
            </a:pPr>
            <a:r>
              <a:rPr lang="en-GB" sz="1500">
                <a:latin typeface="Metropolis"/>
                <a:cs typeface="Calibri"/>
              </a:rPr>
              <a:t>FCA regulated E-Money Institution current accounts are also included for payments to spouses or dependent children where not covered by sweeping.  </a:t>
            </a:r>
          </a:p>
          <a:p>
            <a:pPr>
              <a:lnSpc>
                <a:spcPts val="1200"/>
              </a:lnSpc>
              <a:spcAft>
                <a:spcPts val="600"/>
              </a:spcAft>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pPr marL="0" indent="0">
              <a:buNone/>
            </a:pPr>
            <a:endParaRPr lang="en-GB"/>
          </a:p>
        </p:txBody>
      </p:sp>
    </p:spTree>
    <p:extLst>
      <p:ext uri="{BB962C8B-B14F-4D97-AF65-F5344CB8AC3E}">
        <p14:creationId xmlns:p14="http://schemas.microsoft.com/office/powerpoint/2010/main" val="7239787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05/09/2024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90"/>
            <a:ext cx="1486894" cy="1681456"/>
          </a:xfrm>
        </p:spPr>
        <p:txBody>
          <a:bodyPr/>
          <a:lstStyle/>
          <a:p>
            <a:r>
              <a:rPr lang="en-GB"/>
              <a:t>Central and Local Government</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12" name="Content Placeholder 11">
            <a:extLst>
              <a:ext uri="{FF2B5EF4-FFF2-40B4-BE49-F238E27FC236}">
                <a16:creationId xmlns:a16="http://schemas.microsoft.com/office/drawing/2014/main" id="{E06C49FA-673A-21C4-CAE5-50ED7A5FDDA0}"/>
              </a:ext>
            </a:extLst>
          </p:cNvPr>
          <p:cNvSpPr>
            <a:spLocks noGrp="1"/>
          </p:cNvSpPr>
          <p:nvPr>
            <p:ph idx="1"/>
          </p:nvPr>
        </p:nvSpPr>
        <p:spPr/>
        <p:txBody>
          <a:bodyPr/>
          <a:lstStyle/>
          <a:p>
            <a:pPr marL="0" indent="0">
              <a:lnSpc>
                <a:spcPts val="1200"/>
              </a:lnSpc>
              <a:spcAft>
                <a:spcPts val="600"/>
              </a:spcAft>
              <a:buNone/>
            </a:pPr>
            <a:r>
              <a:rPr lang="en-GB" b="1" u="sng">
                <a:latin typeface="Metropolis" panose="00000500000000000000" pitchFamily="50" charset="0"/>
                <a:ea typeface="Times New Roman" panose="02020603050405020304" pitchFamily="18" charset="0"/>
                <a:cs typeface="Calibri" panose="020F0502020204030204" pitchFamily="34" charset="0"/>
              </a:rPr>
              <a:t>Final proposals for central and local government</a:t>
            </a:r>
          </a:p>
          <a:p>
            <a:pPr marL="0" indent="0">
              <a:lnSpc>
                <a:spcPts val="1200"/>
              </a:lnSpc>
              <a:spcAft>
                <a:spcPts val="600"/>
              </a:spcAft>
              <a:buNone/>
            </a:pPr>
            <a:endParaRPr lang="en-GB" sz="1500">
              <a:effectLst/>
              <a:latin typeface="Metropolis" panose="00000500000000000000" pitchFamily="50" charset="0"/>
              <a:ea typeface="Times New Roman" panose="02020603050405020304" pitchFamily="18" charset="0"/>
              <a:cs typeface="Calibri" panose="020F0502020204030204" pitchFamily="34" charset="0"/>
            </a:endParaRPr>
          </a:p>
          <a:p>
            <a:pPr>
              <a:lnSpc>
                <a:spcPts val="1200"/>
              </a:lnSpc>
              <a:spcAft>
                <a:spcPts val="600"/>
              </a:spcAft>
            </a:pPr>
            <a:r>
              <a:rPr lang="en-GB" sz="1500">
                <a:effectLst/>
                <a:latin typeface="Metropolis" panose="00000500000000000000" pitchFamily="50" charset="0"/>
                <a:ea typeface="Times New Roman" panose="02020603050405020304" pitchFamily="18" charset="0"/>
                <a:cs typeface="Calibri" panose="020F0502020204030204" pitchFamily="34" charset="0"/>
              </a:rPr>
              <a:t>All central government departments and agencies are included but retail purchase payments are excluded.</a:t>
            </a:r>
          </a:p>
          <a:p>
            <a:pPr>
              <a:lnSpc>
                <a:spcPts val="1200"/>
              </a:lnSpc>
              <a:spcAft>
                <a:spcPts val="600"/>
              </a:spcAft>
            </a:pPr>
            <a:r>
              <a:rPr lang="en-GB" sz="1500">
                <a:effectLst/>
                <a:latin typeface="Metropolis" panose="00000500000000000000" pitchFamily="50" charset="0"/>
                <a:ea typeface="Times New Roman" panose="02020603050405020304" pitchFamily="18" charset="0"/>
                <a:cs typeface="Calibri" panose="020F0502020204030204" pitchFamily="34" charset="0"/>
              </a:rPr>
              <a:t>All local councils are included also retail purchases are excluded.</a:t>
            </a:r>
          </a:p>
          <a:p>
            <a:pPr>
              <a:lnSpc>
                <a:spcPts val="1200"/>
              </a:lnSpc>
              <a:spcAft>
                <a:spcPts val="600"/>
              </a:spcAft>
            </a:pPr>
            <a:r>
              <a:rPr lang="en-GB" sz="1500">
                <a:effectLst/>
                <a:latin typeface="Metropolis" panose="00000500000000000000" pitchFamily="50" charset="0"/>
                <a:ea typeface="Times New Roman" panose="02020603050405020304" pitchFamily="18" charset="0"/>
                <a:cs typeface="Calibri" panose="020F0502020204030204" pitchFamily="34" charset="0"/>
              </a:rPr>
              <a:t>Any outsourced third party operating under contract to either local or central government are excluded.    </a:t>
            </a:r>
          </a:p>
          <a:p>
            <a:endParaRPr lang="en-GB"/>
          </a:p>
        </p:txBody>
      </p:sp>
    </p:spTree>
    <p:extLst>
      <p:ext uri="{BB962C8B-B14F-4D97-AF65-F5344CB8AC3E}">
        <p14:creationId xmlns:p14="http://schemas.microsoft.com/office/powerpoint/2010/main" val="27936104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05/09/2024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90"/>
            <a:ext cx="1486894" cy="1681456"/>
          </a:xfrm>
        </p:spPr>
        <p:txBody>
          <a:bodyPr/>
          <a:lstStyle/>
          <a:p>
            <a:r>
              <a:rPr lang="en-GB"/>
              <a:t>Other use cases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vert="horz" lIns="91440" tIns="45720" rIns="91440" bIns="45720" rtlCol="0" anchor="t">
            <a:normAutofit/>
          </a:bodyPr>
          <a:lstStyle/>
          <a:p>
            <a:pPr>
              <a:lnSpc>
                <a:spcPct val="95000"/>
              </a:lnSpc>
              <a:spcAft>
                <a:spcPts val="600"/>
              </a:spcAft>
            </a:pPr>
            <a:r>
              <a:rPr lang="en-GB" sz="1500" b="1">
                <a:latin typeface="Metropolis"/>
                <a:cs typeface="Arial"/>
              </a:rPr>
              <a:t>Purchasing rail tickets</a:t>
            </a:r>
            <a:r>
              <a:rPr lang="en-GB" sz="1500">
                <a:latin typeface="Metropolis"/>
                <a:cs typeface="Arial"/>
              </a:rPr>
              <a:t>  - Currently ‘in scope’ but more work to do before a final decision is taken</a:t>
            </a:r>
          </a:p>
          <a:p>
            <a:pPr>
              <a:lnSpc>
                <a:spcPct val="95000"/>
              </a:lnSpc>
              <a:spcAft>
                <a:spcPts val="600"/>
              </a:spcAft>
            </a:pPr>
            <a:endParaRPr lang="en-GB" sz="1500"/>
          </a:p>
          <a:p>
            <a:pPr>
              <a:lnSpc>
                <a:spcPct val="95000"/>
              </a:lnSpc>
              <a:spcAft>
                <a:spcPts val="600"/>
              </a:spcAft>
            </a:pPr>
            <a:r>
              <a:rPr lang="en-GB" sz="1500" b="1">
                <a:latin typeface="Metropolis"/>
                <a:cs typeface="Arial"/>
              </a:rPr>
              <a:t>Post and parcel services</a:t>
            </a:r>
            <a:r>
              <a:rPr lang="en-GB" sz="1500">
                <a:latin typeface="Metropolis"/>
                <a:cs typeface="Arial"/>
              </a:rPr>
              <a:t> – Now out of scope</a:t>
            </a:r>
          </a:p>
          <a:p>
            <a:pPr>
              <a:lnSpc>
                <a:spcPct val="95000"/>
              </a:lnSpc>
              <a:spcAft>
                <a:spcPts val="600"/>
              </a:spcAft>
            </a:pPr>
            <a:endParaRPr lang="en-GB" sz="1500"/>
          </a:p>
          <a:p>
            <a:pPr>
              <a:lnSpc>
                <a:spcPct val="95000"/>
              </a:lnSpc>
              <a:spcAft>
                <a:spcPts val="600"/>
              </a:spcAft>
            </a:pPr>
            <a:r>
              <a:rPr lang="en-GB" sz="1500" b="1">
                <a:latin typeface="Metropolis"/>
                <a:cs typeface="Arial"/>
              </a:rPr>
              <a:t>ATOL and ABTA travel and holidays</a:t>
            </a:r>
            <a:r>
              <a:rPr lang="en-GB" sz="1500">
                <a:latin typeface="Metropolis"/>
                <a:cs typeface="Arial"/>
              </a:rPr>
              <a:t> – remain out of scope</a:t>
            </a:r>
          </a:p>
          <a:p>
            <a:pPr>
              <a:lnSpc>
                <a:spcPct val="95000"/>
              </a:lnSpc>
              <a:spcAft>
                <a:spcPts val="600"/>
              </a:spcAft>
            </a:pPr>
            <a:endParaRPr lang="en-GB" sz="1500"/>
          </a:p>
          <a:p>
            <a:pPr>
              <a:lnSpc>
                <a:spcPct val="95000"/>
              </a:lnSpc>
              <a:spcAft>
                <a:spcPts val="600"/>
              </a:spcAft>
            </a:pPr>
            <a:r>
              <a:rPr lang="en-GB" sz="1500" b="1">
                <a:latin typeface="Metropolis"/>
                <a:cs typeface="Arial"/>
              </a:rPr>
              <a:t>Charities and charitable donations</a:t>
            </a:r>
            <a:r>
              <a:rPr lang="en-GB" sz="1500">
                <a:latin typeface="Metropolis"/>
                <a:cs typeface="Arial"/>
              </a:rPr>
              <a:t> – Remain in scope</a:t>
            </a:r>
          </a:p>
          <a:p>
            <a:pPr>
              <a:lnSpc>
                <a:spcPct val="95000"/>
              </a:lnSpc>
              <a:spcAft>
                <a:spcPts val="600"/>
              </a:spcAft>
            </a:pPr>
            <a:endParaRPr lang="en-GB" sz="1500"/>
          </a:p>
          <a:p>
            <a:pPr>
              <a:lnSpc>
                <a:spcPct val="95000"/>
              </a:lnSpc>
              <a:spcAft>
                <a:spcPts val="600"/>
              </a:spcAft>
            </a:pPr>
            <a:r>
              <a:rPr lang="en-GB" sz="1500" b="1">
                <a:latin typeface="Metropolis"/>
                <a:cs typeface="Arial"/>
              </a:rPr>
              <a:t>[Stretch use case] Lower risk e-commerce</a:t>
            </a:r>
            <a:r>
              <a:rPr lang="en-GB" sz="1500">
                <a:latin typeface="Metropolis"/>
                <a:cs typeface="Arial"/>
              </a:rPr>
              <a:t> – remain out of scope</a:t>
            </a:r>
            <a:endParaRPr lang="en-GB" sz="1500"/>
          </a:p>
          <a:p>
            <a:pPr marL="0" indent="0">
              <a:lnSpc>
                <a:spcPct val="95000"/>
              </a:lnSpc>
              <a:spcAft>
                <a:spcPts val="600"/>
              </a:spcAft>
              <a:buNone/>
            </a:pPr>
            <a:endParaRPr lang="en-GB" sz="1500"/>
          </a:p>
          <a:p>
            <a:pPr>
              <a:lnSpc>
                <a:spcPct val="95000"/>
              </a:lnSpc>
              <a:spcAft>
                <a:spcPts val="600"/>
              </a:spcAft>
            </a:pPr>
            <a:endParaRPr lang="en-GB" sz="1500"/>
          </a:p>
        </p:txBody>
      </p:sp>
      <p:pic>
        <p:nvPicPr>
          <p:cNvPr id="7" name="Graphic 6" descr="Tick with solid fill">
            <a:extLst>
              <a:ext uri="{FF2B5EF4-FFF2-40B4-BE49-F238E27FC236}">
                <a16:creationId xmlns:a16="http://schemas.microsoft.com/office/drawing/2014/main" id="{6AEB90CE-37A1-5C7F-46A6-CE42E5DFA1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13449" y="1059240"/>
            <a:ext cx="372533" cy="372533"/>
          </a:xfrm>
          <a:prstGeom prst="rect">
            <a:avLst/>
          </a:prstGeom>
        </p:spPr>
      </p:pic>
      <p:pic>
        <p:nvPicPr>
          <p:cNvPr id="12" name="Graphic 11" descr="Tick with solid fill">
            <a:extLst>
              <a:ext uri="{FF2B5EF4-FFF2-40B4-BE49-F238E27FC236}">
                <a16:creationId xmlns:a16="http://schemas.microsoft.com/office/drawing/2014/main" id="{F219DC99-2423-4DCC-5C39-2AF50176F2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13439" y="3556917"/>
            <a:ext cx="372533" cy="372533"/>
          </a:xfrm>
          <a:prstGeom prst="rect">
            <a:avLst/>
          </a:prstGeom>
        </p:spPr>
      </p:pic>
      <p:pic>
        <p:nvPicPr>
          <p:cNvPr id="14" name="Graphic 13" descr="Close with solid fill">
            <a:extLst>
              <a:ext uri="{FF2B5EF4-FFF2-40B4-BE49-F238E27FC236}">
                <a16:creationId xmlns:a16="http://schemas.microsoft.com/office/drawing/2014/main" id="{A136DD9F-5C1D-7391-31A8-85A53C290CE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96507" y="2734734"/>
            <a:ext cx="381000" cy="381000"/>
          </a:xfrm>
          <a:prstGeom prst="rect">
            <a:avLst/>
          </a:prstGeom>
        </p:spPr>
      </p:pic>
      <p:pic>
        <p:nvPicPr>
          <p:cNvPr id="15" name="Graphic 14" descr="Close with solid fill">
            <a:extLst>
              <a:ext uri="{FF2B5EF4-FFF2-40B4-BE49-F238E27FC236}">
                <a16:creationId xmlns:a16="http://schemas.microsoft.com/office/drawing/2014/main" id="{07ED2C8E-7245-AE1E-1E64-800FBFC281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21909" y="4419601"/>
            <a:ext cx="381000" cy="381000"/>
          </a:xfrm>
          <a:prstGeom prst="rect">
            <a:avLst/>
          </a:prstGeom>
        </p:spPr>
      </p:pic>
      <p:pic>
        <p:nvPicPr>
          <p:cNvPr id="2" name="Graphic 1" descr="Close with solid fill">
            <a:extLst>
              <a:ext uri="{FF2B5EF4-FFF2-40B4-BE49-F238E27FC236}">
                <a16:creationId xmlns:a16="http://schemas.microsoft.com/office/drawing/2014/main" id="{6656BD8D-7921-4864-7B76-317B272D345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16387" y="1846841"/>
            <a:ext cx="381000" cy="381000"/>
          </a:xfrm>
          <a:prstGeom prst="rect">
            <a:avLst/>
          </a:prstGeom>
        </p:spPr>
      </p:pic>
    </p:spTree>
    <p:extLst>
      <p:ext uri="{BB962C8B-B14F-4D97-AF65-F5344CB8AC3E}">
        <p14:creationId xmlns:p14="http://schemas.microsoft.com/office/powerpoint/2010/main" val="34526720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latin typeface="Metropolis Black"/>
              </a:rPr>
              <a:t>Workstream 1 and 2a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38</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8723793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39</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lstStyle/>
          <a:p>
            <a:r>
              <a:rPr lang="en-GB"/>
              <a:t>Workstream 1 ‘Levelling up Availability and Performance’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60000" y="1259999"/>
            <a:ext cx="11436721" cy="5598001"/>
          </a:xfrm>
        </p:spPr>
        <p:txBody>
          <a:bodyPr>
            <a:noAutofit/>
          </a:bodyPr>
          <a:lstStyle/>
          <a:p>
            <a:pPr marL="0" lvl="0" indent="0">
              <a:lnSpc>
                <a:spcPct val="115000"/>
              </a:lnSpc>
              <a:spcBef>
                <a:spcPts val="600"/>
              </a:spcBef>
              <a:spcAft>
                <a:spcPts val="600"/>
              </a:spcAft>
            </a:pPr>
            <a:r>
              <a:rPr lang="en-GB" sz="1100">
                <a:effectLst/>
                <a:latin typeface="Metropolis" panose="00000500000000000000" pitchFamily="50" charset="0"/>
                <a:ea typeface="Calibri" panose="020F0502020204030204" pitchFamily="34" charset="0"/>
                <a:cs typeface="Calibri Light" panose="020F0302020204030204" pitchFamily="34" charset="0"/>
              </a:rPr>
              <a:t>JROC is </a:t>
            </a:r>
            <a:r>
              <a:rPr lang="en-GB" sz="1100">
                <a:latin typeface="Metropolis" panose="00000500000000000000" pitchFamily="50" charset="0"/>
                <a:ea typeface="Calibri" panose="020F0502020204030204" pitchFamily="34" charset="0"/>
                <a:cs typeface="Calibri Light" panose="020F0302020204030204" pitchFamily="34" charset="0"/>
              </a:rPr>
              <a:t>looking at </a:t>
            </a:r>
            <a:r>
              <a:rPr lang="en-GB" sz="1100">
                <a:effectLst/>
                <a:latin typeface="Metropolis" panose="00000500000000000000" pitchFamily="50" charset="0"/>
                <a:ea typeface="Calibri" panose="020F0502020204030204" pitchFamily="34" charset="0"/>
                <a:cs typeface="Calibri Light" panose="020F0302020204030204" pitchFamily="34" charset="0"/>
              </a:rPr>
              <a:t>next steps, including a potential voluntary data request by the FCA. To help with their assessment, OBL organised a roundtable with 23 TPPs on 1</a:t>
            </a:r>
            <a:r>
              <a:rPr lang="en-GB" sz="1100" baseline="30000">
                <a:effectLst/>
                <a:latin typeface="Metropolis" panose="00000500000000000000" pitchFamily="50" charset="0"/>
                <a:ea typeface="Calibri" panose="020F0502020204030204" pitchFamily="34" charset="0"/>
                <a:cs typeface="Calibri Light" panose="020F0302020204030204" pitchFamily="34" charset="0"/>
              </a:rPr>
              <a:t>st</a:t>
            </a:r>
            <a:r>
              <a:rPr lang="en-GB" sz="1100">
                <a:effectLst/>
                <a:latin typeface="Metropolis" panose="00000500000000000000" pitchFamily="50" charset="0"/>
                <a:ea typeface="Calibri" panose="020F0502020204030204" pitchFamily="34" charset="0"/>
                <a:cs typeface="Calibri Light" panose="020F0302020204030204" pitchFamily="34" charset="0"/>
              </a:rPr>
              <a:t> August and sent them a questionnaire to gather their feedback. 18 firms (78%) responded. </a:t>
            </a:r>
          </a:p>
          <a:p>
            <a:pPr marL="0" indent="0">
              <a:lnSpc>
                <a:spcPct val="115000"/>
              </a:lnSpc>
              <a:spcBef>
                <a:spcPts val="600"/>
              </a:spcBef>
              <a:spcAft>
                <a:spcPts val="600"/>
              </a:spcAft>
            </a:pPr>
            <a:r>
              <a:rPr lang="en-GB" sz="1100" b="1">
                <a:solidFill>
                  <a:srgbClr val="002060"/>
                </a:solidFill>
                <a:effectLst/>
                <a:latin typeface="Metropolis" panose="00000500000000000000" pitchFamily="50" charset="0"/>
                <a:ea typeface="Calibri" panose="020F0502020204030204" pitchFamily="34" charset="0"/>
                <a:cs typeface="Calibri Light" panose="020F0302020204030204" pitchFamily="34" charset="0"/>
              </a:rPr>
              <a:t>Key findings</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Performance &amp; Availability (P&amp;A) is reported as an issue by 78% of respondents, with unplanned downtime and failure rates / abandoned / cancelled payments generating the most pain points for TPPs. Several respondents also reported differences between P&amp;A figures self-reported by ASPSPs and their own experience. 61% of respondents are also experiencing Conversion rate issues (70% for PISPs).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Although a few respondents indicate they currently do not log some of the requested data (e.g. Phase 2 data), the main issue highlighted is that development work would be needed to access and report the requested data. 83% said development would be required or that the data is not available. </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56% listed ‘Not Mandatory’ as a reason for not providing data. To pass business case / prioritisation step for non-mandatory work, TPPs would need to see this exercise drive improvements in the ecosystem – e.g. defining upfront a clear process for investigation and possible enforcement for underperforming ASPSPs, understand what powers the regulators have to improve sub-par performance. Some TPPs made their data submission conditional to this.</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If data was going to </a:t>
            </a:r>
            <a:r>
              <a:rPr lang="en-GB" sz="1100">
                <a:latin typeface="Metropolis" panose="00000500000000000000" pitchFamily="50" charset="0"/>
                <a:ea typeface="Calibri" panose="020F0502020204030204" pitchFamily="34" charset="0"/>
                <a:cs typeface="Calibri Light" panose="020F0302020204030204" pitchFamily="34" charset="0"/>
              </a:rPr>
              <a:t>be requested, </a:t>
            </a:r>
            <a:r>
              <a:rPr lang="en-GB" sz="1100">
                <a:effectLst/>
                <a:latin typeface="Metropolis" panose="00000500000000000000" pitchFamily="50" charset="0"/>
                <a:ea typeface="Calibri" panose="020F0502020204030204" pitchFamily="34" charset="0"/>
                <a:cs typeface="Calibri Light" panose="020F0302020204030204" pitchFamily="34" charset="0"/>
              </a:rPr>
              <a:t>67% indicated they would submit Phase 1 or Phase 1 &amp; 2 data, although one only if mandatory and another only if via API.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83% mentioned resourcing issues (people), low priority, or budgeting constraints. Most responses ranged between 14-52 man-days across 1-5 staff members. Non-personnel cost was mentioned by eleven respondents, 9 of which quoting data storage /cloud / infrastructure </a:t>
            </a:r>
            <a:r>
              <a:rPr lang="en-GB" sz="1100">
                <a:latin typeface="Metropolis" panose="00000500000000000000" pitchFamily="50" charset="0"/>
                <a:ea typeface="Calibri" panose="020F0502020204030204" pitchFamily="34" charset="0"/>
                <a:cs typeface="Calibri Light" panose="020F0302020204030204" pitchFamily="34" charset="0"/>
              </a:rPr>
              <a:t>cost. Many lacked time to conduct a detailed analysis. </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Time to start submitting data ranged between days and 12 months, with 71% of responses falling within 1-3 months.</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All but one respondent could only provide data going forward, so historic data is not an option.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83% do not see the current Excel/CSV email submission process as a blocker. OBL could investigate offering other tools (e.g. secure file transfer).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Some TPPs proposed alternatives to a data request and the majority of them monitor P&amp;A and Conversion rate via live transactions. </a:t>
            </a:r>
          </a:p>
          <a:p>
            <a:pPr marL="180975" lvl="0" indent="-180975">
              <a:lnSpc>
                <a:spcPct val="115000"/>
              </a:lnSpc>
              <a:spcBef>
                <a:spcPts val="300"/>
              </a:spcBef>
              <a:spcAft>
                <a:spcPts val="600"/>
              </a:spcAft>
              <a:buFont typeface="Symbol" panose="05050102010706020507" pitchFamily="18" charset="2"/>
              <a:buChar char=""/>
            </a:pPr>
            <a:r>
              <a:rPr lang="en-GB" sz="1100">
                <a:effectLst/>
                <a:latin typeface="Metropolis" panose="00000500000000000000" pitchFamily="50" charset="0"/>
                <a:ea typeface="Calibri" panose="020F0502020204030204" pitchFamily="34" charset="0"/>
                <a:cs typeface="Calibri Light" panose="020F0302020204030204" pitchFamily="34" charset="0"/>
              </a:rPr>
              <a:t>72% of respondents provided examples of data metrics to be reported back, denoting an interest in monitoring the performance of the ecosystem.</a:t>
            </a:r>
          </a:p>
        </p:txBody>
      </p:sp>
    </p:spTree>
    <p:extLst>
      <p:ext uri="{BB962C8B-B14F-4D97-AF65-F5344CB8AC3E}">
        <p14:creationId xmlns:p14="http://schemas.microsoft.com/office/powerpoint/2010/main" val="2108744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Minutes from 1 August</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4</a:t>
            </a:fld>
            <a:endParaRPr lang="en-US"/>
          </a:p>
        </p:txBody>
      </p:sp>
    </p:spTree>
    <p:extLst>
      <p:ext uri="{BB962C8B-B14F-4D97-AF65-F5344CB8AC3E}">
        <p14:creationId xmlns:p14="http://schemas.microsoft.com/office/powerpoint/2010/main" val="26329644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40</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lstStyle/>
          <a:p>
            <a:r>
              <a:rPr lang="en-GB"/>
              <a:t>Workstream 1 ‘Levelling up Availability and Performance’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60000" y="1188279"/>
            <a:ext cx="11436721" cy="5298193"/>
          </a:xfrm>
        </p:spPr>
        <p:txBody>
          <a:bodyPr>
            <a:noAutofit/>
          </a:bodyPr>
          <a:lstStyle/>
          <a:p>
            <a:pPr marL="180975" indent="-180975" algn="just">
              <a:lnSpc>
                <a:spcPct val="115000"/>
              </a:lnSpc>
              <a:spcBef>
                <a:spcPts val="300"/>
              </a:spcBef>
              <a:buSzPct val="130000"/>
              <a:buFont typeface="Arial" panose="020B0604020202020204" pitchFamily="34" charset="0"/>
              <a:buChar char="•"/>
            </a:pPr>
            <a:r>
              <a:rPr lang="en-GB" sz="1100">
                <a:latin typeface="Metropolis" panose="00000500000000000000" pitchFamily="50" charset="0"/>
                <a:ea typeface="Calibri" panose="020F0502020204030204" pitchFamily="34" charset="0"/>
                <a:cs typeface="Calibri Light" panose="020F0302020204030204" pitchFamily="34" charset="0"/>
              </a:rPr>
              <a:t>This feedback reinforces a previous conclusion articulated in the Strategic Working Group report that “In order to have an evidence-based approach to resolve some outstanding issues within the OB ecosystem and discuss future development, various stakeholder groups need to have access to up-to-date, consistent data sets to shed light on key issues such as API reliability and fraud.” The fact that TPPs are still reporting significant unresolved issues is disappointing, but the lack of data makes it very difficult for OBL or the FCA to properly evaluate underlying issues and propose proportionate remedial actions. </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On one side, TPPs are clearly calling for the need to improve the performance of open banking APIs but on the other, are not necessarily able or ready to prioritise the resources to generate the data necessary to achieve this. Their feedback indicates that TPPs remain unconvinced that relevant actions will flow as a result of the provision of data, which acts as a disincentive to provide it.</a:t>
            </a:r>
          </a:p>
          <a:p>
            <a:pPr marL="0" indent="0">
              <a:lnSpc>
                <a:spcPct val="115000"/>
              </a:lnSpc>
              <a:spcBef>
                <a:spcPts val="600"/>
              </a:spcBef>
              <a:spcAft>
                <a:spcPts val="600"/>
              </a:spcAft>
            </a:pPr>
            <a:r>
              <a:rPr lang="en-GB" sz="1100" b="1">
                <a:solidFill>
                  <a:srgbClr val="002060"/>
                </a:solidFill>
                <a:effectLst/>
                <a:latin typeface="Metropolis" panose="00000500000000000000" pitchFamily="50" charset="0"/>
                <a:ea typeface="Calibri" panose="020F0502020204030204" pitchFamily="34" charset="0"/>
                <a:cs typeface="Calibri Light" panose="020F0302020204030204" pitchFamily="34" charset="0"/>
              </a:rPr>
              <a:t>Next steps for JROC to consider</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Requesting WS 1 Performance &amp; Availability reporting from non-CMA9 ASPSPs.</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Adapting existing mandatory reporting (e.g. REPO20) and prescribe the exact P&amp;A and Conversion rate metrics ASPSPs should report to the regulator.</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Considering outlining a defined plan that extends beyond the analysis phase to set out commitments to how the findings will be used to inform a concrete set of policy development activities that incentivise TPPs to invest time and effort in supplying data.</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Investigating alternatives to a voluntary data request to TPPs, either before issuing the data request or as a potential interim solution until the long-term regulatory framework is in place which mandates reporting, if it becomes clear that a voluntary data request will not generate the volume and quality of data required. </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Implementing a ‘stage-gate’ whereby firms will need to confirm by this date whether, what, when, and how they will provide the requested data. Provided a sufficient number of firms enable to reach the &gt;60% threshold, then the data request can proceed. This is key to ensure no TPP wasted effort, there is confidence upfront that enough good quality and consistent data will be available to perform a meaningful analysis. This will also provide clarity to firms already submitting.</a:t>
            </a:r>
          </a:p>
          <a:p>
            <a:pPr marL="180975" indent="-180975">
              <a:lnSpc>
                <a:spcPct val="115000"/>
              </a:lnSpc>
              <a:spcBef>
                <a:spcPts val="3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As open banking’s adoption becomes increasingly mainstream and payments expand to e-commerce (</a:t>
            </a:r>
            <a:r>
              <a:rPr lang="en-GB" sz="1100" err="1">
                <a:latin typeface="Metropolis" panose="00000500000000000000" pitchFamily="50" charset="0"/>
                <a:ea typeface="Calibri" panose="020F0502020204030204" pitchFamily="34" charset="0"/>
                <a:cs typeface="Calibri Light" panose="020F0302020204030204" pitchFamily="34" charset="0"/>
              </a:rPr>
              <a:t>cVRP</a:t>
            </a:r>
            <a:r>
              <a:rPr lang="en-GB" sz="1100">
                <a:latin typeface="Metropolis" panose="00000500000000000000" pitchFamily="50" charset="0"/>
                <a:ea typeface="Calibri" panose="020F0502020204030204" pitchFamily="34" charset="0"/>
                <a:cs typeface="Calibri Light" panose="020F0302020204030204" pitchFamily="34" charset="0"/>
              </a:rPr>
              <a:t>), performance and availability should be at par with well-established offering, for instance prevalent payment methods. This maybe post long-term regulatory framework, but to support this it will be important to consider whether the benchmark should evolve from parity with the ASPSP’s own direct channels to competing products/payment methods. </a:t>
            </a:r>
          </a:p>
          <a:p>
            <a:pPr marL="0" indent="0">
              <a:lnSpc>
                <a:spcPct val="115000"/>
              </a:lnSpc>
              <a:spcBef>
                <a:spcPts val="300"/>
              </a:spcBef>
              <a:spcAft>
                <a:spcPts val="600"/>
              </a:spcAft>
            </a:pPr>
            <a:r>
              <a:rPr lang="en-GB" sz="1100">
                <a:latin typeface="Metropolis" panose="00000500000000000000" pitchFamily="50" charset="0"/>
                <a:ea typeface="Calibri" panose="020F0502020204030204" pitchFamily="34" charset="0"/>
                <a:cs typeface="Calibri Light" panose="020F0302020204030204" pitchFamily="34" charset="0"/>
              </a:rPr>
              <a:t>In the meantime, although the data template has already been significantly pared down during the EAG process last year, OBL is reviewing which fields could be categorized as Core vs. non-Core (e.g. TTFB/TTLB). </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28138918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41</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normAutofit/>
          </a:bodyPr>
          <a:lstStyle/>
          <a:p>
            <a:r>
              <a:rPr lang="en-GB"/>
              <a:t>Workstream 2a ‘Financial Crime Data’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60000" y="1259999"/>
            <a:ext cx="11436721" cy="4833678"/>
          </a:xfrm>
        </p:spPr>
        <p:txBody>
          <a:bodyPr>
            <a:noAutofit/>
          </a:bodyPr>
          <a:lstStyle/>
          <a:p>
            <a:pPr marL="0" lvl="0" indent="0">
              <a:lnSpc>
                <a:spcPct val="115000"/>
              </a:lnSpc>
              <a:spcBef>
                <a:spcPts val="600"/>
              </a:spcBef>
              <a:spcAft>
                <a:spcPts val="600"/>
              </a:spcAft>
            </a:pPr>
            <a:r>
              <a:rPr lang="en-GB" sz="1100">
                <a:effectLst/>
                <a:latin typeface="Metropolis" panose="00000500000000000000" pitchFamily="50" charset="0"/>
                <a:ea typeface="Calibri" panose="020F0502020204030204" pitchFamily="34" charset="0"/>
                <a:cs typeface="Calibri Light" panose="020F0302020204030204" pitchFamily="34" charset="0"/>
              </a:rPr>
              <a:t>JROC is </a:t>
            </a:r>
            <a:r>
              <a:rPr lang="en-GB" sz="1100">
                <a:latin typeface="Metropolis" panose="00000500000000000000" pitchFamily="50" charset="0"/>
                <a:ea typeface="Calibri" panose="020F0502020204030204" pitchFamily="34" charset="0"/>
                <a:cs typeface="Calibri Light" panose="020F0302020204030204" pitchFamily="34" charset="0"/>
              </a:rPr>
              <a:t>looking at </a:t>
            </a:r>
            <a:r>
              <a:rPr lang="en-GB" sz="1100">
                <a:effectLst/>
                <a:latin typeface="Metropolis" panose="00000500000000000000" pitchFamily="50" charset="0"/>
                <a:ea typeface="Calibri" panose="020F0502020204030204" pitchFamily="34" charset="0"/>
                <a:cs typeface="Calibri Light" panose="020F0302020204030204" pitchFamily="34" charset="0"/>
              </a:rPr>
              <a:t>next steps, including a potential voluntary data request by the FCA. To help with their assessment, OBL organised a roundtable with 16 ASPSPs on 1</a:t>
            </a:r>
            <a:r>
              <a:rPr lang="en-GB" sz="1100" baseline="30000">
                <a:effectLst/>
                <a:latin typeface="Metropolis" panose="00000500000000000000" pitchFamily="50" charset="0"/>
                <a:ea typeface="Calibri" panose="020F0502020204030204" pitchFamily="34" charset="0"/>
                <a:cs typeface="Calibri Light" panose="020F0302020204030204" pitchFamily="34" charset="0"/>
              </a:rPr>
              <a:t>st</a:t>
            </a:r>
            <a:r>
              <a:rPr lang="en-GB" sz="1100">
                <a:effectLst/>
                <a:latin typeface="Metropolis" panose="00000500000000000000" pitchFamily="50" charset="0"/>
                <a:ea typeface="Calibri" panose="020F0502020204030204" pitchFamily="34" charset="0"/>
                <a:cs typeface="Calibri Light" panose="020F0302020204030204" pitchFamily="34" charset="0"/>
              </a:rPr>
              <a:t> August and sent them a questionnaire to gather their feedback</a:t>
            </a:r>
            <a:r>
              <a:rPr lang="en-GB" sz="1100">
                <a:latin typeface="Metropolis" panose="00000500000000000000" pitchFamily="50" charset="0"/>
                <a:ea typeface="Calibri" panose="020F0502020204030204" pitchFamily="34" charset="0"/>
                <a:cs typeface="Calibri Light" panose="020F0302020204030204" pitchFamily="34" charset="0"/>
              </a:rPr>
              <a:t>. 11 firms (69%) responded. </a:t>
            </a:r>
          </a:p>
          <a:p>
            <a:pPr marL="0" indent="0">
              <a:lnSpc>
                <a:spcPct val="115000"/>
              </a:lnSpc>
              <a:spcBef>
                <a:spcPts val="600"/>
              </a:spcBef>
              <a:spcAft>
                <a:spcPts val="600"/>
              </a:spcAft>
            </a:pPr>
            <a:r>
              <a:rPr lang="en-GB" sz="1100" b="1">
                <a:solidFill>
                  <a:srgbClr val="002060"/>
                </a:solidFill>
                <a:effectLst/>
                <a:latin typeface="Metropolis" panose="00000500000000000000" pitchFamily="50" charset="0"/>
                <a:ea typeface="Calibri" panose="020F0502020204030204" pitchFamily="34" charset="0"/>
                <a:cs typeface="Calibri Light" panose="020F0302020204030204" pitchFamily="34" charset="0"/>
              </a:rPr>
              <a:t>Key findings</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All are collecting data enabling them to identify fraud cases from Open banking-initiated payments. Some ASPSPs face challenges in reporting mainly due to the request being not mandatory or considered a lower priority, development work being required, data issues (not available / not completely clear), or resourcing. </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55% said they would provide a full response if the data collection template was issued by the FCA. ASPSPs that would not submit include a large CMA9.</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Most of the data in the OBL template was not reported as problematic, except for four fields highlighted by more than one ASPSP as trickier, especially when covering granular TPP level data. Some of these fields could be made optional in a first phase.</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Clearly defining the requested data fields and time window is key to ensure consistency and that meaningful analyses can be performed.</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The estimated time to implement the reporting the first time ranges, for most, from 15 days to 3 months, involving between 2 and 7 staff members.</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The current Excel/CSV email submission process is not a blocker in most cases. Some ASPSPs were concerned with security and there are ways it could be enhanced for those submissions.</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73% of respondents gave suggestions for data metrics they would like to see reported back to the ecosystem, demonstrating an appetite to see fraud data shared via this workstream so that actions can be taken. </a:t>
            </a:r>
          </a:p>
        </p:txBody>
      </p:sp>
    </p:spTree>
    <p:extLst>
      <p:ext uri="{BB962C8B-B14F-4D97-AF65-F5344CB8AC3E}">
        <p14:creationId xmlns:p14="http://schemas.microsoft.com/office/powerpoint/2010/main" val="1206768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42</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normAutofit/>
          </a:bodyPr>
          <a:lstStyle/>
          <a:p>
            <a:r>
              <a:rPr lang="en-GB"/>
              <a:t>Workstream 2a ‘Financial Crime Data’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60000" y="1259999"/>
            <a:ext cx="11436721" cy="3712051"/>
          </a:xfrm>
        </p:spPr>
        <p:txBody>
          <a:bodyPr>
            <a:noAutofit/>
          </a:bodyPr>
          <a:lstStyle/>
          <a:p>
            <a:pPr marL="0" indent="0">
              <a:lnSpc>
                <a:spcPct val="115000"/>
              </a:lnSpc>
              <a:spcBef>
                <a:spcPts val="600"/>
              </a:spcBef>
              <a:spcAft>
                <a:spcPts val="600"/>
              </a:spcAft>
            </a:pPr>
            <a:r>
              <a:rPr lang="en-GB" sz="1100" b="1">
                <a:solidFill>
                  <a:srgbClr val="002060"/>
                </a:solidFill>
                <a:effectLst/>
                <a:latin typeface="Metropolis" panose="00000500000000000000" pitchFamily="50" charset="0"/>
                <a:ea typeface="Calibri" panose="020F0502020204030204" pitchFamily="34" charset="0"/>
                <a:cs typeface="Calibri Light" panose="020F0302020204030204" pitchFamily="34" charset="0"/>
              </a:rPr>
              <a:t>Next steps for JROC to consider</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Starting to request data focusing on the large ASPSPs. Getting consistent, good quality data monthly from the large ASPSPs who have submitted some data (although some not useable) would help exceed the 60% threshold. Potentially, a couple more ASPSPs would help approach the 80% mark.</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Considering a phased approach to allow us to conduct a first level of analysis of open banking payments fraud, from which to build on if relevant. The more problematic fields could be introduced as part of the core request in a second phase, with the understanding that this would have a direct impact on the granularity of the analysis and the findings that could be reported back to the ecosystem.</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Setting the data collection frequency to monthly to allow spotting negative trends early. However, smaller ASPSPs said they would like to see data collected less frequently. An option could be given to these smaller ASPSPs to share data every 3 or 6 months. OBL would produce monthly a report based on data from the large ASPSPs, which could then be supplemented twice a year with data from these smaller actors.  </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Providing a clear articulation and commitment to providing ancillary benefits to contributing firms to incentivise participation and deliver benefits that help offset the time and costs associated with participation.</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Implement a ‘stage-gate’ whereby firms will need to confirm by this date whether, what, when, and how they will provide the requested data. Provided a sufficient number of firms enable to reach the &gt;60% threshold, the data request can proceed. This is key to ensure no ASPSP wasted effort, there is confidence upfront that enough good quality and consistent data will be available to perform a meaningful analysis. This will also provide clarity to firms already submitting.</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Reviewing existing mandatory fraud reporting to help avoid duplication of efforts.</a:t>
            </a:r>
          </a:p>
          <a:p>
            <a:pPr marL="180975" indent="-180975">
              <a:lnSpc>
                <a:spcPct val="115000"/>
              </a:lnSpc>
              <a:spcBef>
                <a:spcPts val="600"/>
              </a:spcBef>
              <a:spcAft>
                <a:spcPts val="600"/>
              </a:spcAft>
              <a:buFont typeface="Symbol" panose="05050102010706020507" pitchFamily="18" charset="2"/>
              <a:buChar char=""/>
            </a:pPr>
            <a:r>
              <a:rPr lang="en-GB" sz="1100">
                <a:latin typeface="Metropolis" panose="00000500000000000000" pitchFamily="50" charset="0"/>
                <a:ea typeface="Calibri" panose="020F0502020204030204" pitchFamily="34" charset="0"/>
                <a:cs typeface="Calibri Light" panose="020F0302020204030204" pitchFamily="34" charset="0"/>
              </a:rPr>
              <a:t>Offering participants the possibility to submit data via the ‘FCA Reg Data’ secure upload facility.</a:t>
            </a:r>
            <a:endParaRPr lang="en-GB" sz="1100">
              <a:effectLst/>
              <a:latin typeface="Metropolis" panose="00000500000000000000" pitchFamily="50" charset="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33572512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Workstream 2b change request – pilot extension </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43</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27521886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44</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p:txBody>
          <a:bodyPr/>
          <a:lstStyle/>
          <a:p>
            <a:r>
              <a:rPr lang="en-GB"/>
              <a:t>Workstream 2b change request – pilot extension </a:t>
            </a:r>
          </a:p>
        </p:txBody>
      </p:sp>
      <p:pic>
        <p:nvPicPr>
          <p:cNvPr id="10" name="Picture 9">
            <a:extLst>
              <a:ext uri="{FF2B5EF4-FFF2-40B4-BE49-F238E27FC236}">
                <a16:creationId xmlns:a16="http://schemas.microsoft.com/office/drawing/2014/main" id="{8F396894-1B85-BB7A-1EE2-34241B0A38AF}"/>
              </a:ext>
            </a:extLst>
          </p:cNvPr>
          <p:cNvPicPr>
            <a:picLocks noChangeAspect="1"/>
          </p:cNvPicPr>
          <p:nvPr/>
        </p:nvPicPr>
        <p:blipFill>
          <a:blip r:embed="rId2"/>
          <a:stretch>
            <a:fillRect/>
          </a:stretch>
        </p:blipFill>
        <p:spPr>
          <a:xfrm>
            <a:off x="520377" y="1755921"/>
            <a:ext cx="5483981" cy="4150425"/>
          </a:xfrm>
          <a:prstGeom prst="rect">
            <a:avLst/>
          </a:prstGeom>
          <a:ln>
            <a:solidFill>
              <a:schemeClr val="tx1"/>
            </a:solidFill>
          </a:ln>
        </p:spPr>
      </p:pic>
      <p:pic>
        <p:nvPicPr>
          <p:cNvPr id="12" name="Picture 11">
            <a:extLst>
              <a:ext uri="{FF2B5EF4-FFF2-40B4-BE49-F238E27FC236}">
                <a16:creationId xmlns:a16="http://schemas.microsoft.com/office/drawing/2014/main" id="{31CA0B23-C5FA-0CA4-84DF-2DF982C04757}"/>
              </a:ext>
            </a:extLst>
          </p:cNvPr>
          <p:cNvPicPr>
            <a:picLocks noChangeAspect="1"/>
          </p:cNvPicPr>
          <p:nvPr/>
        </p:nvPicPr>
        <p:blipFill>
          <a:blip r:embed="rId3"/>
          <a:stretch>
            <a:fillRect/>
          </a:stretch>
        </p:blipFill>
        <p:spPr>
          <a:xfrm>
            <a:off x="6277231" y="1755922"/>
            <a:ext cx="5752806" cy="2741571"/>
          </a:xfrm>
          <a:prstGeom prst="rect">
            <a:avLst/>
          </a:prstGeom>
          <a:ln>
            <a:solidFill>
              <a:schemeClr val="tx1"/>
            </a:solidFill>
          </a:ln>
        </p:spPr>
      </p:pic>
    </p:spTree>
    <p:extLst>
      <p:ext uri="{BB962C8B-B14F-4D97-AF65-F5344CB8AC3E}">
        <p14:creationId xmlns:p14="http://schemas.microsoft.com/office/powerpoint/2010/main" val="17604833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Procurement approach for MLA legal support</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45</a:t>
            </a:fld>
            <a:endParaRPr lang="en-US"/>
          </a:p>
        </p:txBody>
      </p:sp>
    </p:spTree>
    <p:extLst>
      <p:ext uri="{BB962C8B-B14F-4D97-AF65-F5344CB8AC3E}">
        <p14:creationId xmlns:p14="http://schemas.microsoft.com/office/powerpoint/2010/main" val="39016639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46</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a:xfrm>
            <a:off x="342206" y="1008318"/>
            <a:ext cx="9593812" cy="403679"/>
          </a:xfrm>
        </p:spPr>
        <p:txBody>
          <a:bodyPr/>
          <a:lstStyle/>
          <a:p>
            <a:r>
              <a:rPr lang="en-GB"/>
              <a:t>Legal support procurement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39219" y="1565862"/>
            <a:ext cx="11845429" cy="4564006"/>
          </a:xfrm>
        </p:spPr>
        <p:txBody>
          <a:bodyPr vert="horz" lIns="91440" tIns="45720" rIns="91440" bIns="45720" rtlCol="0" anchor="t">
            <a:normAutofit/>
          </a:bodyPr>
          <a:lstStyle/>
          <a:p>
            <a:pPr marL="285750" indent="-285750">
              <a:buChar char="•"/>
            </a:pPr>
            <a:r>
              <a:rPr lang="en-GB">
                <a:latin typeface="Metropolis"/>
                <a:cs typeface="Arial"/>
              </a:rPr>
              <a:t>On August 7, OBL and Pay.UK jointly issued an RFP to select a law firm to support the development of the MLA for Wave 1</a:t>
            </a:r>
          </a:p>
          <a:p>
            <a:pPr marL="285750" indent="-285750">
              <a:buChar char="•"/>
            </a:pPr>
            <a:r>
              <a:rPr lang="en-GB">
                <a:latin typeface="Metropolis"/>
                <a:cs typeface="Arial"/>
              </a:rPr>
              <a:t>Four firms were invited to participate:</a:t>
            </a:r>
          </a:p>
          <a:p>
            <a:pPr marL="742950" lvl="1" indent="-285750">
              <a:buFont typeface="Arial" panose="020B0604020202020204" pitchFamily="34" charset="0"/>
              <a:buChar char="•"/>
            </a:pPr>
            <a:r>
              <a:rPr lang="en-GB" err="1">
                <a:latin typeface="Metropolis"/>
                <a:cs typeface="Arial"/>
              </a:rPr>
              <a:t>Addleshaw</a:t>
            </a:r>
            <a:r>
              <a:rPr lang="en-GB">
                <a:latin typeface="Metropolis"/>
                <a:cs typeface="Arial"/>
              </a:rPr>
              <a:t> Goddard</a:t>
            </a:r>
          </a:p>
          <a:p>
            <a:pPr marL="742950" lvl="1" indent="-285750">
              <a:buChar char="•"/>
            </a:pPr>
            <a:r>
              <a:rPr lang="en-GB">
                <a:latin typeface="Metropolis"/>
                <a:cs typeface="Arial"/>
              </a:rPr>
              <a:t>Allen &amp; </a:t>
            </a:r>
            <a:r>
              <a:rPr lang="en-GB" err="1">
                <a:latin typeface="Metropolis"/>
                <a:cs typeface="Arial"/>
              </a:rPr>
              <a:t>Overy</a:t>
            </a:r>
            <a:endParaRPr lang="en-GB">
              <a:latin typeface="Metropolis"/>
              <a:cs typeface="Arial"/>
            </a:endParaRPr>
          </a:p>
          <a:p>
            <a:pPr marL="742950" lvl="1" indent="-285750">
              <a:buChar char="•"/>
            </a:pPr>
            <a:r>
              <a:rPr lang="en-GB">
                <a:latin typeface="Metropolis"/>
                <a:cs typeface="Arial"/>
              </a:rPr>
              <a:t>Hogan Lovells </a:t>
            </a:r>
          </a:p>
          <a:p>
            <a:pPr marL="742950" lvl="1" indent="-285750">
              <a:buChar char="•"/>
            </a:pPr>
            <a:r>
              <a:rPr lang="en-GB">
                <a:latin typeface="Metropolis"/>
                <a:cs typeface="Arial"/>
              </a:rPr>
              <a:t>and Orrick </a:t>
            </a:r>
          </a:p>
          <a:p>
            <a:pPr marL="285750" indent="-285750">
              <a:buChar char="•"/>
            </a:pPr>
            <a:r>
              <a:rPr lang="en-GB">
                <a:latin typeface="Metropolis"/>
                <a:cs typeface="Arial"/>
              </a:rPr>
              <a:t>We gave the firms 2 weeks to respond; over this period Pay.UK were also considering their position in terms of jointly funding the legal workstream.  </a:t>
            </a:r>
          </a:p>
          <a:p>
            <a:pPr marL="285750" indent="-285750">
              <a:buChar char="•"/>
            </a:pPr>
            <a:r>
              <a:rPr lang="en-GB">
                <a:latin typeface="Metropolis"/>
                <a:cs typeface="Arial"/>
              </a:rPr>
              <a:t>On August 21, we received bid responses from all firms except Allen and </a:t>
            </a:r>
            <a:r>
              <a:rPr lang="en-GB" err="1">
                <a:latin typeface="Metropolis"/>
                <a:cs typeface="Arial"/>
              </a:rPr>
              <a:t>Overy</a:t>
            </a:r>
            <a:r>
              <a:rPr lang="en-GB">
                <a:latin typeface="Metropolis"/>
                <a:cs typeface="Arial"/>
              </a:rPr>
              <a:t> (who had decided not to take part).</a:t>
            </a:r>
          </a:p>
          <a:p>
            <a:pPr marL="285750" indent="-285750">
              <a:buChar char="•"/>
            </a:pPr>
            <a:r>
              <a:rPr lang="en-GB">
                <a:latin typeface="Metropolis"/>
                <a:cs typeface="Arial"/>
              </a:rPr>
              <a:t>Pay.UK also confirmed they pay half of the legal work; although up to a caped  maximum level - £TBD.</a:t>
            </a:r>
          </a:p>
        </p:txBody>
      </p:sp>
    </p:spTree>
    <p:extLst>
      <p:ext uri="{BB962C8B-B14F-4D97-AF65-F5344CB8AC3E}">
        <p14:creationId xmlns:p14="http://schemas.microsoft.com/office/powerpoint/2010/main" val="38679920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47</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a:xfrm>
            <a:off x="342206" y="618850"/>
            <a:ext cx="9593812" cy="495922"/>
          </a:xfrm>
        </p:spPr>
        <p:txBody>
          <a:bodyPr/>
          <a:lstStyle/>
          <a:p>
            <a:r>
              <a:rPr lang="en-GB"/>
              <a:t>Legal support procurement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39219" y="1404993"/>
            <a:ext cx="11845429" cy="4919611"/>
          </a:xfrm>
        </p:spPr>
        <p:txBody>
          <a:bodyPr vert="horz" lIns="91440" tIns="45720" rIns="91440" bIns="45720" rtlCol="0" anchor="t">
            <a:normAutofit/>
          </a:bodyPr>
          <a:lstStyle/>
          <a:p>
            <a:pPr marL="285750" indent="-285750">
              <a:buChar char="•"/>
            </a:pPr>
            <a:r>
              <a:rPr lang="en-GB">
                <a:latin typeface="Metropolis"/>
                <a:cs typeface="Arial"/>
              </a:rPr>
              <a:t>An evaluation panel was formed comprising of 5 members (3 from OBL and 2 from Pay.UK)</a:t>
            </a:r>
          </a:p>
          <a:p>
            <a:pPr marL="742950" lvl="1" indent="-285750">
              <a:buChar char="•"/>
            </a:pPr>
            <a:r>
              <a:rPr lang="en-GB">
                <a:latin typeface="Metropolis"/>
                <a:cs typeface="Arial"/>
              </a:rPr>
              <a:t>This included members representing procurement, policy &amp; strategy, and legal.</a:t>
            </a:r>
          </a:p>
          <a:p>
            <a:pPr marL="285750" indent="-285750">
              <a:buFont typeface="Arial" panose="020B0604020202020204" pitchFamily="34" charset="0"/>
              <a:buChar char="•"/>
            </a:pPr>
            <a:r>
              <a:rPr lang="en-GB">
                <a:latin typeface="Metropolis"/>
                <a:cs typeface="Arial"/>
              </a:rPr>
              <a:t>The evaluation criteria was set and agreed by the panel (based on pre-existing frameworks) : quality &amp; delivery (30%), experience (30%), account &amp; relationship management (10%), and value for money (30%)</a:t>
            </a:r>
          </a:p>
          <a:p>
            <a:pPr marL="285750" indent="-285750">
              <a:buChar char="•"/>
            </a:pPr>
            <a:endParaRPr lang="en-GB">
              <a:latin typeface="Metropolis"/>
              <a:cs typeface="Arial"/>
            </a:endParaRPr>
          </a:p>
          <a:p>
            <a:pPr marL="285750" indent="-285750">
              <a:buChar char="•"/>
            </a:pPr>
            <a:r>
              <a:rPr lang="en-GB">
                <a:latin typeface="Metropolis"/>
                <a:cs typeface="Arial"/>
              </a:rPr>
              <a:t>The panel met initially and scored bids, questions that had arisen were sent back to each bidder.</a:t>
            </a:r>
          </a:p>
          <a:p>
            <a:pPr marL="285750" indent="-285750">
              <a:buChar char="•"/>
            </a:pPr>
            <a:r>
              <a:rPr lang="en-GB">
                <a:latin typeface="Metropolis"/>
                <a:cs typeface="Arial"/>
              </a:rPr>
              <a:t>On Monday, 2 Sept, the firms presented their bids to the evaluation panel via Teams calls, including responses to our questions and Q&amp;As. The evaluation panel then did final reviews and scoring.</a:t>
            </a:r>
          </a:p>
          <a:p>
            <a:pPr marL="285750" indent="-285750">
              <a:buChar char="•"/>
            </a:pPr>
            <a:r>
              <a:rPr lang="en-GB" u="sng" err="1">
                <a:latin typeface="Metropolis"/>
                <a:cs typeface="Arial"/>
              </a:rPr>
              <a:t>Addleshaw</a:t>
            </a:r>
            <a:r>
              <a:rPr lang="en-GB" u="sng">
                <a:latin typeface="Metropolis"/>
                <a:cs typeface="Arial"/>
              </a:rPr>
              <a:t> Goddard (AG) was the clear winner.</a:t>
            </a:r>
            <a:r>
              <a:rPr lang="en-GB">
                <a:latin typeface="Metropolis"/>
                <a:cs typeface="Arial"/>
              </a:rPr>
              <a:t> Based on their qualifications &amp; experience, their past work on other similar arrangements, and their overall capabilities and credentials. Hogan Lovells (HL) was still highly scored on quality and delivery but had less strong experience.</a:t>
            </a:r>
          </a:p>
          <a:p>
            <a:pPr marL="285750" indent="-285750">
              <a:buFont typeface="Arial" panose="020B0604020202020204" pitchFamily="34" charset="0"/>
              <a:buChar char="•"/>
            </a:pPr>
            <a:r>
              <a:rPr lang="en-GB">
                <a:latin typeface="Metropolis"/>
                <a:cs typeface="Arial"/>
              </a:rPr>
              <a:t>Evaluation panel is confident that AG would be capable of delivering a high-quality  MLA framework agreement that would have the best chance of gaining broad acceptance from across the industry</a:t>
            </a:r>
            <a:endParaRPr lang="en-GB"/>
          </a:p>
          <a:p>
            <a:pPr marL="285750" indent="-285750">
              <a:buChar char="•"/>
            </a:pPr>
            <a:endParaRPr lang="en-GB">
              <a:latin typeface="Metropolis"/>
              <a:cs typeface="Arial"/>
            </a:endParaRPr>
          </a:p>
        </p:txBody>
      </p:sp>
    </p:spTree>
    <p:extLst>
      <p:ext uri="{BB962C8B-B14F-4D97-AF65-F5344CB8AC3E}">
        <p14:creationId xmlns:p14="http://schemas.microsoft.com/office/powerpoint/2010/main" val="35633942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FA1FAD6-B98D-6287-611B-231B9F68E9B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440DA9EC-C903-5ECE-0795-B88F5CAF9F57}"/>
              </a:ext>
            </a:extLst>
          </p:cNvPr>
          <p:cNvSpPr>
            <a:spLocks noGrp="1"/>
          </p:cNvSpPr>
          <p:nvPr>
            <p:ph type="sldNum" sz="quarter" idx="12"/>
          </p:nvPr>
        </p:nvSpPr>
        <p:spPr/>
        <p:txBody>
          <a:bodyPr/>
          <a:lstStyle/>
          <a:p>
            <a:fld id="{F7DBEFEF-2EF4-7341-AFBF-5942378A7132}" type="slidenum">
              <a:rPr lang="en-US" smtClean="0"/>
              <a:t>48</a:t>
            </a:fld>
            <a:endParaRPr lang="en-US"/>
          </a:p>
        </p:txBody>
      </p:sp>
      <p:sp>
        <p:nvSpPr>
          <p:cNvPr id="4" name="Date Placeholder 3">
            <a:extLst>
              <a:ext uri="{FF2B5EF4-FFF2-40B4-BE49-F238E27FC236}">
                <a16:creationId xmlns:a16="http://schemas.microsoft.com/office/drawing/2014/main" id="{E9CE4CD7-4D68-43F7-D07A-53F9199CBAC0}"/>
              </a:ext>
            </a:extLst>
          </p:cNvPr>
          <p:cNvSpPr>
            <a:spLocks noGrp="1"/>
          </p:cNvSpPr>
          <p:nvPr>
            <p:ph type="dt" sz="half" idx="2"/>
          </p:nvPr>
        </p:nvSpPr>
        <p:spPr/>
        <p:txBody>
          <a:bodyPr/>
          <a:lstStyle/>
          <a:p>
            <a:fld id="{8847B666-15D2-B946-9531-77A749B5F469}" type="datetime1">
              <a:rPr lang="en-GB" smtClean="0"/>
              <a:t>05/09/2024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17D4CE1B-7DCB-AE96-02C4-A3714F915E0A}"/>
              </a:ext>
            </a:extLst>
          </p:cNvPr>
          <p:cNvSpPr>
            <a:spLocks noGrp="1"/>
          </p:cNvSpPr>
          <p:nvPr>
            <p:ph type="title"/>
          </p:nvPr>
        </p:nvSpPr>
        <p:spPr>
          <a:xfrm>
            <a:off x="342206" y="618850"/>
            <a:ext cx="9593812" cy="495922"/>
          </a:xfrm>
        </p:spPr>
        <p:txBody>
          <a:bodyPr/>
          <a:lstStyle/>
          <a:p>
            <a:r>
              <a:rPr lang="en-GB"/>
              <a:t>Legal support procurement update</a:t>
            </a:r>
          </a:p>
        </p:txBody>
      </p:sp>
      <p:sp>
        <p:nvSpPr>
          <p:cNvPr id="8" name="Content Placeholder 7">
            <a:extLst>
              <a:ext uri="{FF2B5EF4-FFF2-40B4-BE49-F238E27FC236}">
                <a16:creationId xmlns:a16="http://schemas.microsoft.com/office/drawing/2014/main" id="{812CB9DC-9901-30A6-FC1E-2110718F9688}"/>
              </a:ext>
            </a:extLst>
          </p:cNvPr>
          <p:cNvSpPr>
            <a:spLocks noGrp="1"/>
          </p:cNvSpPr>
          <p:nvPr>
            <p:ph idx="1"/>
          </p:nvPr>
        </p:nvSpPr>
        <p:spPr>
          <a:xfrm>
            <a:off x="339219" y="1455791"/>
            <a:ext cx="11845429" cy="4783359"/>
          </a:xfrm>
        </p:spPr>
        <p:txBody>
          <a:bodyPr vert="horz" lIns="91440" tIns="45720" rIns="91440" bIns="45720" rtlCol="0" anchor="t">
            <a:normAutofit lnSpcReduction="10000"/>
          </a:bodyPr>
          <a:lstStyle/>
          <a:p>
            <a:pPr marL="0" indent="0"/>
            <a:r>
              <a:rPr lang="en-GB" b="1">
                <a:latin typeface="Metropolis"/>
                <a:cs typeface="Arial"/>
              </a:rPr>
              <a:t>Information on Bid</a:t>
            </a:r>
          </a:p>
          <a:p>
            <a:pPr marL="285750" indent="-285750">
              <a:buChar char="•"/>
            </a:pPr>
            <a:r>
              <a:rPr lang="en-GB">
                <a:latin typeface="Metropolis"/>
                <a:cs typeface="Arial"/>
              </a:rPr>
              <a:t>AG bid in totality is greater than budgeted at £225k against a budget of £170k plus £20k contingency. The final costs are subject to final negotiations and should be treated confidentially.       </a:t>
            </a:r>
          </a:p>
          <a:p>
            <a:pPr marL="285750" indent="-285750">
              <a:buChar char="•"/>
            </a:pPr>
            <a:r>
              <a:rPr lang="en-GB">
                <a:latin typeface="Metropolis"/>
                <a:cs typeface="Arial"/>
              </a:rPr>
              <a:t>With Pay.UK contributing half this is significantly under our original budget.</a:t>
            </a:r>
          </a:p>
          <a:p>
            <a:pPr marL="285750" indent="-285750">
              <a:buChar char="•"/>
            </a:pPr>
            <a:r>
              <a:rPr lang="en-GB">
                <a:latin typeface="Metropolis"/>
                <a:cs typeface="Arial"/>
              </a:rPr>
              <a:t>The bid is capped price based on estimated work involved, if it takes less work the final bill will be lower.</a:t>
            </a:r>
          </a:p>
          <a:p>
            <a:pPr marL="285750" indent="-285750">
              <a:buChar char="•"/>
            </a:pPr>
            <a:r>
              <a:rPr lang="en-GB">
                <a:latin typeface="Metropolis"/>
                <a:cs typeface="Arial"/>
              </a:rPr>
              <a:t>We understand there is some allowance for scope changes within the AG bid, but there could be additional costs if it takes significantly more effort due to unforeseen changes e.g. delays, changes in approach.  </a:t>
            </a:r>
          </a:p>
          <a:p>
            <a:pPr marL="285750" indent="-285750">
              <a:buChar char="•"/>
            </a:pPr>
            <a:endParaRPr lang="en-GB">
              <a:latin typeface="Metropolis"/>
              <a:cs typeface="Arial"/>
            </a:endParaRPr>
          </a:p>
          <a:p>
            <a:pPr marL="0" indent="0"/>
            <a:r>
              <a:rPr lang="en-GB" b="1">
                <a:latin typeface="Metropolis"/>
                <a:cs typeface="Arial"/>
              </a:rPr>
              <a:t>Next Steps</a:t>
            </a:r>
          </a:p>
          <a:p>
            <a:pPr marL="285750" indent="-285750">
              <a:buChar char="•"/>
            </a:pPr>
            <a:r>
              <a:rPr lang="en-GB">
                <a:latin typeface="Metropolis"/>
                <a:cs typeface="Arial"/>
              </a:rPr>
              <a:t>OBL (with agreement from Pay.UK) appointing AG as the preferred law firm to support the MLA development work w/c 9 September.</a:t>
            </a:r>
          </a:p>
          <a:p>
            <a:pPr marL="285750" indent="-285750">
              <a:buChar char="•"/>
            </a:pPr>
            <a:r>
              <a:rPr lang="en-GB">
                <a:latin typeface="Metropolis"/>
                <a:cs typeface="Arial"/>
              </a:rPr>
              <a:t>Onboard AG via OBL &amp; Pay.UK deep dive sessions; expect AG to attend WG meetings and host specific elements of it. </a:t>
            </a:r>
          </a:p>
        </p:txBody>
      </p:sp>
    </p:spTree>
    <p:extLst>
      <p:ext uri="{BB962C8B-B14F-4D97-AF65-F5344CB8AC3E}">
        <p14:creationId xmlns:p14="http://schemas.microsoft.com/office/powerpoint/2010/main" val="37911250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AOB</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49</a:t>
            </a:fld>
            <a:endParaRPr lang="en-US"/>
          </a:p>
        </p:txBody>
      </p:sp>
    </p:spTree>
    <p:extLst>
      <p:ext uri="{BB962C8B-B14F-4D97-AF65-F5344CB8AC3E}">
        <p14:creationId xmlns:p14="http://schemas.microsoft.com/office/powerpoint/2010/main" val="2890310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Financial forecast</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5</a:t>
            </a:fld>
            <a:endParaRPr lang="en-US"/>
          </a:p>
        </p:txBody>
      </p:sp>
    </p:spTree>
    <p:extLst>
      <p:ext uri="{BB962C8B-B14F-4D97-AF65-F5344CB8AC3E}">
        <p14:creationId xmlns:p14="http://schemas.microsoft.com/office/powerpoint/2010/main" val="2025928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6</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Financial Forecasts – Overall to Dec’24</a:t>
            </a:r>
            <a:endParaRPr lang="en-GB"/>
          </a:p>
        </p:txBody>
      </p:sp>
      <p:pic>
        <p:nvPicPr>
          <p:cNvPr id="14" name="Picture 13">
            <a:extLst>
              <a:ext uri="{FF2B5EF4-FFF2-40B4-BE49-F238E27FC236}">
                <a16:creationId xmlns:a16="http://schemas.microsoft.com/office/drawing/2014/main" id="{048AF5AB-4286-0ACD-6661-0A142050F810}"/>
              </a:ext>
            </a:extLst>
          </p:cNvPr>
          <p:cNvPicPr>
            <a:picLocks noChangeAspect="1"/>
          </p:cNvPicPr>
          <p:nvPr/>
        </p:nvPicPr>
        <p:blipFill>
          <a:blip r:embed="rId2"/>
          <a:stretch>
            <a:fillRect/>
          </a:stretch>
        </p:blipFill>
        <p:spPr>
          <a:xfrm>
            <a:off x="440467" y="1260245"/>
            <a:ext cx="8349692" cy="3831708"/>
          </a:xfrm>
          <a:prstGeom prst="rect">
            <a:avLst/>
          </a:prstGeom>
        </p:spPr>
      </p:pic>
    </p:spTree>
    <p:extLst>
      <p:ext uri="{BB962C8B-B14F-4D97-AF65-F5344CB8AC3E}">
        <p14:creationId xmlns:p14="http://schemas.microsoft.com/office/powerpoint/2010/main" val="3431190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7</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Financial Forecast - JROC Workstream costs </a:t>
            </a:r>
            <a:endParaRPr lang="en-GB"/>
          </a:p>
        </p:txBody>
      </p:sp>
      <p:pic>
        <p:nvPicPr>
          <p:cNvPr id="8" name="Picture 7">
            <a:extLst>
              <a:ext uri="{FF2B5EF4-FFF2-40B4-BE49-F238E27FC236}">
                <a16:creationId xmlns:a16="http://schemas.microsoft.com/office/drawing/2014/main" id="{C09A0B58-31D2-C7F2-591B-8A31F6DBC5F9}"/>
              </a:ext>
            </a:extLst>
          </p:cNvPr>
          <p:cNvPicPr>
            <a:picLocks noChangeAspect="1"/>
          </p:cNvPicPr>
          <p:nvPr/>
        </p:nvPicPr>
        <p:blipFill>
          <a:blip r:embed="rId2"/>
          <a:stretch>
            <a:fillRect/>
          </a:stretch>
        </p:blipFill>
        <p:spPr>
          <a:xfrm>
            <a:off x="378183" y="1077937"/>
            <a:ext cx="5449793" cy="5297233"/>
          </a:xfrm>
          <a:prstGeom prst="rect">
            <a:avLst/>
          </a:prstGeom>
        </p:spPr>
      </p:pic>
      <p:pic>
        <p:nvPicPr>
          <p:cNvPr id="14" name="Picture 13">
            <a:extLst>
              <a:ext uri="{FF2B5EF4-FFF2-40B4-BE49-F238E27FC236}">
                <a16:creationId xmlns:a16="http://schemas.microsoft.com/office/drawing/2014/main" id="{CC7A51E3-5899-A053-C11C-ADA31384D413}"/>
              </a:ext>
            </a:extLst>
          </p:cNvPr>
          <p:cNvPicPr>
            <a:picLocks noChangeAspect="1"/>
          </p:cNvPicPr>
          <p:nvPr/>
        </p:nvPicPr>
        <p:blipFill>
          <a:blip r:embed="rId3"/>
          <a:stretch>
            <a:fillRect/>
          </a:stretch>
        </p:blipFill>
        <p:spPr>
          <a:xfrm>
            <a:off x="6458546" y="3540302"/>
            <a:ext cx="4860616" cy="2700342"/>
          </a:xfrm>
          <a:prstGeom prst="rect">
            <a:avLst/>
          </a:prstGeom>
        </p:spPr>
      </p:pic>
      <p:pic>
        <p:nvPicPr>
          <p:cNvPr id="17" name="Picture 16">
            <a:extLst>
              <a:ext uri="{FF2B5EF4-FFF2-40B4-BE49-F238E27FC236}">
                <a16:creationId xmlns:a16="http://schemas.microsoft.com/office/drawing/2014/main" id="{478B3FB8-CC89-0132-9F65-9FA85E82DF7F}"/>
              </a:ext>
            </a:extLst>
          </p:cNvPr>
          <p:cNvPicPr>
            <a:picLocks noChangeAspect="1"/>
          </p:cNvPicPr>
          <p:nvPr/>
        </p:nvPicPr>
        <p:blipFill>
          <a:blip r:embed="rId4"/>
          <a:stretch>
            <a:fillRect/>
          </a:stretch>
        </p:blipFill>
        <p:spPr>
          <a:xfrm>
            <a:off x="6864060" y="1115428"/>
            <a:ext cx="4049587" cy="2370490"/>
          </a:xfrm>
          <a:prstGeom prst="rect">
            <a:avLst/>
          </a:prstGeom>
        </p:spPr>
      </p:pic>
    </p:spTree>
    <p:extLst>
      <p:ext uri="{BB962C8B-B14F-4D97-AF65-F5344CB8AC3E}">
        <p14:creationId xmlns:p14="http://schemas.microsoft.com/office/powerpoint/2010/main" val="190566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8</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July actuals vs Budget – JROC</a:t>
            </a:r>
            <a:endParaRPr lang="en-GB"/>
          </a:p>
        </p:txBody>
      </p:sp>
      <p:pic>
        <p:nvPicPr>
          <p:cNvPr id="10" name="Picture 9">
            <a:extLst>
              <a:ext uri="{FF2B5EF4-FFF2-40B4-BE49-F238E27FC236}">
                <a16:creationId xmlns:a16="http://schemas.microsoft.com/office/drawing/2014/main" id="{CAB76070-B608-2E9C-1FC9-532B1E7A9655}"/>
              </a:ext>
            </a:extLst>
          </p:cNvPr>
          <p:cNvPicPr>
            <a:picLocks noChangeAspect="1"/>
          </p:cNvPicPr>
          <p:nvPr/>
        </p:nvPicPr>
        <p:blipFill>
          <a:blip r:embed="rId2"/>
          <a:stretch>
            <a:fillRect/>
          </a:stretch>
        </p:blipFill>
        <p:spPr>
          <a:xfrm>
            <a:off x="428158" y="1260245"/>
            <a:ext cx="9500933" cy="5108541"/>
          </a:xfrm>
          <a:prstGeom prst="rect">
            <a:avLst/>
          </a:prstGeom>
        </p:spPr>
      </p:pic>
    </p:spTree>
    <p:extLst>
      <p:ext uri="{BB962C8B-B14F-4D97-AF65-F5344CB8AC3E}">
        <p14:creationId xmlns:p14="http://schemas.microsoft.com/office/powerpoint/2010/main" val="3740362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9</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Itemised Billing for Jul’24:  WS 1 - 4</a:t>
            </a:r>
            <a:endParaRPr lang="en-GB"/>
          </a:p>
        </p:txBody>
      </p:sp>
      <p:pic>
        <p:nvPicPr>
          <p:cNvPr id="10" name="Picture 9">
            <a:extLst>
              <a:ext uri="{FF2B5EF4-FFF2-40B4-BE49-F238E27FC236}">
                <a16:creationId xmlns:a16="http://schemas.microsoft.com/office/drawing/2014/main" id="{C8CC23B4-67D3-4C90-FDB5-F9EB905B397D}"/>
              </a:ext>
            </a:extLst>
          </p:cNvPr>
          <p:cNvPicPr>
            <a:picLocks noChangeAspect="1"/>
          </p:cNvPicPr>
          <p:nvPr/>
        </p:nvPicPr>
        <p:blipFill>
          <a:blip r:embed="rId2"/>
          <a:stretch>
            <a:fillRect/>
          </a:stretch>
        </p:blipFill>
        <p:spPr>
          <a:xfrm>
            <a:off x="335279" y="1082973"/>
            <a:ext cx="6850984" cy="5279288"/>
          </a:xfrm>
          <a:prstGeom prst="rect">
            <a:avLst/>
          </a:prstGeom>
        </p:spPr>
      </p:pic>
    </p:spTree>
    <p:extLst>
      <p:ext uri="{BB962C8B-B14F-4D97-AF65-F5344CB8AC3E}">
        <p14:creationId xmlns:p14="http://schemas.microsoft.com/office/powerpoint/2010/main" val="2249382741"/>
      </p:ext>
    </p:extLst>
  </p:cSld>
  <p:clrMapOvr>
    <a:masterClrMapping/>
  </p:clrMapOvr>
</p:sld>
</file>

<file path=ppt/theme/theme1.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3F7CFD-2340-4F88-9FFC-BC9562F7520A}">
  <ds:schemaRefs>
    <ds:schemaRef ds:uri="3b9bd372-8fc5-45fb-a41d-7d174c28178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E823B6C-5AC2-4566-84DB-2C640496CD4E}">
  <ds:schemaRefs>
    <ds:schemaRef ds:uri="http://schemas.microsoft.com/sharepoint/v3/contenttype/forms"/>
  </ds:schemaRefs>
</ds:datastoreItem>
</file>

<file path=customXml/itemProps3.xml><?xml version="1.0" encoding="utf-8"?>
<ds:datastoreItem xmlns:ds="http://schemas.openxmlformats.org/officeDocument/2006/customXml" ds:itemID="{56F4EC29-AC3D-4571-8D37-DBFAD45F0926}">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49</Slides>
  <Notes>3</Notes>
  <HiddenSlides>0</HiddenSlides>
  <ScaleCrop>false</ScaleCrop>
  <HeadingPairs>
    <vt:vector size="4" baseType="variant">
      <vt:variant>
        <vt:lpstr>Theme</vt:lpstr>
      </vt:variant>
      <vt:variant>
        <vt:i4>4</vt:i4>
      </vt:variant>
      <vt:variant>
        <vt:lpstr>Slide Titles</vt:lpstr>
      </vt:variant>
      <vt:variant>
        <vt:i4>49</vt:i4>
      </vt:variant>
    </vt:vector>
  </HeadingPairs>
  <TitlesOfParts>
    <vt:vector size="53" baseType="lpstr">
      <vt:lpstr>1_Office Theme</vt:lpstr>
      <vt:lpstr>2_Office Theme</vt:lpstr>
      <vt:lpstr>3_Office Theme</vt:lpstr>
      <vt:lpstr>Office Theme</vt:lpstr>
      <vt:lpstr>Funders Advisory Panel</vt:lpstr>
      <vt:lpstr>Housekeeping Items</vt:lpstr>
      <vt:lpstr>Agenda </vt:lpstr>
      <vt:lpstr>Minutes from 1 August</vt:lpstr>
      <vt:lpstr>Financial forecast</vt:lpstr>
      <vt:lpstr>Financial Forecasts – Overall to Dec’24</vt:lpstr>
      <vt:lpstr>Financial Forecast - JROC Workstream costs </vt:lpstr>
      <vt:lpstr>July actuals vs Budget – JROC</vt:lpstr>
      <vt:lpstr>Itemised Billing for Jul’24:  WS 1 - 4</vt:lpstr>
      <vt:lpstr>Itemised Billing for Jul’24:  WS 5</vt:lpstr>
      <vt:lpstr>Itemised Billing for Jul’24:  WS 7</vt:lpstr>
      <vt:lpstr>Original Budget for 6 months (for reference) </vt:lpstr>
      <vt:lpstr>Plan on a page</vt:lpstr>
      <vt:lpstr>JROC Programme POAP – 15/08/24 v1.0</vt:lpstr>
      <vt:lpstr>JROC Programme - Workstream 5 POAP – 15/08/24 v1.0</vt:lpstr>
      <vt:lpstr>Programme status update</vt:lpstr>
      <vt:lpstr>JROC Executive Exceptions Report (as at 30.08.24)</vt:lpstr>
      <vt:lpstr>Workstreams 1-4 Status Report (as at 30.08.24)</vt:lpstr>
      <vt:lpstr>Workstream 5 Status Report (as at 30.08.24)</vt:lpstr>
      <vt:lpstr>Return to Green (RTG) Status Report (as at 30.08.24)</vt:lpstr>
      <vt:lpstr>Return to Green (RTG) Status Report (as at 30.08.24) – 2/2</vt:lpstr>
      <vt:lpstr>Disputes mechanism recommendation </vt:lpstr>
      <vt:lpstr>Dispute System Evaluation: Scoring Summary</vt:lpstr>
      <vt:lpstr>Disputes mechanism recommendation </vt:lpstr>
      <vt:lpstr>Supporting Rationale</vt:lpstr>
      <vt:lpstr>Feedback Summary &amp; Next Steps </vt:lpstr>
      <vt:lpstr>MLA operator decision approach</vt:lpstr>
      <vt:lpstr>MLA operator decision approach</vt:lpstr>
      <vt:lpstr>Proposed options for the wave 1 MLA operator</vt:lpstr>
      <vt:lpstr>Proposed evaluation criteria</vt:lpstr>
      <vt:lpstr>Wave 1 sector definition</vt:lpstr>
      <vt:lpstr>Wave 1 Sector Definitions</vt:lpstr>
      <vt:lpstr>Updated Principles in selecting use cases</vt:lpstr>
      <vt:lpstr>Utilities</vt:lpstr>
      <vt:lpstr>Financial services</vt:lpstr>
      <vt:lpstr>Central and Local Government</vt:lpstr>
      <vt:lpstr>Other use cases</vt:lpstr>
      <vt:lpstr>Workstream 1 and 2a update</vt:lpstr>
      <vt:lpstr>Workstream 1 ‘Levelling up Availability and Performance’ Update</vt:lpstr>
      <vt:lpstr>Workstream 1 ‘Levelling up Availability and Performance’ Update</vt:lpstr>
      <vt:lpstr>Workstream 2a ‘Financial Crime Data’ Update</vt:lpstr>
      <vt:lpstr>Workstream 2a ‘Financial Crime Data’ Update</vt:lpstr>
      <vt:lpstr>Workstream 2b change request – pilot extension </vt:lpstr>
      <vt:lpstr>Workstream 2b change request – pilot extension </vt:lpstr>
      <vt:lpstr>Procurement approach for MLA legal support</vt:lpstr>
      <vt:lpstr>Legal support procurement update</vt:lpstr>
      <vt:lpstr>Legal support procurement update</vt:lpstr>
      <vt:lpstr>Legal support procurement update</vt:lpstr>
      <vt:lpstr>AOB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JROC Non-Order Programme : Governance  </dc:title>
  <dc:creator>Richard Koch</dc:creator>
  <cp:revision>1</cp:revision>
  <dcterms:created xsi:type="dcterms:W3CDTF">2024-05-21T00:05:20Z</dcterms:created>
  <dcterms:modified xsi:type="dcterms:W3CDTF">2024-09-05T09:36:47Z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ies>
</file>