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1" r:id="rId5"/>
  </p:sldMasterIdLst>
  <p:notesMasterIdLst>
    <p:notesMasterId r:id="rId35"/>
  </p:notesMasterIdLst>
  <p:sldIdLst>
    <p:sldId id="1938" r:id="rId6"/>
    <p:sldId id="2146846487" r:id="rId7"/>
    <p:sldId id="2146846501" r:id="rId8"/>
    <p:sldId id="2146846509" r:id="rId9"/>
    <p:sldId id="2146846498" r:id="rId10"/>
    <p:sldId id="2146846526" r:id="rId11"/>
    <p:sldId id="2146846521" r:id="rId12"/>
    <p:sldId id="2146846550" r:id="rId13"/>
    <p:sldId id="2146846552" r:id="rId14"/>
    <p:sldId id="2146846551" r:id="rId15"/>
    <p:sldId id="2146846502" r:id="rId16"/>
    <p:sldId id="2146846298" r:id="rId17"/>
    <p:sldId id="2146846299" r:id="rId18"/>
    <p:sldId id="2146846546" r:id="rId19"/>
    <p:sldId id="2146846547" r:id="rId20"/>
    <p:sldId id="2146846548" r:id="rId21"/>
    <p:sldId id="2146846503" r:id="rId22"/>
    <p:sldId id="2146846517" r:id="rId23"/>
    <p:sldId id="2146846523" r:id="rId24"/>
    <p:sldId id="2146846505" r:id="rId25"/>
    <p:sldId id="2146846464" r:id="rId26"/>
    <p:sldId id="2146846481" r:id="rId27"/>
    <p:sldId id="2146846474" r:id="rId28"/>
    <p:sldId id="2146846483" r:id="rId29"/>
    <p:sldId id="2146846476" r:id="rId30"/>
    <p:sldId id="2146846477" r:id="rId31"/>
    <p:sldId id="2146846533" r:id="rId32"/>
    <p:sldId id="2146846520" r:id="rId33"/>
    <p:sldId id="2146846504"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8ECBA3C-4BDC-4679-7BBE-F746CDA75DE3}" name="Gary Lowe" initials="GL" userId="S::gary.lowe@openbanking.org.uk::6ba2e6ac-13cc-4c03-ab59-b1d1cb94ebb5" providerId="AD"/>
  <p188:author id="{9164DB3E-A493-6ABF-E0EF-46C4EAEFEFF7}" name="Danh Nguyen" initials="DN" userId="S::danh.nguyen@openbanking.org.uk::49fad3ca-b4e0-4cf9-8036-f633bba834c8" providerId="AD"/>
  <p188:author id="{B0BE9054-902A-5142-49E8-C974D0496C8F}" name="Christian Delesalle" initials="CD" userId="S::Christian.Delesalle@openbanking.org.uk::235b5c58-a58c-4e68-a9b3-da2045713636" providerId="AD"/>
  <p188:author id="{8F11DD6C-3148-9488-2DD6-55607B2BD03C}" name="Nick Davey" initials="ND" userId="S::nick.davey@openbanking.org.uk::9f8baf95-1a3c-4df3-aaac-b3f2d8ab5bee" providerId="AD"/>
  <p188:author id="{27606F8B-A5ED-6F67-50BF-1071C1C088AB}" name="Gary Lowe" initials="" userId="S::Gary.Lowe@openbanking.org.uk::6ba2e6ac-13cc-4c03-ab59-b1d1cb94ebb5" providerId="AD"/>
  <p188:author id="{1362829C-DDF2-ACD0-24FD-B7A52E7AE552}" name="Simon Marsh" initials="SM" userId="S::Simon.Marsh@openbanking.org.uk::a10d583b-d307-4443-84b8-abc303aa14d0" providerId="AD"/>
  <p188:author id="{9D71B4C6-F04B-723F-5988-31C848AEC2FC}" name="John Crossley" initials="JC" userId="S::John.Crossley@openbanking.org.uk::1d14c4f7-2a81-4e59-9a8b-8e55fe5b114d" providerId="AD"/>
  <p188:author id="{6AC14BF1-9FF6-CA95-D4DB-1692049CC218}" name="Nick Davey" initials="ND" userId="S::Nick.Davey@openbanking.org.uk::9f8baf95-1a3c-4df3-aaac-b3f2d8ab5bee" providerId="AD"/>
  <p188:author id="{1275CCFC-9A34-395E-AD94-C478AE5D9878}" name="Deborah Horton" initials="DH" userId="S::deborah.horton@openbanking.org.uk::b7aad1e3-aa85-49b2-9c14-9f7bbdd79d7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06742B-66CE-C33E-7675-F7CCC2F0FDBB}" v="2" dt="2024-08-05T12:46:36.994"/>
    <p1510:client id="{AE08890D-38C7-4D56-90B9-06AFB43B8C3C}" v="23" dt="2024-08-05T09:41:31.8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 userId="9f4bf70c-a37c-4787-9a6f-4f1695b97e86" providerId="ADAL" clId="{AE08890D-38C7-4D56-90B9-06AFB43B8C3C}"/>
    <pc:docChg chg="modSld">
      <pc:chgData name="Richard" userId="9f4bf70c-a37c-4787-9a6f-4f1695b97e86" providerId="ADAL" clId="{AE08890D-38C7-4D56-90B9-06AFB43B8C3C}" dt="2024-08-05T09:41:31.827" v="22" actId="20577"/>
      <pc:docMkLst>
        <pc:docMk/>
      </pc:docMkLst>
      <pc:sldChg chg="modSp mod">
        <pc:chgData name="Richard" userId="9f4bf70c-a37c-4787-9a6f-4f1695b97e86" providerId="ADAL" clId="{AE08890D-38C7-4D56-90B9-06AFB43B8C3C}" dt="2024-08-05T09:41:31.827" v="22" actId="20577"/>
        <pc:sldMkLst>
          <pc:docMk/>
          <pc:sldMk cId="637048846" sldId="2146846509"/>
        </pc:sldMkLst>
        <pc:graphicFrameChg chg="modGraphic">
          <ac:chgData name="Richard" userId="9f4bf70c-a37c-4787-9a6f-4f1695b97e86" providerId="ADAL" clId="{AE08890D-38C7-4D56-90B9-06AFB43B8C3C}" dt="2024-08-05T09:41:31.827" v="22" actId="20577"/>
          <ac:graphicFrameMkLst>
            <pc:docMk/>
            <pc:sldMk cId="637048846" sldId="2146846509"/>
            <ac:graphicFrameMk id="7" creationId="{AA512660-7E1D-2544-AF8C-B04D56AC434D}"/>
          </ac:graphicFrameMkLst>
        </pc:graphicFrameChg>
      </pc:sldChg>
    </pc:docChg>
  </pc:docChgLst>
  <pc:docChgLst>
    <pc:chgData name="Nick Davey" userId="S::nick.davey@openbanking.org.uk::9f8baf95-1a3c-4df3-aaac-b3f2d8ab5bee" providerId="AD" clId="Web-{A206742B-66CE-C33E-7675-F7CCC2F0FDBB}"/>
    <pc:docChg chg="modSld">
      <pc:chgData name="Nick Davey" userId="S::nick.davey@openbanking.org.uk::9f8baf95-1a3c-4df3-aaac-b3f2d8ab5bee" providerId="AD" clId="Web-{A206742B-66CE-C33E-7675-F7CCC2F0FDBB}" dt="2024-08-05T12:46:36.994" v="1"/>
      <pc:docMkLst>
        <pc:docMk/>
      </pc:docMkLst>
      <pc:sldChg chg="modSp">
        <pc:chgData name="Nick Davey" userId="S::nick.davey@openbanking.org.uk::9f8baf95-1a3c-4df3-aaac-b3f2d8ab5bee" providerId="AD" clId="Web-{A206742B-66CE-C33E-7675-F7CCC2F0FDBB}" dt="2024-08-05T12:46:36.994" v="1"/>
        <pc:sldMkLst>
          <pc:docMk/>
          <pc:sldMk cId="3881694339" sldId="2146846521"/>
        </pc:sldMkLst>
        <pc:graphicFrameChg chg="modGraphic">
          <ac:chgData name="Nick Davey" userId="S::nick.davey@openbanking.org.uk::9f8baf95-1a3c-4df3-aaac-b3f2d8ab5bee" providerId="AD" clId="Web-{A206742B-66CE-C33E-7675-F7CCC2F0FDBB}" dt="2024-08-05T12:46:36.994" v="1"/>
          <ac:graphicFrameMkLst>
            <pc:docMk/>
            <pc:sldMk cId="3881694339" sldId="2146846521"/>
            <ac:graphicFrameMk id="8" creationId="{E9395E9E-DA13-4DBD-CA0A-C47CB570CC0F}"/>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83837-174B-4114-93BC-3CD1A08E59FD}" type="datetimeFigureOut">
              <a:rPr lang="en-GB" smtClean="0"/>
              <a:t>05/08/2024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C9FCBE-4321-4F4A-8713-47DC2D7578C7}" type="slidenum">
              <a:rPr lang="en-GB" smtClean="0"/>
              <a:t>‹#›</a:t>
            </a:fld>
            <a:endParaRPr lang="en-GB"/>
          </a:p>
        </p:txBody>
      </p:sp>
    </p:spTree>
    <p:extLst>
      <p:ext uri="{BB962C8B-B14F-4D97-AF65-F5344CB8AC3E}">
        <p14:creationId xmlns:p14="http://schemas.microsoft.com/office/powerpoint/2010/main" val="2848387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CC9FCBE-4321-4F4A-8713-47DC2D7578C7}" type="slidenum">
              <a:rPr lang="en-GB" smtClean="0"/>
              <a:t>4</a:t>
            </a:fld>
            <a:endParaRPr lang="en-GB"/>
          </a:p>
        </p:txBody>
      </p:sp>
    </p:spTree>
    <p:extLst>
      <p:ext uri="{BB962C8B-B14F-4D97-AF65-F5344CB8AC3E}">
        <p14:creationId xmlns:p14="http://schemas.microsoft.com/office/powerpoint/2010/main" val="13709550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25</a:t>
            </a:fld>
            <a:endParaRPr lang="en-US"/>
          </a:p>
        </p:txBody>
      </p:sp>
    </p:spTree>
    <p:extLst>
      <p:ext uri="{BB962C8B-B14F-4D97-AF65-F5344CB8AC3E}">
        <p14:creationId xmlns:p14="http://schemas.microsoft.com/office/powerpoint/2010/main" val="3860181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26</a:t>
            </a:fld>
            <a:endParaRPr lang="en-US"/>
          </a:p>
        </p:txBody>
      </p:sp>
    </p:spTree>
    <p:extLst>
      <p:ext uri="{BB962C8B-B14F-4D97-AF65-F5344CB8AC3E}">
        <p14:creationId xmlns:p14="http://schemas.microsoft.com/office/powerpoint/2010/main" val="2240956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11181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7834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030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9083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E8B9AD-D018-40A0-90B2-8802BAF8A57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40672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5910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23</a:t>
            </a:fld>
            <a:endParaRPr lang="en-US"/>
          </a:p>
        </p:txBody>
      </p:sp>
    </p:spTree>
    <p:extLst>
      <p:ext uri="{BB962C8B-B14F-4D97-AF65-F5344CB8AC3E}">
        <p14:creationId xmlns:p14="http://schemas.microsoft.com/office/powerpoint/2010/main" val="3461684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21AA93-721E-8546-8554-FE2BF7C39D7A}" type="slidenum">
              <a:rPr lang="en-US" smtClean="0"/>
              <a:t>24</a:t>
            </a:fld>
            <a:endParaRPr lang="en-US"/>
          </a:p>
        </p:txBody>
      </p:sp>
    </p:spTree>
    <p:extLst>
      <p:ext uri="{BB962C8B-B14F-4D97-AF65-F5344CB8AC3E}">
        <p14:creationId xmlns:p14="http://schemas.microsoft.com/office/powerpoint/2010/main" val="2061236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59C5DF-040B-654C-AA59-B461E15DDEE4}"/>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05/08/2024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2"/>
          <a:stretch>
            <a:fillRect/>
          </a:stretch>
        </p:blipFill>
        <p:spPr>
          <a:xfrm>
            <a:off x="265800" y="0"/>
            <a:ext cx="2484600" cy="601113"/>
          </a:xfrm>
          <a:prstGeom prst="rect">
            <a:avLst/>
          </a:prstGeom>
        </p:spPr>
      </p:pic>
    </p:spTree>
    <p:extLst>
      <p:ext uri="{BB962C8B-B14F-4D97-AF65-F5344CB8AC3E}">
        <p14:creationId xmlns:p14="http://schemas.microsoft.com/office/powerpoint/2010/main" val="883608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60000" y="1260000"/>
            <a:ext cx="4442841" cy="464055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05/08/2024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60000" y="720000"/>
            <a:ext cx="4633885" cy="449367"/>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73892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5896072"/>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hasCustomPrompt="1"/>
          </p:nvPr>
        </p:nvSpPr>
        <p:spPr>
          <a:xfrm>
            <a:off x="359880" y="641897"/>
            <a:ext cx="10308120" cy="2868066"/>
          </a:xfrm>
        </p:spPr>
        <p:txBody>
          <a:bodyPr anchor="b"/>
          <a:lstStyle>
            <a:lvl1pPr algn="l">
              <a:lnSpc>
                <a:spcPct val="80000"/>
              </a:lnSpc>
              <a:defRPr lang="en-GB" sz="4400" b="1" i="0" smtClean="0">
                <a:solidFill>
                  <a:schemeClr val="bg1"/>
                </a:solidFill>
                <a:effectLst/>
                <a:latin typeface="Metropolis Black" pitchFamily="2" charset="77"/>
              </a:defRPr>
            </a:lvl1pPr>
          </a:lstStyle>
          <a:p>
            <a:r>
              <a:rPr lang="en-GB" b="1" i="0">
                <a:effectLst/>
                <a:latin typeface="Metropolis Black" pitchFamily="2" charset="77"/>
              </a:rPr>
              <a:t>PRESENTATION </a:t>
            </a:r>
            <a:br>
              <a:rPr lang="en-GB" b="1" i="0">
                <a:effectLst/>
                <a:latin typeface="Metropolis Black" pitchFamily="2" charset="77"/>
              </a:rPr>
            </a:br>
            <a:r>
              <a:rPr lang="en-GB" b="1" i="0">
                <a:effectLst/>
                <a:latin typeface="Metropolis Black" pitchFamily="2" charset="77"/>
              </a:rPr>
              <a:t>TITLE CAPS ONLY</a:t>
            </a:r>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1">
                <a:solidFill>
                  <a:schemeClr val="bg1"/>
                </a:solidFill>
                <a:latin typeface="Metropolis"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2BEF032F-2088-B642-BD21-586247103DD0}" type="datetime1">
              <a:rPr lang="en-GB" smtClean="0"/>
              <a:t>05/08/2024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spTree>
    <p:extLst>
      <p:ext uri="{BB962C8B-B14F-4D97-AF65-F5344CB8AC3E}">
        <p14:creationId xmlns:p14="http://schemas.microsoft.com/office/powerpoint/2010/main" val="8353923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D364E066-A104-924C-8B9B-E71604F49001}" type="datetime1">
              <a:rPr lang="en-GB" smtClean="0"/>
              <a:t>05/08/2024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hasCustomPrompt="1"/>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defRPr>
            </a:lvl1pPr>
          </a:lstStyle>
          <a:p>
            <a:r>
              <a:rPr lang="en-GB" b="1" i="0">
                <a:effectLst/>
                <a:latin typeface="Metropolis Black" pitchFamily="2" charset="77"/>
              </a:rPr>
              <a:t>CONTENTS</a:t>
            </a:r>
            <a:endParaRPr lang="en-GB">
              <a:effectLst/>
              <a:latin typeface="Metropolis" pitchFamily="2" charset="77"/>
            </a:endParaRPr>
          </a:p>
        </p:txBody>
      </p:sp>
    </p:spTree>
    <p:extLst>
      <p:ext uri="{BB962C8B-B14F-4D97-AF65-F5344CB8AC3E}">
        <p14:creationId xmlns:p14="http://schemas.microsoft.com/office/powerpoint/2010/main" val="17781922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4C54F-9567-104A-B9D9-954589725A27}"/>
              </a:ext>
            </a:extLst>
          </p:cNvPr>
          <p:cNvSpPr>
            <a:spLocks noGrp="1"/>
          </p:cNvSpPr>
          <p:nvPr>
            <p:ph type="title"/>
          </p:nvPr>
        </p:nvSpPr>
        <p:spPr/>
        <p:txBody>
          <a:bodyPr/>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4E51031-E049-CE47-ACEF-0615EB58AC0C}" type="datetime1">
              <a:rPr lang="en-GB" smtClean="0"/>
              <a:t>05/08/2024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36181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4400" b="1" i="0">
                <a:latin typeface="Metropolis Black" pitchFamily="2" charset="77"/>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5988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F2B8EB09-2886-144D-9529-2C932E6FC9B6}" type="datetime1">
              <a:rPr lang="en-GB" smtClean="0"/>
              <a:t>05/08/2024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0729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7A183-5BEC-3844-9FF4-AD8095A121E3}"/>
              </a:ext>
            </a:extLst>
          </p:cNvPr>
          <p:cNvSpPr>
            <a:spLocks noGrp="1"/>
          </p:cNvSpPr>
          <p:nvPr>
            <p:ph type="title"/>
          </p:nvPr>
        </p:nvSpPr>
        <p:spPr>
          <a:xfrm>
            <a:off x="355905" y="597820"/>
            <a:ext cx="11436720" cy="1092868"/>
          </a:xfrm>
        </p:spPr>
        <p:txBody>
          <a:bodyPr/>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5906" y="1825625"/>
            <a:ext cx="4979240" cy="435133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172200" y="1825625"/>
            <a:ext cx="5181600" cy="435133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721798CA-11B7-EA47-93DA-768E10F8186C}" type="datetime1">
              <a:rPr lang="en-GB" smtClean="0"/>
              <a:t>05/08/2024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1863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B952F-81A9-8045-93EA-1B3E16A5E2E8}"/>
              </a:ext>
            </a:extLst>
          </p:cNvPr>
          <p:cNvSpPr>
            <a:spLocks noGrp="1"/>
          </p:cNvSpPr>
          <p:nvPr>
            <p:ph type="title"/>
          </p:nvPr>
        </p:nvSpPr>
        <p:spPr>
          <a:xfrm>
            <a:off x="359880" y="605017"/>
            <a:ext cx="10515600" cy="1085671"/>
          </a:xfrm>
        </p:spPr>
        <p:txBody>
          <a:bodyPr/>
          <a:lstStyle>
            <a:lvl1pPr>
              <a:defRPr sz="32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359880" y="1690688"/>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1292" y="2505075"/>
            <a:ext cx="5157787" cy="368458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DA2B59D-7D7E-B749-9BB5-EA73B9CB55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2B6A25F-93DE-284E-AE75-320DBA1DF3C8}"/>
              </a:ext>
            </a:extLst>
          </p:cNvPr>
          <p:cNvSpPr>
            <a:spLocks noGrp="1"/>
          </p:cNvSpPr>
          <p:nvPr>
            <p:ph sz="quarter" idx="4"/>
          </p:nvPr>
        </p:nvSpPr>
        <p:spPr>
          <a:xfrm>
            <a:off x="6172200" y="2505075"/>
            <a:ext cx="5183188" cy="3684588"/>
          </a:xfrm>
        </p:spPr>
        <p:txBody>
          <a:bodyPr/>
          <a:lstStyle>
            <a:lvl1pPr>
              <a:defRPr sz="2000"/>
            </a:lvl1pPr>
            <a:lvl2pPr>
              <a:defRPr sz="2000"/>
            </a:lvl2pPr>
            <a:lvl3pPr>
              <a:defRPr sz="2000"/>
            </a:lvl3pPr>
            <a:lvl4pPr>
              <a:defRPr sz="2000"/>
            </a:lvl4pPr>
            <a:lvl5pPr>
              <a:defRPr sz="2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5B2E9F2-F133-734D-AC04-B355CB853F7E}" type="datetime1">
              <a:rPr lang="en-GB" smtClean="0"/>
              <a:t>05/08/2024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38789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p:nvPr>
        </p:nvSpPr>
        <p:spPr>
          <a:xfrm>
            <a:off x="335280" y="597820"/>
            <a:ext cx="11436720" cy="538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33160" y="6486471"/>
            <a:ext cx="3197352" cy="365125"/>
          </a:xfrm>
          <a:prstGeom prst="rect">
            <a:avLst/>
          </a:prstGeom>
        </p:spPr>
        <p:txBody>
          <a:bodyPr/>
          <a:lstStyle/>
          <a:p>
            <a:fld id="{06DAC0A8-202D-A648-86DC-8C0F8245455D}" type="datetime1">
              <a:rPr lang="en-GB" smtClean="0"/>
              <a:t>05/08/2024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3511505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C197018A-CBCC-1945-8693-D3385BC8C022}" type="datetime1">
              <a:rPr lang="en-GB" smtClean="0"/>
              <a:t>05/08/2024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8521976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2D907-7119-0749-8AB0-7FA7FE4C0AC6}"/>
              </a:ext>
            </a:extLst>
          </p:cNvPr>
          <p:cNvSpPr>
            <a:spLocks noGrp="1"/>
          </p:cNvSpPr>
          <p:nvPr>
            <p:ph type="title"/>
          </p:nvPr>
        </p:nvSpPr>
        <p:spPr>
          <a:xfrm>
            <a:off x="329184" y="987424"/>
            <a:ext cx="4442842" cy="1069975"/>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057400"/>
            <a:ext cx="444284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40E0D39D-DDE8-8A42-9D6E-68051DB79B29}" type="datetime1">
              <a:rPr lang="en-GB" smtClean="0"/>
              <a:t>05/08/2024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431240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05/08/2024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Tree>
    <p:extLst>
      <p:ext uri="{BB962C8B-B14F-4D97-AF65-F5344CB8AC3E}">
        <p14:creationId xmlns:p14="http://schemas.microsoft.com/office/powerpoint/2010/main" val="1039084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DD59D-BE70-E944-A5C1-0C94360705E4}"/>
              </a:ext>
            </a:extLst>
          </p:cNvPr>
          <p:cNvSpPr>
            <a:spLocks noGrp="1"/>
          </p:cNvSpPr>
          <p:nvPr>
            <p:ph type="title"/>
          </p:nvPr>
        </p:nvSpPr>
        <p:spPr>
          <a:xfrm>
            <a:off x="329184" y="600200"/>
            <a:ext cx="4442841" cy="1457199"/>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057400"/>
            <a:ext cx="444284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486471"/>
            <a:ext cx="3197352" cy="365125"/>
          </a:xfrm>
          <a:prstGeom prst="rect">
            <a:avLst/>
          </a:prstGeom>
        </p:spPr>
        <p:txBody>
          <a:bodyPr/>
          <a:lstStyle/>
          <a:p>
            <a:fld id="{DE54A864-F450-5D42-B60D-430E334FEDDF}" type="datetime1">
              <a:rPr lang="en-GB" smtClean="0"/>
              <a:t>05/08/2024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1846413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05/08/2024</a:t>
            </a:fld>
            <a:endParaRPr lang="en-US">
              <a:latin typeface="Arial" panose="020B0604020202020204" pitchFamily="34" charset="0"/>
              <a:cs typeface="Arial" panose="020B0604020202020204" pitchFamily="34" charset="0"/>
            </a:endParaRPr>
          </a:p>
        </p:txBody>
      </p:sp>
      <p:sp>
        <p:nvSpPr>
          <p:cNvPr id="9" name="Title Placeholder 1">
            <a:extLst>
              <a:ext uri="{FF2B5EF4-FFF2-40B4-BE49-F238E27FC236}">
                <a16:creationId xmlns:a16="http://schemas.microsoft.com/office/drawing/2014/main" id="{0054860C-687E-4A49-B3E3-0B5A44A4D84C}"/>
              </a:ext>
            </a:extLst>
          </p:cNvPr>
          <p:cNvSpPr>
            <a:spLocks noGrp="1"/>
          </p:cNvSpPr>
          <p:nvPr>
            <p:ph type="title"/>
          </p:nvPr>
        </p:nvSpPr>
        <p:spPr>
          <a:xfrm>
            <a:off x="335279" y="764323"/>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DF5F3D28-1C3C-B049-9103-C98B45136CDF}"/>
              </a:ext>
            </a:extLst>
          </p:cNvPr>
          <p:cNvSpPr>
            <a:spLocks noGrp="1"/>
          </p:cNvSpPr>
          <p:nvPr>
            <p:ph idx="1" hasCustomPrompt="1"/>
          </p:nvPr>
        </p:nvSpPr>
        <p:spPr>
          <a:xfrm>
            <a:off x="360000" y="1260000"/>
            <a:ext cx="11436721" cy="4941888"/>
          </a:xfrm>
          <a:prstGeom prst="rect">
            <a:avLst/>
          </a:prstGeom>
        </p:spPr>
        <p:txBody>
          <a:bodyPr vert="horz" lIns="91440" tIns="45720" rIns="91440" bIns="45720" rtlCol="0">
            <a:normAutofit/>
          </a:bodyPr>
          <a:lstStyle>
            <a:lvl1pPr>
              <a:buNone/>
              <a:defRPr/>
            </a:lvl1pPr>
            <a:lvl2pPr>
              <a:buNone/>
              <a:defRPr/>
            </a:lvl2pPr>
            <a:lvl3pPr>
              <a:buNone/>
              <a:defRPr/>
            </a:lvl3pPr>
            <a:lvl4pPr>
              <a:buNone/>
              <a:defRPr/>
            </a:lvl4pPr>
            <a:lvl5pPr>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8797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90802E-7EC5-564D-9786-46D393445EE9}"/>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05/08/2024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2"/>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3"/>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4"/>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8316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9880" y="1260000"/>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019800" y="1253331"/>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05/08/2024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60000" y="720000"/>
            <a:ext cx="8125229"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204477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0000" y="1260000"/>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05/08/2024</a:t>
            </a:fld>
            <a:endParaRPr lang="en-US">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F9C50C5F-16A8-A946-B802-9C23E22BF9F3}"/>
              </a:ext>
            </a:extLst>
          </p:cNvPr>
          <p:cNvSpPr txBox="1">
            <a:spLocks/>
          </p:cNvSpPr>
          <p:nvPr userDrawn="1"/>
        </p:nvSpPr>
        <p:spPr>
          <a:xfrm>
            <a:off x="360000" y="720000"/>
            <a:ext cx="8125229" cy="4544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600" b="1" i="0" kern="1200">
                <a:solidFill>
                  <a:srgbClr val="101289"/>
                </a:solidFill>
                <a:latin typeface="Arial Black" panose="020B0604020202020204" pitchFamily="34" charset="0"/>
                <a:ea typeface="+mj-ea"/>
                <a:cs typeface="Arial Black"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363288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60000" y="720000"/>
            <a:ext cx="8439265" cy="365125"/>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05/08/2024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476245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05/08/2024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endParaRPr lang="en-US"/>
          </a:p>
        </p:txBody>
      </p:sp>
    </p:spTree>
    <p:extLst>
      <p:ext uri="{BB962C8B-B14F-4D97-AF65-F5344CB8AC3E}">
        <p14:creationId xmlns:p14="http://schemas.microsoft.com/office/powerpoint/2010/main" val="1437707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1260000"/>
            <a:ext cx="6172200" cy="457719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60000" y="1260000"/>
            <a:ext cx="4442841" cy="45851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05/08/2024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60000" y="720000"/>
            <a:ext cx="4523047"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021487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60000" y="756000"/>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79" y="1260000"/>
            <a:ext cx="11436721"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05/08/2024</a:t>
            </a:fld>
            <a:endParaRPr lang="en-US">
              <a:solidFill>
                <a:schemeClr val="bg1"/>
              </a:solidFill>
            </a:endParaRPr>
          </a:p>
        </p:txBody>
      </p:sp>
    </p:spTree>
    <p:extLst>
      <p:ext uri="{BB962C8B-B14F-4D97-AF65-F5344CB8AC3E}">
        <p14:creationId xmlns:p14="http://schemas.microsoft.com/office/powerpoint/2010/main" val="32574215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597820"/>
            <a:ext cx="11436720" cy="109286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80" y="1847850"/>
            <a:ext cx="1143672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1798"/>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8B4B3A8-6F53-5E44-AEEB-7E7963330C51}" type="datetime1">
              <a:rPr lang="en-GB" smtClean="0"/>
              <a:t>05/08/2024</a:t>
            </a:fld>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272588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hf hdr="0"/>
  <p:txStyles>
    <p:titleStyle>
      <a:lvl1pPr algn="l" defTabSz="914400" rtl="0" eaLnBrk="1" latinLnBrk="0" hangingPunct="1">
        <a:lnSpc>
          <a:spcPct val="90000"/>
        </a:lnSpc>
        <a:spcBef>
          <a:spcPct val="0"/>
        </a:spcBef>
        <a:buNone/>
        <a:defRPr sz="3200" b="1" i="0" kern="1200">
          <a:solidFill>
            <a:srgbClr val="101289"/>
          </a:solidFill>
          <a:latin typeface="Metropolis" pitchFamily="2"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8D912-1790-D845-A9C9-483441AB9ACF}"/>
              </a:ext>
            </a:extLst>
          </p:cNvPr>
          <p:cNvSpPr>
            <a:spLocks noGrp="1"/>
          </p:cNvSpPr>
          <p:nvPr>
            <p:ph type="ctrTitle"/>
          </p:nvPr>
        </p:nvSpPr>
        <p:spPr>
          <a:xfrm>
            <a:off x="359880" y="506312"/>
            <a:ext cx="11134128" cy="2868066"/>
          </a:xfrm>
        </p:spPr>
        <p:txBody>
          <a:bodyPr/>
          <a:lstStyle/>
          <a:p>
            <a:r>
              <a:rPr lang="en-US"/>
              <a:t>JROC non-Order </a:t>
            </a:r>
            <a:r>
              <a:rPr lang="en-US" err="1"/>
              <a:t>Programme</a:t>
            </a:r>
            <a:r>
              <a:rPr lang="en-US"/>
              <a:t> Workplan Implementation Group</a:t>
            </a:r>
          </a:p>
        </p:txBody>
      </p:sp>
      <p:sp>
        <p:nvSpPr>
          <p:cNvPr id="3" name="Subtitle 2">
            <a:extLst>
              <a:ext uri="{FF2B5EF4-FFF2-40B4-BE49-F238E27FC236}">
                <a16:creationId xmlns:a16="http://schemas.microsoft.com/office/drawing/2014/main" id="{67E2540D-C54A-7643-8AEE-12474F58B40C}"/>
              </a:ext>
            </a:extLst>
          </p:cNvPr>
          <p:cNvSpPr>
            <a:spLocks noGrp="1"/>
          </p:cNvSpPr>
          <p:nvPr>
            <p:ph type="subTitle" idx="1"/>
          </p:nvPr>
        </p:nvSpPr>
        <p:spPr/>
        <p:txBody>
          <a:bodyPr vert="horz" lIns="91440" tIns="45720" rIns="91440" bIns="45720" rtlCol="0" anchor="t">
            <a:normAutofit lnSpcReduction="10000"/>
          </a:bodyPr>
          <a:lstStyle/>
          <a:p>
            <a:r>
              <a:rPr lang="en-US">
                <a:latin typeface="Metropolis"/>
                <a:cs typeface="Arial"/>
              </a:rPr>
              <a:t>5 August 2024</a:t>
            </a:r>
          </a:p>
        </p:txBody>
      </p:sp>
      <p:sp>
        <p:nvSpPr>
          <p:cNvPr id="4" name="Text Placeholder 3">
            <a:extLst>
              <a:ext uri="{FF2B5EF4-FFF2-40B4-BE49-F238E27FC236}">
                <a16:creationId xmlns:a16="http://schemas.microsoft.com/office/drawing/2014/main" id="{BA73875B-CCE4-254A-84B8-113CDDFD1D83}"/>
              </a:ext>
            </a:extLst>
          </p:cNvPr>
          <p:cNvSpPr>
            <a:spLocks noGrp="1"/>
          </p:cNvSpPr>
          <p:nvPr>
            <p:ph type="body" sz="quarter" idx="13"/>
          </p:nvPr>
        </p:nvSpPr>
        <p:spPr/>
        <p:txBody>
          <a:bodyPr>
            <a:normAutofit/>
          </a:bodyPr>
          <a:lstStyle/>
          <a:p>
            <a:r>
              <a:rPr lang="en-US"/>
              <a:t>Produced by: OBL</a:t>
            </a:r>
          </a:p>
          <a:p>
            <a:r>
              <a:rPr lang="en-US"/>
              <a:t>Date Produced: 1</a:t>
            </a:r>
            <a:r>
              <a:rPr lang="en-US" baseline="30000"/>
              <a:t> </a:t>
            </a:r>
            <a:r>
              <a:rPr lang="en-US"/>
              <a:t>August 2024</a:t>
            </a:r>
          </a:p>
          <a:p>
            <a:r>
              <a:rPr lang="en-US"/>
              <a:t>Classification: CONFIDENTIAL</a:t>
            </a:r>
          </a:p>
          <a:p>
            <a:endParaRPr lang="en-US"/>
          </a:p>
        </p:txBody>
      </p:sp>
      <p:sp>
        <p:nvSpPr>
          <p:cNvPr id="6" name="Footer Placeholder 1">
            <a:extLst>
              <a:ext uri="{FF2B5EF4-FFF2-40B4-BE49-F238E27FC236}">
                <a16:creationId xmlns:a16="http://schemas.microsoft.com/office/drawing/2014/main" id="{F20B1D08-8CB2-4174-8C2C-60E733CF997E}"/>
              </a:ext>
            </a:extLst>
          </p:cNvPr>
          <p:cNvSpPr txBox="1">
            <a:spLocks/>
          </p:cNvSpPr>
          <p:nvPr/>
        </p:nvSpPr>
        <p:spPr>
          <a:xfrm>
            <a:off x="2445173" y="6486472"/>
            <a:ext cx="767418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50004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3" name="TextBox 2">
            <a:extLst>
              <a:ext uri="{FF2B5EF4-FFF2-40B4-BE49-F238E27FC236}">
                <a16:creationId xmlns:a16="http://schemas.microsoft.com/office/drawing/2014/main" id="{BE868DAB-0A16-E18A-51D9-E7D04BD26226}"/>
              </a:ext>
            </a:extLst>
          </p:cNvPr>
          <p:cNvSpPr txBox="1"/>
          <p:nvPr/>
        </p:nvSpPr>
        <p:spPr>
          <a:xfrm>
            <a:off x="325121" y="1175575"/>
            <a:ext cx="1169754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The below are observations identified during production / review of the </a:t>
            </a:r>
            <a:r>
              <a:rPr kumimoji="0" lang="en-GB" sz="12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WS1-4 POAP </a:t>
            </a:r>
            <a:r>
              <a:rPr kumimoji="0" lang="en-GB" sz="12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and tabled for discussion.  This is initial thinking which will be evolved.</a:t>
            </a:r>
          </a:p>
        </p:txBody>
      </p:sp>
      <p:sp>
        <p:nvSpPr>
          <p:cNvPr id="5" name="Title 4">
            <a:extLst>
              <a:ext uri="{FF2B5EF4-FFF2-40B4-BE49-F238E27FC236}">
                <a16:creationId xmlns:a16="http://schemas.microsoft.com/office/drawing/2014/main" id="{E7BFC314-1434-E96E-98A4-C467A155AE15}"/>
              </a:ext>
            </a:extLst>
          </p:cNvPr>
          <p:cNvSpPr txBox="1">
            <a:spLocks/>
          </p:cNvSpPr>
          <p:nvPr/>
        </p:nvSpPr>
        <p:spPr>
          <a:xfrm>
            <a:off x="335279" y="764323"/>
            <a:ext cx="9593812" cy="49592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1800" b="1" i="0" u="none" strike="noStrike" kern="1200" cap="none" spc="0" normalizeH="0" baseline="0" noProof="0">
                <a:ln>
                  <a:noFill/>
                </a:ln>
                <a:solidFill>
                  <a:srgbClr val="101289"/>
                </a:solidFill>
                <a:effectLst/>
                <a:uLnTx/>
                <a:uFillTx/>
                <a:latin typeface="Metropolis Black" pitchFamily="2" charset="77"/>
                <a:ea typeface="+mj-ea"/>
              </a:rPr>
              <a:t>Key Workstream 1-4 dependencies and assumptions </a:t>
            </a:r>
          </a:p>
        </p:txBody>
      </p:sp>
      <p:graphicFrame>
        <p:nvGraphicFramePr>
          <p:cNvPr id="2" name="Table 1">
            <a:extLst>
              <a:ext uri="{FF2B5EF4-FFF2-40B4-BE49-F238E27FC236}">
                <a16:creationId xmlns:a16="http://schemas.microsoft.com/office/drawing/2014/main" id="{38304745-9473-269A-498D-4E6120BC4BB0}"/>
              </a:ext>
            </a:extLst>
          </p:cNvPr>
          <p:cNvGraphicFramePr>
            <a:graphicFrameLocks noGrp="1"/>
          </p:cNvGraphicFramePr>
          <p:nvPr>
            <p:extLst>
              <p:ext uri="{D42A27DB-BD31-4B8C-83A1-F6EECF244321}">
                <p14:modId xmlns:p14="http://schemas.microsoft.com/office/powerpoint/2010/main" val="2992200582"/>
              </p:ext>
            </p:extLst>
          </p:nvPr>
        </p:nvGraphicFramePr>
        <p:xfrm>
          <a:off x="391458" y="1515525"/>
          <a:ext cx="11380542" cy="4723722"/>
        </p:xfrm>
        <a:graphic>
          <a:graphicData uri="http://schemas.openxmlformats.org/drawingml/2006/table">
            <a:tbl>
              <a:tblPr firstRow="1" bandRow="1">
                <a:tableStyleId>{5C22544A-7EE6-4342-B048-85BDC9FD1C3A}</a:tableStyleId>
              </a:tblPr>
              <a:tblGrid>
                <a:gridCol w="11380542">
                  <a:extLst>
                    <a:ext uri="{9D8B030D-6E8A-4147-A177-3AD203B41FA5}">
                      <a16:colId xmlns:a16="http://schemas.microsoft.com/office/drawing/2014/main" val="4136267041"/>
                    </a:ext>
                  </a:extLst>
                </a:gridCol>
              </a:tblGrid>
              <a:tr h="255625">
                <a:tc>
                  <a:txBody>
                    <a:bodyPr/>
                    <a:lstStyle/>
                    <a:p>
                      <a:r>
                        <a:rPr lang="en-GB" sz="1100">
                          <a:latin typeface="Metropolis" panose="00000500000000000000" pitchFamily="50" charset="0"/>
                        </a:rPr>
                        <a:t>Dependencies</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942637"/>
                  </a:ext>
                </a:extLst>
              </a:tr>
              <a:tr h="2556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288328888"/>
                  </a:ext>
                </a:extLst>
              </a:tr>
              <a:tr h="255625">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Dependency on voluntary submission of data from a wide range of participants across the ecosystem in a timely manner.</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658910"/>
                  </a:ext>
                </a:extLst>
              </a:tr>
              <a:tr h="255625">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2"/>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The quality of the data submissions enable meaningful and accurate analysis.</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84732216"/>
                  </a:ext>
                </a:extLst>
              </a:tr>
              <a:tr h="426042">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3"/>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Any outcomes/requirements identified from the TRI Pilot outputs (WS2b) are to be considered as part of the MLA development workstream (WS5.4a).</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45244179"/>
                  </a:ext>
                </a:extLst>
              </a:tr>
              <a:tr h="2556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Consumer protection</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2541010039"/>
                  </a:ext>
                </a:extLst>
              </a:tr>
              <a:tr h="255625">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OBL’s proposed scope for the workstream is supported/approved by JROC.</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4468213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 b="1" i="0" u="none" strike="noStrike" kern="1200" cap="none" spc="0" normalizeH="0" baseline="0" noProof="0">
                        <a:ln>
                          <a:noFill/>
                        </a:ln>
                        <a:solidFill>
                          <a:schemeClr val="bg1"/>
                        </a:solidFill>
                        <a:effectLst/>
                        <a:uLnTx/>
                        <a:uFillTx/>
                        <a:latin typeface="Metropolis" panose="00000500000000000000" pitchFamily="50" charset="0"/>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58529068"/>
                  </a:ext>
                </a:extLst>
              </a:tr>
              <a:tr h="2556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schemeClr val="bg1"/>
                          </a:solidFill>
                          <a:effectLst/>
                          <a:uLnTx/>
                          <a:uFillTx/>
                          <a:latin typeface="Metropolis" panose="00000500000000000000" pitchFamily="50" charset="0"/>
                          <a:ea typeface="+mn-ea"/>
                          <a:cs typeface="+mn-cs"/>
                        </a:rPr>
                        <a:t>Decision for consideration (not currently in the plan)</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660848424"/>
                  </a:ext>
                </a:extLst>
              </a:tr>
              <a:tr h="426042">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Should we include a checkpoint for JROC to opine on whether sufficient data has been received on workstreams 1/2a to progress the analysis and recommended next steps – suggestion for October JROC Board.</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5196790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42960675"/>
                  </a:ext>
                </a:extLst>
              </a:tr>
              <a:tr h="2556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schemeClr val="bg1"/>
                          </a:solidFill>
                          <a:effectLst/>
                          <a:uLnTx/>
                          <a:uFillTx/>
                          <a:latin typeface="Metropolis" panose="00000500000000000000" pitchFamily="50" charset="0"/>
                          <a:ea typeface="+mn-ea"/>
                          <a:cs typeface="+mn-cs"/>
                        </a:rPr>
                        <a:t>Assumptions</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115593107"/>
                  </a:ext>
                </a:extLst>
              </a:tr>
              <a:tr h="255625">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Any key decisions will be made by JROC informed by recommendations from OBL.</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41703281"/>
                  </a:ext>
                </a:extLst>
              </a:tr>
              <a:tr h="255625">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2"/>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External engagement across the programme will be realised in a timely manner and to sufficient volumes/quality.</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58880917"/>
                  </a:ext>
                </a:extLst>
              </a:tr>
              <a:tr h="255625">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3"/>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 will have the capacity and capability to support with the monitoring, analysis, and reporting of data requirements across the programme.</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88619258"/>
                  </a:ext>
                </a:extLst>
              </a:tr>
              <a:tr h="255625">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The funding is sufficient to cover the internal/external activity costs.</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0604093"/>
                  </a:ext>
                </a:extLst>
              </a:tr>
              <a:tr h="125531">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5"/>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Activities/progress made will be sufficient to support the second round of funding in Q4-24 and there will be sufficient clarity of what will be delivered in H1-25.</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50371529"/>
                  </a:ext>
                </a:extLst>
              </a:tr>
              <a:tr h="125531">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6"/>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Plan developed to deliver the scope of the work as set out in the FCA note to the funders</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1053617"/>
                  </a:ext>
                </a:extLst>
              </a:tr>
            </a:tbl>
          </a:graphicData>
        </a:graphic>
      </p:graphicFrame>
    </p:spTree>
    <p:extLst>
      <p:ext uri="{BB962C8B-B14F-4D97-AF65-F5344CB8AC3E}">
        <p14:creationId xmlns:p14="http://schemas.microsoft.com/office/powerpoint/2010/main" val="1779811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3. Programme status update</a:t>
            </a:r>
          </a:p>
        </p:txBody>
      </p:sp>
      <p:sp>
        <p:nvSpPr>
          <p:cNvPr id="5" name="Footer Placeholder 4">
            <a:extLst>
              <a:ext uri="{FF2B5EF4-FFF2-40B4-BE49-F238E27FC236}">
                <a16:creationId xmlns:a16="http://schemas.microsoft.com/office/drawing/2014/main" id="{5FC7F94E-DBFD-B0CB-0607-B416B2895E65}"/>
              </a:ext>
            </a:extLst>
          </p:cNvPr>
          <p:cNvSpPr txBox="1">
            <a:spLocks/>
          </p:cNvSpPr>
          <p:nvPr/>
        </p:nvSpPr>
        <p:spPr>
          <a:xfrm>
            <a:off x="7132" y="6486471"/>
            <a:ext cx="2420675"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a:solidFill>
                  <a:prstClr val="white"/>
                </a:solidFill>
                <a:latin typeface="Metropolis" panose="00000500000000000000"/>
              </a:rPr>
              <a:t>Classification: CONFIDENTIAL</a:t>
            </a:r>
          </a:p>
        </p:txBody>
      </p:sp>
      <p:sp>
        <p:nvSpPr>
          <p:cNvPr id="6" name="Slide Number Placeholder 6">
            <a:extLst>
              <a:ext uri="{FF2B5EF4-FFF2-40B4-BE49-F238E27FC236}">
                <a16:creationId xmlns:a16="http://schemas.microsoft.com/office/drawing/2014/main" id="{60A41F35-08AB-86DB-60C8-F8FE79DA1A9A}"/>
              </a:ext>
            </a:extLst>
          </p:cNvPr>
          <p:cNvSpPr txBox="1">
            <a:spLocks/>
          </p:cNvSpPr>
          <p:nvPr/>
        </p:nvSpPr>
        <p:spPr>
          <a:xfrm>
            <a:off x="8610600" y="6486472"/>
            <a:ext cx="316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7DBEFEF-2EF4-7341-AFBF-5942378A7132}" type="slidenum">
              <a:rPr lang="en-US" sz="1200" smtClean="0">
                <a:solidFill>
                  <a:schemeClr val="bg1"/>
                </a:solidFill>
                <a:latin typeface="Metropolis" panose="00000500000000000000" pitchFamily="50" charset="0"/>
              </a:rPr>
              <a:pPr algn="r"/>
              <a:t>11</a:t>
            </a:fld>
            <a:endParaRPr lang="en-US" sz="1200">
              <a:solidFill>
                <a:schemeClr val="bg1"/>
              </a:solidFill>
              <a:latin typeface="Metropolis" panose="00000500000000000000" pitchFamily="50" charset="0"/>
            </a:endParaRPr>
          </a:p>
        </p:txBody>
      </p:sp>
    </p:spTree>
    <p:extLst>
      <p:ext uri="{BB962C8B-B14F-4D97-AF65-F5344CB8AC3E}">
        <p14:creationId xmlns:p14="http://schemas.microsoft.com/office/powerpoint/2010/main" val="2083351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Workstreams 1-4 Status Report </a:t>
            </a:r>
            <a:r>
              <a:rPr lang="en-GB" sz="2000">
                <a:latin typeface="Metropolis"/>
              </a:rPr>
              <a:t>(as at 26.07.24)</a:t>
            </a:r>
            <a:endParaRPr lang="en-GB" sz="2400">
              <a:latin typeface="Metropolis"/>
            </a:endParaRP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345514" y="1182301"/>
          <a:ext cx="11533634" cy="5089549"/>
        </p:xfrm>
        <a:graphic>
          <a:graphicData uri="http://schemas.openxmlformats.org/drawingml/2006/table">
            <a:tbl>
              <a:tblPr firstRow="1" bandRow="1">
                <a:tableStyleId>{5C22544A-7EE6-4342-B048-85BDC9FD1C3A}</a:tableStyleId>
              </a:tblPr>
              <a:tblGrid>
                <a:gridCol w="1261502">
                  <a:extLst>
                    <a:ext uri="{9D8B030D-6E8A-4147-A177-3AD203B41FA5}">
                      <a16:colId xmlns:a16="http://schemas.microsoft.com/office/drawing/2014/main" val="4250877703"/>
                    </a:ext>
                  </a:extLst>
                </a:gridCol>
                <a:gridCol w="284046">
                  <a:extLst>
                    <a:ext uri="{9D8B030D-6E8A-4147-A177-3AD203B41FA5}">
                      <a16:colId xmlns:a16="http://schemas.microsoft.com/office/drawing/2014/main" val="3094528232"/>
                    </a:ext>
                  </a:extLst>
                </a:gridCol>
                <a:gridCol w="284046">
                  <a:extLst>
                    <a:ext uri="{9D8B030D-6E8A-4147-A177-3AD203B41FA5}">
                      <a16:colId xmlns:a16="http://schemas.microsoft.com/office/drawing/2014/main" val="198086448"/>
                    </a:ext>
                  </a:extLst>
                </a:gridCol>
                <a:gridCol w="284046">
                  <a:extLst>
                    <a:ext uri="{9D8B030D-6E8A-4147-A177-3AD203B41FA5}">
                      <a16:colId xmlns:a16="http://schemas.microsoft.com/office/drawing/2014/main" val="808849939"/>
                    </a:ext>
                  </a:extLst>
                </a:gridCol>
                <a:gridCol w="284046">
                  <a:extLst>
                    <a:ext uri="{9D8B030D-6E8A-4147-A177-3AD203B41FA5}">
                      <a16:colId xmlns:a16="http://schemas.microsoft.com/office/drawing/2014/main" val="2278467631"/>
                    </a:ext>
                  </a:extLst>
                </a:gridCol>
                <a:gridCol w="4343400">
                  <a:extLst>
                    <a:ext uri="{9D8B030D-6E8A-4147-A177-3AD203B41FA5}">
                      <a16:colId xmlns:a16="http://schemas.microsoft.com/office/drawing/2014/main" val="2765565782"/>
                    </a:ext>
                  </a:extLst>
                </a:gridCol>
                <a:gridCol w="2396274">
                  <a:extLst>
                    <a:ext uri="{9D8B030D-6E8A-4147-A177-3AD203B41FA5}">
                      <a16:colId xmlns:a16="http://schemas.microsoft.com/office/drawing/2014/main" val="2819188149"/>
                    </a:ext>
                  </a:extLst>
                </a:gridCol>
                <a:gridCol w="2396274">
                  <a:extLst>
                    <a:ext uri="{9D8B030D-6E8A-4147-A177-3AD203B41FA5}">
                      <a16:colId xmlns:a16="http://schemas.microsoft.com/office/drawing/2014/main" val="2010091397"/>
                    </a:ext>
                  </a:extLst>
                </a:gridCol>
              </a:tblGrid>
              <a:tr h="271635">
                <a:tc>
                  <a:txBody>
                    <a:bodyPr/>
                    <a:lstStyle/>
                    <a:p>
                      <a:r>
                        <a:rPr lang="en-GB" sz="900">
                          <a:latin typeface="Metropolis"/>
                        </a:rPr>
                        <a:t>Workstream</a:t>
                      </a:r>
                    </a:p>
                  </a:txBody>
                  <a:tcPr anchor="ct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409078">
                <a:tc>
                  <a:txBody>
                    <a:bodyPr/>
                    <a:lstStyle/>
                    <a:p>
                      <a:endParaRPr lang="en-GB" sz="900" b="1">
                        <a:latin typeface="Metropolis" panose="00000500000000000000" pitchFamily="50" charset="0"/>
                      </a:endParaRPr>
                    </a:p>
                  </a:txBody>
                  <a:tcPr anchor="ctr">
                    <a:solidFill>
                      <a:schemeClr val="accent1"/>
                    </a:solidFill>
                  </a:tcPr>
                </a:tc>
                <a:tc>
                  <a:txBody>
                    <a:bodyPr/>
                    <a:lstStyle/>
                    <a:p>
                      <a:pPr algn="ctr"/>
                      <a:r>
                        <a:rPr lang="en-GB" sz="700" b="1">
                          <a:solidFill>
                            <a:schemeClr val="bg1"/>
                          </a:solidFill>
                          <a:latin typeface="Metropolis"/>
                        </a:rPr>
                        <a:t>Overall</a:t>
                      </a:r>
                    </a:p>
                  </a:txBody>
                  <a:tcPr vert="vert270" anchor="ctr">
                    <a:solidFill>
                      <a:schemeClr val="accent1"/>
                    </a:solidFill>
                  </a:tcPr>
                </a:tc>
                <a:tc>
                  <a:txBody>
                    <a:bodyPr/>
                    <a:lstStyle/>
                    <a:p>
                      <a:pPr algn="ctr"/>
                      <a:r>
                        <a:rPr lang="en-US" sz="700" b="1">
                          <a:solidFill>
                            <a:schemeClr val="bg1"/>
                          </a:solidFill>
                          <a:latin typeface="Metropolis"/>
                        </a:rPr>
                        <a:t>Time</a:t>
                      </a:r>
                      <a:endParaRPr lang="en-GB" sz="700" b="1">
                        <a:solidFill>
                          <a:schemeClr val="bg1"/>
                        </a:solidFill>
                        <a:latin typeface="Metropolis"/>
                      </a:endParaRPr>
                    </a:p>
                  </a:txBody>
                  <a:tcPr vert="vert270" anchor="ctr">
                    <a:solidFill>
                      <a:schemeClr val="accent1"/>
                    </a:solidFill>
                  </a:tcPr>
                </a:tc>
                <a:tc>
                  <a:txBody>
                    <a:bodyPr/>
                    <a:lstStyle/>
                    <a:p>
                      <a:pPr algn="ctr"/>
                      <a:r>
                        <a:rPr lang="en-US" sz="700" b="1">
                          <a:solidFill>
                            <a:schemeClr val="bg1"/>
                          </a:solidFill>
                          <a:latin typeface="Metropolis"/>
                        </a:rPr>
                        <a:t>Quality</a:t>
                      </a:r>
                      <a:endParaRPr lang="en-GB" sz="700" b="1">
                        <a:solidFill>
                          <a:schemeClr val="bg1"/>
                        </a:solidFill>
                        <a:latin typeface="Metropolis"/>
                      </a:endParaRPr>
                    </a:p>
                  </a:txBody>
                  <a:tcPr vert="vert270" anchor="ctr">
                    <a:solidFill>
                      <a:schemeClr val="accent1"/>
                    </a:solidFill>
                  </a:tcPr>
                </a:tc>
                <a:tc>
                  <a:txBody>
                    <a:bodyPr/>
                    <a:lstStyle/>
                    <a:p>
                      <a:pPr algn="ctr"/>
                      <a:r>
                        <a:rPr lang="en-US" sz="700" b="1">
                          <a:solidFill>
                            <a:schemeClr val="bg1"/>
                          </a:solidFill>
                          <a:latin typeface="Metropolis"/>
                        </a:rPr>
                        <a:t>Risks</a:t>
                      </a:r>
                      <a:endParaRPr lang="en-GB" sz="7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843309">
                <a:tc>
                  <a:txBody>
                    <a:bodyPr/>
                    <a:lstStyle/>
                    <a:p>
                      <a:r>
                        <a:rPr lang="en-GB" sz="900" b="1">
                          <a:latin typeface="Metropolis"/>
                        </a:rPr>
                        <a:t>1. Levelling up availability and performance</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R</a:t>
                      </a: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Reporting Red, to highlight the lack of confidence in the data available or expected to be received in time to support the workstream deliverables.</a:t>
                      </a:r>
                    </a:p>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OBL has processed data sub-missions since mid-Feb, as per plan, but low levels of participation and incomplete data. Requirement of 6 consecutive months of data for 60-80% of market not fulfilled, putting Nov deadline at risk </a:t>
                      </a:r>
                      <a:endParaRPr lang="en-US" sz="800" b="0" i="0" u="none" strike="noStrike" kern="1200" noProof="0">
                        <a:solidFill>
                          <a:schemeClr val="tx1"/>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TPP roundtable being organized on 01-Aug to mitigate the data risk and to help inform JROC on next steps, incl. potential FCA 'voluntary data request'</a:t>
                      </a:r>
                      <a:endParaRPr lang="en-US" sz="800" b="0" i="0" u="none" strike="noStrike" kern="1200" noProof="0">
                        <a:solidFill>
                          <a:schemeClr val="tx1"/>
                        </a:solidFill>
                        <a:latin typeface="Metropolis"/>
                      </a:endParaRPr>
                    </a:p>
                  </a:txBody>
                  <a:tcPr marL="36000" marR="36000" marT="36000" marB="36000" anchor="ctr"/>
                </a:tc>
                <a:tc>
                  <a:txBody>
                    <a:bodyPr/>
                    <a:lstStyle/>
                    <a:p>
                      <a:pPr marL="83820" indent="-83820" algn="l" rtl="0" eaLnBrk="1" latinLnBrk="0" hangingPunct="1">
                        <a:buFont typeface="Arial" panose="020B0604020202020204" pitchFamily="34" charset="0"/>
                        <a:buChar char="•"/>
                      </a:pPr>
                      <a:r>
                        <a:rPr lang="en-GB" sz="800" kern="1200">
                          <a:solidFill>
                            <a:schemeClr val="dk1"/>
                          </a:solidFill>
                          <a:latin typeface="Metropolis"/>
                          <a:ea typeface="+mn-ea"/>
                          <a:cs typeface="+mn-cs"/>
                        </a:rPr>
                        <a:t>TPP roundtable scheduled for 01-Aug</a:t>
                      </a:r>
                    </a:p>
                    <a:p>
                      <a:pPr marL="83820" lvl="0" indent="-83820" algn="l">
                        <a:buFont typeface="Arial" panose="020B0604020202020204" pitchFamily="34" charset="0"/>
                        <a:buChar char="•"/>
                      </a:pPr>
                      <a:r>
                        <a:rPr lang="en-GB" sz="800" kern="1200">
                          <a:solidFill>
                            <a:schemeClr val="dk1"/>
                          </a:solidFill>
                          <a:latin typeface="Metropolis"/>
                          <a:ea typeface="+mn-ea"/>
                          <a:cs typeface="+mn-cs"/>
                        </a:rPr>
                        <a:t>Questionnaire to be issued to participants to solicit feedback 01-16-Aug.</a:t>
                      </a:r>
                    </a:p>
                    <a:p>
                      <a:pPr marL="83820" lvl="0" indent="-83820" algn="l">
                        <a:buFont typeface="Arial" panose="020B0604020202020204" pitchFamily="34" charset="0"/>
                        <a:buChar char="•"/>
                      </a:pPr>
                      <a:r>
                        <a:rPr lang="en-GB" sz="800" kern="1200">
                          <a:solidFill>
                            <a:schemeClr val="dk1"/>
                          </a:solidFill>
                          <a:latin typeface="Metropolis"/>
                          <a:ea typeface="+mn-ea"/>
                          <a:cs typeface="+mn-cs"/>
                        </a:rPr>
                        <a:t>Report to JROC on participants feedback planned for w/c 26-Aug.</a:t>
                      </a:r>
                    </a:p>
                  </a:txBody>
                  <a:tcPr marL="36000" marR="36000" marT="36000" marB="36000" anchor="ctr"/>
                </a:tc>
                <a:tc>
                  <a:txBody>
                    <a:bodyPr/>
                    <a:lstStyle/>
                    <a:p>
                      <a:pPr marL="83820" indent="-83820" algn="l" rtl="0" eaLnBrk="1" latinLnBrk="0" hangingPunct="1">
                        <a:buFont typeface="Arial" panose="020B0604020202020204" pitchFamily="34" charset="0"/>
                        <a:buChar char="•"/>
                      </a:pPr>
                      <a:r>
                        <a:rPr lang="en-GB" sz="800" b="0" i="0" u="none" strike="noStrike" kern="1200" noProof="0">
                          <a:solidFill>
                            <a:schemeClr val="dk1"/>
                          </a:solidFill>
                          <a:latin typeface="Metropolis"/>
                        </a:rPr>
                        <a:t>TPP roundtable on  01-Aug.</a:t>
                      </a:r>
                      <a:endParaRPr lang="en-GB" sz="800" kern="1200">
                        <a:solidFill>
                          <a:schemeClr val="dk1"/>
                        </a:solidFill>
                        <a:latin typeface="Metropolis"/>
                        <a:ea typeface="+mn-ea"/>
                        <a:cs typeface="+mn-cs"/>
                      </a:endParaRPr>
                    </a:p>
                    <a:p>
                      <a:pPr marL="83820" lvl="0" indent="-83820" algn="l">
                        <a:buFont typeface="Arial" panose="020B0604020202020204" pitchFamily="34" charset="0"/>
                        <a:buChar char="•"/>
                      </a:pPr>
                      <a:r>
                        <a:rPr lang="en-GB" sz="800" b="0" i="0" u="none" strike="noStrike" kern="1200" noProof="0">
                          <a:solidFill>
                            <a:schemeClr val="dk1"/>
                          </a:solidFill>
                          <a:latin typeface="Metropolis"/>
                        </a:rPr>
                        <a:t>Draft and publish questionnaire.</a:t>
                      </a:r>
                    </a:p>
                    <a:p>
                      <a:pPr marL="83820" lvl="0" indent="-83820" algn="l">
                        <a:buFont typeface="Arial" panose="020B0604020202020204" pitchFamily="34" charset="0"/>
                        <a:buChar char="•"/>
                      </a:pPr>
                      <a:r>
                        <a:rPr lang="en-GB" sz="800" b="0" i="0" u="none" strike="noStrike" kern="1200" noProof="0">
                          <a:solidFill>
                            <a:schemeClr val="dk1"/>
                          </a:solidFill>
                          <a:latin typeface="Metropolis"/>
                        </a:rPr>
                        <a:t>Continue collecting submission.</a:t>
                      </a:r>
                    </a:p>
                    <a:p>
                      <a:pPr marL="83820" lvl="0" indent="-83820" algn="l">
                        <a:buFont typeface="Arial" panose="020B0604020202020204" pitchFamily="34" charset="0"/>
                        <a:buChar char="•"/>
                      </a:pPr>
                      <a:r>
                        <a:rPr lang="en-GB" sz="800" b="0" i="0" u="none" strike="noStrike" kern="1200" noProof="0">
                          <a:solidFill>
                            <a:schemeClr val="dk1"/>
                          </a:solidFill>
                          <a:latin typeface="Metropolis"/>
                        </a:rPr>
                        <a:t>Support participants.</a:t>
                      </a:r>
                    </a:p>
                  </a:txBody>
                  <a:tcPr marL="36000" marR="36000" marT="36000" marB="36000" anchor="ctr"/>
                </a:tc>
                <a:extLst>
                  <a:ext uri="{0D108BD9-81ED-4DB2-BD59-A6C34878D82A}">
                    <a16:rowId xmlns:a16="http://schemas.microsoft.com/office/drawing/2014/main" val="2961555244"/>
                  </a:ext>
                </a:extLst>
              </a:tr>
              <a:tr h="1065508">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2a. </a:t>
                      </a:r>
                      <a:r>
                        <a:rPr lang="en-GB" sz="900" b="1" kern="1200" baseline="0">
                          <a:solidFill>
                            <a:schemeClr val="tx1"/>
                          </a:solidFill>
                          <a:latin typeface="Metropolis"/>
                          <a:ea typeface="+mn-ea"/>
                          <a:cs typeface="Arial"/>
                        </a:rPr>
                        <a:t>Financial Crime Data</a:t>
                      </a:r>
                      <a:endParaRPr lang="en-GB" sz="900" b="1">
                        <a:latin typeface="Metropolis"/>
                        <a:cs typeface="Arial"/>
                      </a:endParaRP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900" b="1" kern="1200">
                          <a:solidFill>
                            <a:schemeClr val="bg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bg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bg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Reporting Amber, noting a risk of not receiving substantive data in time to fulfil the workstream deliverables, however, confidence in expected data is higher than for WS1.</a:t>
                      </a:r>
                    </a:p>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OBL has processed data sub-missions since end-Feb, as per plan, but moderate participation (2 CMA9 + 1 non-CMA9) and incomplete data. Requirement of 6 consecutive months of data for 60-80% of market not fulfilled, potentially putting Nov deadline at risk</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ASPSP roundtable being organized on 1st Aug to mitigate the data risk and to help inform JROC on next steps, incl. potential FCA 'voluntary data request’.</a:t>
                      </a:r>
                      <a:endParaRPr lang="en-US" sz="800" b="0" i="0" u="none" strike="noStrike" kern="1200" noProof="0">
                        <a:solidFill>
                          <a:srgbClr val="000000"/>
                        </a:solidFill>
                        <a:latin typeface="Metropolis"/>
                      </a:endParaRPr>
                    </a:p>
                  </a:txBody>
                  <a:tcPr marL="36000" marR="36000" marT="36000" marB="36000" anchor="ct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kern="1200" noProof="0">
                          <a:solidFill>
                            <a:schemeClr val="dk1"/>
                          </a:solidFill>
                          <a:latin typeface="Metropolis"/>
                        </a:rPr>
                        <a:t>ASPSP roundtable on 1st Aug.</a:t>
                      </a:r>
                      <a:endParaRPr lang="en-US" sz="800" b="0" i="0" u="none" strike="noStrike" kern="1200" noProof="0">
                        <a:solidFill>
                          <a:srgbClr val="000000"/>
                        </a:solidFill>
                        <a:latin typeface="Metropolis"/>
                      </a:endParaRPr>
                    </a:p>
                    <a:p>
                      <a:pPr marL="83820" lvl="0" indent="-83820" algn="l">
                        <a:buClr>
                          <a:srgbClr val="000000"/>
                        </a:buClr>
                        <a:buFont typeface="Arial,Sans-Serif" panose="020B0604020202020204" pitchFamily="34" charset="0"/>
                        <a:buChar char="•"/>
                      </a:pPr>
                      <a:r>
                        <a:rPr lang="en-GB" sz="800" kern="1200">
                          <a:solidFill>
                            <a:schemeClr val="dk1"/>
                          </a:solidFill>
                          <a:latin typeface="Metropolis"/>
                          <a:ea typeface="+mn-ea"/>
                          <a:cs typeface="+mn-cs"/>
                        </a:rPr>
                        <a:t>Questionnaire to be issued to participants to solicit feedback 01-16-Aug</a:t>
                      </a:r>
                    </a:p>
                    <a:p>
                      <a:pPr marL="83820" lvl="0" indent="-83820" algn="l">
                        <a:buClr>
                          <a:srgbClr val="000000"/>
                        </a:buClr>
                        <a:buFont typeface="Arial,Sans-Serif" panose="020B0604020202020204" pitchFamily="34" charset="0"/>
                        <a:buChar char="•"/>
                      </a:pPr>
                      <a:r>
                        <a:rPr lang="en-GB" sz="800" b="0" i="0" u="none" strike="noStrike" kern="1200" noProof="0">
                          <a:solidFill>
                            <a:schemeClr val="dk1"/>
                          </a:solidFill>
                          <a:latin typeface="Metropolis"/>
                        </a:rPr>
                        <a:t>Report to JROC on participants feedback planned for w/c 26 Aug.</a:t>
                      </a:r>
                      <a:endParaRPr lang="en-GB" sz="1600">
                        <a:latin typeface="Metropolis"/>
                      </a:endParaRPr>
                    </a:p>
                  </a:txBody>
                  <a:tcPr marL="36000" marR="36000" marT="36000" marB="36000" anchor="ctr"/>
                </a:tc>
                <a:tc>
                  <a:txBody>
                    <a:bodyPr/>
                    <a:lstStyle/>
                    <a:p>
                      <a:pPr marL="83820" indent="-83820" algn="l" rtl="0" eaLnBrk="1" latinLnBrk="0" hangingPunct="1">
                        <a:buFont typeface="Arial" panose="020B0604020202020204" pitchFamily="34" charset="0"/>
                        <a:buChar char="•"/>
                      </a:pPr>
                      <a:r>
                        <a:rPr lang="en-GB" sz="800" b="0" i="0" u="none" strike="noStrike" kern="1200" noProof="0">
                          <a:solidFill>
                            <a:schemeClr val="dk1"/>
                          </a:solidFill>
                          <a:latin typeface="Metropolis"/>
                        </a:rPr>
                        <a:t>ASPSP roundtable on  01-Aug.</a:t>
                      </a:r>
                      <a:endParaRPr lang="en-GB" sz="800" kern="1200">
                        <a:solidFill>
                          <a:schemeClr val="dk1"/>
                        </a:solidFill>
                        <a:latin typeface="Metropolis"/>
                        <a:ea typeface="+mn-ea"/>
                        <a:cs typeface="+mn-cs"/>
                      </a:endParaRPr>
                    </a:p>
                    <a:p>
                      <a:pPr marL="83820" lvl="0" indent="-83820" algn="l">
                        <a:buFont typeface="Arial" panose="020B0604020202020204" pitchFamily="34" charset="0"/>
                        <a:buChar char="•"/>
                      </a:pPr>
                      <a:r>
                        <a:rPr lang="en-GB" sz="800" b="0" i="0" u="none" strike="noStrike" kern="1200" noProof="0">
                          <a:solidFill>
                            <a:schemeClr val="dk1"/>
                          </a:solidFill>
                          <a:latin typeface="Metropolis"/>
                        </a:rPr>
                        <a:t>Draft and publish questionnaire.</a:t>
                      </a:r>
                    </a:p>
                    <a:p>
                      <a:pPr marL="83820" lvl="0" indent="-83820" algn="l">
                        <a:buClr>
                          <a:srgbClr val="000000"/>
                        </a:buClr>
                        <a:buFont typeface="Arial,Sans-Serif" panose="020B0604020202020204" pitchFamily="34" charset="0"/>
                        <a:buChar char="•"/>
                      </a:pPr>
                      <a:r>
                        <a:rPr lang="en-GB" sz="800" b="0" i="0" u="none" strike="noStrike" kern="1200" noProof="0">
                          <a:solidFill>
                            <a:schemeClr val="dk1"/>
                          </a:solidFill>
                          <a:latin typeface="Metropolis"/>
                        </a:rPr>
                        <a:t>Continue collecting submission</a:t>
                      </a:r>
                      <a:endParaRPr lang="en-US" sz="800" b="0" i="0" u="none" strike="noStrike" kern="1200" noProof="0">
                        <a:solidFill>
                          <a:srgbClr val="000000"/>
                        </a:solidFill>
                        <a:latin typeface="Metropolis"/>
                      </a:endParaRPr>
                    </a:p>
                    <a:p>
                      <a:pPr marL="83820" lvl="0" indent="-83820" algn="l">
                        <a:buClr>
                          <a:srgbClr val="000000"/>
                        </a:buClr>
                        <a:buFont typeface="Arial,Sans-Serif" panose="020B0604020202020204" pitchFamily="34" charset="0"/>
                        <a:buChar char="•"/>
                      </a:pPr>
                      <a:r>
                        <a:rPr lang="en-GB" sz="800" b="0" i="0" u="none" strike="noStrike" kern="1200" noProof="0">
                          <a:solidFill>
                            <a:schemeClr val="dk1"/>
                          </a:solidFill>
                          <a:latin typeface="Metropolis"/>
                        </a:rPr>
                        <a:t>Support participants</a:t>
                      </a:r>
                      <a:endParaRPr lang="en-GB" sz="1600">
                        <a:latin typeface="Metropolis"/>
                      </a:endParaRPr>
                    </a:p>
                  </a:txBody>
                  <a:tcPr marL="36000" marR="36000" marT="36000" marB="36000" anchor="ctr"/>
                </a:tc>
                <a:extLst>
                  <a:ext uri="{0D108BD9-81ED-4DB2-BD59-A6C34878D82A}">
                    <a16:rowId xmlns:a16="http://schemas.microsoft.com/office/drawing/2014/main" val="3522747918"/>
                  </a:ext>
                </a:extLst>
              </a:tr>
              <a:tr h="1176608">
                <a:tc>
                  <a:txBody>
                    <a:bodyPr/>
                    <a:lstStyle/>
                    <a:p>
                      <a:r>
                        <a:rPr lang="en-GB" sz="900" b="1">
                          <a:latin typeface="Metropolis"/>
                        </a:rPr>
                        <a:t>2b. Financial crime tools (e.g. TRIs)</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dk1"/>
                          </a:solidFill>
                          <a:latin typeface="Metropolis"/>
                          <a:ea typeface="+mn-ea"/>
                          <a:cs typeface="+mn-cs"/>
                        </a:rPr>
                        <a:t>Reporting Amber, to acknowledge the risk that the quality of data expected from participating ASPSP’s has not been established.</a:t>
                      </a:r>
                    </a:p>
                    <a:p>
                      <a:pPr marL="83820" marR="0" lvl="0" indent="-83820" algn="l"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dk1"/>
                          </a:solidFill>
                          <a:latin typeface="Metropolis"/>
                          <a:ea typeface="+mn-ea"/>
                          <a:cs typeface="+mn-cs"/>
                        </a:rPr>
                        <a:t>TPPs are steadily raising TRI volumes; however, the total is still below expectations due to some caution now that we are ‘Live’. which is reflected as an amber status against the time measure. </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dk1"/>
                          </a:solidFill>
                          <a:latin typeface="Metropolis"/>
                          <a:ea typeface="+mn-ea"/>
                          <a:cs typeface="+mn-cs"/>
                        </a:rPr>
                        <a:t>A forecasting tool has been set up to monitor anticipated volumes from TPPs, to help assess any potential impact on the pilot’s timeline and confirm the completeness of the TRIs being used.</a:t>
                      </a:r>
                    </a:p>
                  </a:txBody>
                  <a:tcPr marL="36000" marR="36000" marT="36000" marB="36000" anchor="ctr"/>
                </a:tc>
                <a:tc>
                  <a:txBody>
                    <a:bodyPr/>
                    <a:lstStyle/>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Draft and publish incremental monthly (Aug/Sep) progress updates to FCA/JROC.</a:t>
                      </a:r>
                    </a:p>
                  </a:txBody>
                  <a:tcPr marL="36000" marR="36000" marT="36000" marB="36000" anchor="ctr"/>
                </a:tc>
                <a:tc>
                  <a:txBody>
                    <a:bodyPr/>
                    <a:lstStyle/>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The focus on driving TRI volumes up and assessing the accuracy of the data provided; essential for a successful pilot.</a:t>
                      </a:r>
                    </a:p>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Monitor TPP volumes &amp; TRI usage forecasts.</a:t>
                      </a:r>
                    </a:p>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Validate correct usage and accuracy of TRIs.</a:t>
                      </a:r>
                    </a:p>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The overall pilot activity from OBL will largely remain unchanged until we begin to see a significant increase in payment volumes sending TRIs, OBL will then start monitoring any changes and their impact.</a:t>
                      </a:r>
                    </a:p>
                  </a:txBody>
                  <a:tcPr marL="36000" marR="36000" marT="36000" marB="36000" anchor="ctr"/>
                </a:tc>
                <a:extLst>
                  <a:ext uri="{0D108BD9-81ED-4DB2-BD59-A6C34878D82A}">
                    <a16:rowId xmlns:a16="http://schemas.microsoft.com/office/drawing/2014/main" val="1196494340"/>
                  </a:ext>
                </a:extLst>
              </a:tr>
              <a:tr h="621109">
                <a:tc>
                  <a:txBody>
                    <a:bodyPr/>
                    <a:lstStyle/>
                    <a:p>
                      <a:r>
                        <a:rPr lang="en-GB" sz="900" b="1">
                          <a:latin typeface="Metropolis"/>
                        </a:rPr>
                        <a:t>3. Consumer Protection (Disputes)</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Reporting Green.</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Held initial informal chat with FCA to discuss scope of next stages of WS3</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To an extent there remains a lack of clarity on scope which needs to be addressed</a:t>
                      </a:r>
                      <a:endParaRPr lang="en-US" sz="800" kern="1200">
                        <a:solidFill>
                          <a:schemeClr val="tx1"/>
                        </a:solidFill>
                        <a:latin typeface="Metropolis"/>
                        <a:ea typeface="+mn-ea"/>
                        <a:cs typeface="+mn-cs"/>
                      </a:endParaRPr>
                    </a:p>
                  </a:txBody>
                  <a:tcPr marL="36000" marR="36000" marT="36000" marB="36000" anchor="ctr"/>
                </a:tc>
                <a:tc>
                  <a:txBody>
                    <a:bodyPr/>
                    <a:lstStyle/>
                    <a:p>
                      <a:pPr marL="83820" lvl="0" indent="-83820" algn="l" defTabSz="914400" rtl="0" eaLnBrk="1" latinLnBrk="0" hangingPunct="1">
                        <a:buFont typeface="Arial" panose="020B0604020202020204" pitchFamily="34" charset="0"/>
                        <a:buChar char="•"/>
                      </a:pPr>
                      <a:r>
                        <a:rPr lang="en-GB" sz="800" kern="1200">
                          <a:solidFill>
                            <a:schemeClr val="tx1"/>
                          </a:solidFill>
                          <a:latin typeface="Metropolis"/>
                          <a:ea typeface="+mn-ea"/>
                          <a:cs typeface="+mn-cs"/>
                        </a:rPr>
                        <a:t>Publish Scope Doc to JROC (Aug-24).</a:t>
                      </a:r>
                    </a:p>
                    <a:p>
                      <a:pPr marL="83820" lvl="0" indent="-83820" algn="l">
                        <a:buFont typeface="Arial" panose="020B0604020202020204" pitchFamily="34" charset="0"/>
                        <a:buChar char="•"/>
                      </a:pPr>
                      <a:r>
                        <a:rPr lang="en-GB" sz="800" kern="1200">
                          <a:solidFill>
                            <a:schemeClr val="tx1"/>
                          </a:solidFill>
                          <a:latin typeface="Metropolis"/>
                          <a:ea typeface="+mn-ea"/>
                          <a:cs typeface="+mn-cs"/>
                        </a:rPr>
                        <a:t>Establish co-dependencies with WS5 consumer protection cross-cutting issues.  </a:t>
                      </a:r>
                    </a:p>
                    <a:p>
                      <a:pPr marL="83820" lvl="0" indent="-83820" algn="l" rtl="0" eaLnBrk="1" latinLnBrk="0" hangingPunct="1">
                        <a:buFont typeface="Arial" panose="020B0604020202020204" pitchFamily="34" charset="0"/>
                        <a:buChar char="•"/>
                      </a:pPr>
                      <a:endParaRPr lang="en-GB" sz="800" kern="1200">
                        <a:solidFill>
                          <a:schemeClr val="tx1"/>
                        </a:solidFill>
                        <a:latin typeface="Metropolis"/>
                        <a:ea typeface="+mn-ea"/>
                        <a:cs typeface="+mn-cs"/>
                      </a:endParaRPr>
                    </a:p>
                  </a:txBody>
                  <a:tcPr marL="36000" marR="36000" marT="36000" marB="36000" anchor="ct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Progress thinking and f</a:t>
                      </a:r>
                      <a:r>
                        <a:rPr lang="en-GB" sz="800" kern="1200">
                          <a:solidFill>
                            <a:schemeClr val="dk1"/>
                          </a:solidFill>
                          <a:latin typeface="Metropolis"/>
                          <a:ea typeface="+mn-ea"/>
                          <a:cs typeface="+mn-cs"/>
                        </a:rPr>
                        <a:t>inalise scope.</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Review scope internally and then share with FCA for input/sign-off.</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dk1"/>
                          </a:solidFill>
                          <a:latin typeface="Metropolis"/>
                          <a:ea typeface="+mn-ea"/>
                          <a:cs typeface="+mn-cs"/>
                        </a:rPr>
                        <a:t>Set up/hold roundtables and develop stimulus materials.</a:t>
                      </a:r>
                    </a:p>
                  </a:txBody>
                  <a:tcPr marL="36000" marR="36000" marT="36000" marB="36000" anchor="ctr"/>
                </a:tc>
                <a:extLst>
                  <a:ext uri="{0D108BD9-81ED-4DB2-BD59-A6C34878D82A}">
                    <a16:rowId xmlns:a16="http://schemas.microsoft.com/office/drawing/2014/main" val="1245212670"/>
                  </a:ext>
                </a:extLst>
              </a:tr>
              <a:tr h="539949">
                <a:tc>
                  <a:txBody>
                    <a:bodyPr/>
                    <a:lstStyle/>
                    <a:p>
                      <a:r>
                        <a:rPr lang="en-GB" sz="900" b="1">
                          <a:latin typeface="Metropolis"/>
                        </a:rPr>
                        <a:t>4. Information Flows</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i="0" u="none" strike="noStrike" kern="1200" noProof="0">
                          <a:solidFill>
                            <a:schemeClr val="dk1"/>
                          </a:solidFill>
                          <a:latin typeface="Metropolis"/>
                          <a:ea typeface="+mn-ea"/>
                          <a:cs typeface="+mn-cs"/>
                        </a:rPr>
                        <a:t>Reporting Green.</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i="0" u="none" strike="noStrike" kern="1200" noProof="0">
                          <a:solidFill>
                            <a:schemeClr val="dk1"/>
                          </a:solidFill>
                          <a:latin typeface="Metropolis"/>
                          <a:ea typeface="+mn-ea"/>
                          <a:cs typeface="+mn-cs"/>
                        </a:rPr>
                        <a:t>V4 of the OB Standard published in Jun-24 with information flow enhancements as optional, team will be monitoring adoption ahead of a publishing a report on status by the end of Sep-24.</a:t>
                      </a:r>
                      <a:endParaRPr lang="en-US" sz="800" b="0" i="0" u="none" strike="noStrike" kern="1200">
                        <a:solidFill>
                          <a:schemeClr val="dk1"/>
                        </a:solidFill>
                        <a:latin typeface="Metropolis"/>
                        <a:ea typeface="+mn-ea"/>
                        <a:cs typeface="+mn-cs"/>
                      </a:endParaRPr>
                    </a:p>
                  </a:txBody>
                  <a:tcPr marL="36000" marR="36000" marT="36000" marB="36000" anchor="ctr"/>
                </a:tc>
                <a:tc>
                  <a:txBody>
                    <a:bodyPr/>
                    <a:lstStyle/>
                    <a:p>
                      <a:pPr marL="83820" lvl="0" indent="-83820" algn="l" defTabSz="914400" rtl="0" eaLnBrk="1" latinLnBrk="0" hangingPunct="1">
                        <a:lnSpc>
                          <a:spcPct val="100000"/>
                        </a:lnSpc>
                        <a:spcBef>
                          <a:spcPts val="0"/>
                        </a:spcBef>
                        <a:spcAft>
                          <a:spcPts val="0"/>
                        </a:spcAft>
                        <a:buClr>
                          <a:srgbClr val="000000"/>
                        </a:buClr>
                        <a:buFont typeface="Arial,Sans-Serif" panose="020B0604020202020204" pitchFamily="34" charset="0"/>
                        <a:buChar char="•"/>
                      </a:pPr>
                      <a:r>
                        <a:rPr lang="en-US" sz="800" b="0" i="0" u="none" strike="noStrike" kern="1200">
                          <a:solidFill>
                            <a:schemeClr val="dk1"/>
                          </a:solidFill>
                          <a:latin typeface="Metropolis"/>
                          <a:ea typeface="+mn-ea"/>
                          <a:cs typeface="+mn-cs"/>
                        </a:rPr>
                        <a:t>Monthly bilats with ASPSPs to monitor adoption/implementation</a:t>
                      </a:r>
                    </a:p>
                    <a:p>
                      <a:pPr marL="83820" lvl="0" indent="-83820" algn="l" defTabSz="914400" rtl="0" eaLnBrk="1" latinLnBrk="0" hangingPunct="1">
                        <a:lnSpc>
                          <a:spcPct val="100000"/>
                        </a:lnSpc>
                        <a:spcBef>
                          <a:spcPts val="0"/>
                        </a:spcBef>
                        <a:spcAft>
                          <a:spcPts val="0"/>
                        </a:spcAft>
                        <a:buClr>
                          <a:srgbClr val="000000"/>
                        </a:buClr>
                        <a:buFont typeface="Arial,Sans-Serif" panose="020B0604020202020204" pitchFamily="34" charset="0"/>
                        <a:buChar char="•"/>
                      </a:pPr>
                      <a:r>
                        <a:rPr lang="en-US" sz="800" b="0" i="0" u="none" strike="noStrike" kern="1200">
                          <a:solidFill>
                            <a:schemeClr val="dk1"/>
                          </a:solidFill>
                          <a:latin typeface="Metropolis"/>
                          <a:ea typeface="+mn-ea"/>
                          <a:cs typeface="+mn-cs"/>
                        </a:rPr>
                        <a:t>Discussion with Pay.uk regarding the development of FPS.</a:t>
                      </a:r>
                    </a:p>
                  </a:txBody>
                  <a:tcPr marL="36000" marR="36000" marT="36000" marB="36000" anchor="ctr"/>
                </a:tc>
                <a:tc>
                  <a:txBody>
                    <a:bodyPr/>
                    <a:lstStyle/>
                    <a:p>
                      <a:pPr marL="83820" indent="-83820" algn="l" defTabSz="914400" rtl="0" eaLnBrk="1" latinLnBrk="0" hangingPunct="1">
                        <a:buFont typeface="Arial" panose="020B0604020202020204" pitchFamily="34" charset="0"/>
                        <a:buChar char="•"/>
                      </a:pPr>
                      <a:r>
                        <a:rPr lang="en-GB" sz="800" kern="1200" noProof="0">
                          <a:solidFill>
                            <a:schemeClr val="dk1"/>
                          </a:solidFill>
                          <a:latin typeface="Metropolis"/>
                          <a:ea typeface="+mn-ea"/>
                          <a:cs typeface="+mn-cs"/>
                        </a:rPr>
                        <a:t>Deliver a 'gap analysis report' by end of Sep-24 sharing an ecosystem adoption/implementation status</a:t>
                      </a:r>
                      <a:endParaRPr lang="en-GB" sz="800" kern="1200">
                        <a:solidFill>
                          <a:schemeClr val="dk1"/>
                        </a:solidFill>
                        <a:latin typeface="Metropolis"/>
                        <a:ea typeface="+mn-ea"/>
                        <a:cs typeface="+mn-cs"/>
                      </a:endParaRPr>
                    </a:p>
                  </a:txBody>
                  <a:tcPr marL="36000" marR="36000" marT="36000" marB="36000" anchor="ctr"/>
                </a:tc>
                <a:extLst>
                  <a:ext uri="{0D108BD9-81ED-4DB2-BD59-A6C34878D82A}">
                    <a16:rowId xmlns:a16="http://schemas.microsoft.com/office/drawing/2014/main" val="817122582"/>
                  </a:ext>
                </a:extLst>
              </a:tr>
            </a:tbl>
          </a:graphicData>
        </a:graphic>
      </p:graphicFrame>
      <p:graphicFrame>
        <p:nvGraphicFramePr>
          <p:cNvPr id="4" name="Table 3">
            <a:extLst>
              <a:ext uri="{FF2B5EF4-FFF2-40B4-BE49-F238E27FC236}">
                <a16:creationId xmlns:a16="http://schemas.microsoft.com/office/drawing/2014/main" id="{F17DD150-DEFF-1765-FD6B-FE47EB5360BF}"/>
              </a:ext>
            </a:extLst>
          </p:cNvPr>
          <p:cNvGraphicFramePr>
            <a:graphicFrameLocks noGrp="1"/>
          </p:cNvGraphicFramePr>
          <p:nvPr/>
        </p:nvGraphicFramePr>
        <p:xfrm>
          <a:off x="0" y="6485837"/>
          <a:ext cx="4453465" cy="365760"/>
        </p:xfrm>
        <a:graphic>
          <a:graphicData uri="http://schemas.openxmlformats.org/drawingml/2006/table">
            <a:tbl>
              <a:tblPr firstRow="1" bandRow="1"/>
              <a:tblGrid>
                <a:gridCol w="697600">
                  <a:extLst>
                    <a:ext uri="{9D8B030D-6E8A-4147-A177-3AD203B41FA5}">
                      <a16:colId xmlns:a16="http://schemas.microsoft.com/office/drawing/2014/main" val="20000"/>
                    </a:ext>
                  </a:extLst>
                </a:gridCol>
                <a:gridCol w="1126067">
                  <a:extLst>
                    <a:ext uri="{9D8B030D-6E8A-4147-A177-3AD203B41FA5}">
                      <a16:colId xmlns:a16="http://schemas.microsoft.com/office/drawing/2014/main" val="1496592311"/>
                    </a:ext>
                  </a:extLst>
                </a:gridCol>
                <a:gridCol w="848412">
                  <a:extLst>
                    <a:ext uri="{9D8B030D-6E8A-4147-A177-3AD203B41FA5}">
                      <a16:colId xmlns:a16="http://schemas.microsoft.com/office/drawing/2014/main" val="20001"/>
                    </a:ext>
                  </a:extLst>
                </a:gridCol>
                <a:gridCol w="1048121">
                  <a:extLst>
                    <a:ext uri="{9D8B030D-6E8A-4147-A177-3AD203B41FA5}">
                      <a16:colId xmlns:a16="http://schemas.microsoft.com/office/drawing/2014/main" val="20002"/>
                    </a:ext>
                  </a:extLst>
                </a:gridCol>
                <a:gridCol w="733265">
                  <a:extLst>
                    <a:ext uri="{9D8B030D-6E8A-4147-A177-3AD203B41FA5}">
                      <a16:colId xmlns:a16="http://schemas.microsoft.com/office/drawing/2014/main" val="20003"/>
                    </a:ext>
                  </a:extLst>
                </a:gridCol>
              </a:tblGrid>
              <a:tr h="153776">
                <a:tc>
                  <a:txBody>
                    <a:bodyPr/>
                    <a:lstStyle>
                      <a:lvl1pPr marL="0" algn="l" defTabSz="497695" rtl="0" eaLnBrk="1" latinLnBrk="0" hangingPunct="1">
                        <a:defRPr sz="2000" b="1" kern="1200">
                          <a:solidFill>
                            <a:schemeClr val="lt1"/>
                          </a:solidFill>
                          <a:latin typeface="Calibri"/>
                        </a:defRPr>
                      </a:lvl1pPr>
                      <a:lvl2pPr marL="497695" algn="l" defTabSz="497695" rtl="0" eaLnBrk="1" latinLnBrk="0" hangingPunct="1">
                        <a:defRPr sz="2000" b="1" kern="1200">
                          <a:solidFill>
                            <a:schemeClr val="lt1"/>
                          </a:solidFill>
                          <a:latin typeface="Calibri"/>
                        </a:defRPr>
                      </a:lvl2pPr>
                      <a:lvl3pPr marL="995392" algn="l" defTabSz="497695" rtl="0" eaLnBrk="1" latinLnBrk="0" hangingPunct="1">
                        <a:defRPr sz="2000" b="1" kern="1200">
                          <a:solidFill>
                            <a:schemeClr val="lt1"/>
                          </a:solidFill>
                          <a:latin typeface="Calibri"/>
                        </a:defRPr>
                      </a:lvl3pPr>
                      <a:lvl4pPr marL="1493087" algn="l" defTabSz="497695" rtl="0" eaLnBrk="1" latinLnBrk="0" hangingPunct="1">
                        <a:defRPr sz="2000" b="1" kern="1200">
                          <a:solidFill>
                            <a:schemeClr val="lt1"/>
                          </a:solidFill>
                          <a:latin typeface="Calibri"/>
                        </a:defRPr>
                      </a:lvl4pPr>
                      <a:lvl5pPr marL="1990783" algn="l" defTabSz="497695" rtl="0" eaLnBrk="1" latinLnBrk="0" hangingPunct="1">
                        <a:defRPr sz="2000" b="1" kern="1200">
                          <a:solidFill>
                            <a:schemeClr val="lt1"/>
                          </a:solidFill>
                          <a:latin typeface="Calibri"/>
                        </a:defRPr>
                      </a:lvl5pPr>
                      <a:lvl6pPr marL="2488476" algn="l" defTabSz="497695" rtl="0" eaLnBrk="1" latinLnBrk="0" hangingPunct="1">
                        <a:defRPr sz="2000" b="1" kern="1200">
                          <a:solidFill>
                            <a:schemeClr val="lt1"/>
                          </a:solidFill>
                          <a:latin typeface="Calibri"/>
                        </a:defRPr>
                      </a:lvl6pPr>
                      <a:lvl7pPr marL="2986177" algn="l" defTabSz="497695" rtl="0" eaLnBrk="1" latinLnBrk="0" hangingPunct="1">
                        <a:defRPr sz="2000" b="1" kern="1200">
                          <a:solidFill>
                            <a:schemeClr val="lt1"/>
                          </a:solidFill>
                          <a:latin typeface="Calibri"/>
                        </a:defRPr>
                      </a:lvl7pPr>
                      <a:lvl8pPr marL="3483870" algn="l" defTabSz="497695" rtl="0" eaLnBrk="1" latinLnBrk="0" hangingPunct="1">
                        <a:defRPr sz="2000" b="1" kern="1200">
                          <a:solidFill>
                            <a:schemeClr val="lt1"/>
                          </a:solidFill>
                          <a:latin typeface="Calibri"/>
                        </a:defRPr>
                      </a:lvl8pPr>
                      <a:lvl9pPr marL="3981566" algn="l" defTabSz="497695" rtl="0" eaLnBrk="1" latinLnBrk="0" hangingPunct="1">
                        <a:defRPr sz="2000" b="1" kern="1200">
                          <a:solidFill>
                            <a:schemeClr val="lt1"/>
                          </a:solidFill>
                          <a:latin typeface="Calibri"/>
                        </a:defRPr>
                      </a:lvl9pPr>
                    </a:lstStyle>
                    <a:p>
                      <a:r>
                        <a:rPr lang="en-GB" sz="600">
                          <a:solidFill>
                            <a:schemeClr val="tx1"/>
                          </a:solidFill>
                          <a:latin typeface="Metropolis"/>
                          <a:cs typeface="Arial"/>
                        </a:rPr>
                        <a:t>RAG Definitions: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Overall</a:t>
                      </a:r>
                    </a:p>
                    <a:p>
                      <a:pPr algn="ctr"/>
                      <a:r>
                        <a:rPr lang="en-GB" sz="600" b="1">
                          <a:solidFill>
                            <a:schemeClr val="tx1"/>
                          </a:solidFill>
                          <a:latin typeface="Metropolis"/>
                          <a:cs typeface="Arial"/>
                        </a:rPr>
                        <a:t>(Based on Time, Quality and Risk RAGs)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Time/Schedule </a:t>
                      </a:r>
                    </a:p>
                    <a:p>
                      <a:pPr algn="ctr"/>
                      <a:r>
                        <a:rPr lang="en-GB" sz="600" b="1">
                          <a:solidFill>
                            <a:schemeClr val="tx1"/>
                          </a:solidFill>
                          <a:latin typeface="Metropolis"/>
                          <a:cs typeface="Arial"/>
                        </a:rPr>
                        <a:t>(on track to meet agreed deadlines)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Quality</a:t>
                      </a:r>
                    </a:p>
                    <a:p>
                      <a:pPr algn="ctr"/>
                      <a:r>
                        <a:rPr lang="en-US" sz="600" b="1">
                          <a:solidFill>
                            <a:schemeClr val="tx1"/>
                          </a:solidFill>
                          <a:latin typeface="Metropolis"/>
                          <a:cs typeface="Arial"/>
                        </a:rPr>
                        <a:t>(confidence that the deliverables will meet JROC expectations)</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Risks</a:t>
                      </a:r>
                    </a:p>
                    <a:p>
                      <a:pPr algn="ctr"/>
                      <a:r>
                        <a:rPr lang="en-US" sz="600" b="1">
                          <a:solidFill>
                            <a:schemeClr val="tx1"/>
                          </a:solidFill>
                          <a:latin typeface="Metropolis"/>
                          <a:cs typeface="Arial"/>
                        </a:rPr>
                        <a:t>(risk to delivery)</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bl>
          </a:graphicData>
        </a:graphic>
      </p:graphicFrame>
      <p:graphicFrame>
        <p:nvGraphicFramePr>
          <p:cNvPr id="5" name="Table 4">
            <a:extLst>
              <a:ext uri="{FF2B5EF4-FFF2-40B4-BE49-F238E27FC236}">
                <a16:creationId xmlns:a16="http://schemas.microsoft.com/office/drawing/2014/main" id="{38F555E0-EDEA-6999-1AA7-25B632BA5E3E}"/>
              </a:ext>
            </a:extLst>
          </p:cNvPr>
          <p:cNvGraphicFramePr>
            <a:graphicFrameLocks noGrp="1"/>
          </p:cNvGraphicFramePr>
          <p:nvPr/>
        </p:nvGraphicFramePr>
        <p:xfrm>
          <a:off x="7297270" y="6403"/>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1. Levelling up</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R</a:t>
                      </a: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R</a:t>
                      </a:r>
                      <a:endParaRPr lang="en-GB" sz="600" b="1" kern="1200">
                        <a:solidFill>
                          <a:schemeClr val="bg1"/>
                        </a:solidFill>
                        <a:latin typeface="Metropolis"/>
                        <a:ea typeface="+mn-ea"/>
                        <a:cs typeface="+mn-cs"/>
                      </a:endParaRPr>
                    </a:p>
                  </a:txBody>
                  <a:tcPr marL="36000" marR="36000" marT="36000" marB="36000" anchor="ctr">
                    <a:solidFill>
                      <a:srgbClr val="FF000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2a. </a:t>
                      </a:r>
                      <a:r>
                        <a:rPr lang="en-GB" sz="600" b="1" kern="1200" baseline="0">
                          <a:solidFill>
                            <a:schemeClr val="tx1"/>
                          </a:solidFill>
                          <a:latin typeface="Metropolis"/>
                          <a:ea typeface="+mn-ea"/>
                          <a:cs typeface="Arial"/>
                        </a:rPr>
                        <a:t>Financial Crime Data</a:t>
                      </a:r>
                      <a:endParaRPr lang="en-GB" sz="600" b="1">
                        <a:latin typeface="Metropolis"/>
                        <a:cs typeface="Arial"/>
                      </a:endParaRP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6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extLst>
                  <a:ext uri="{0D108BD9-81ED-4DB2-BD59-A6C34878D82A}">
                    <a16:rowId xmlns:a16="http://schemas.microsoft.com/office/drawing/2014/main" val="2965464423"/>
                  </a:ext>
                </a:extLst>
              </a:tr>
            </a:tbl>
          </a:graphicData>
        </a:graphic>
      </p:graphicFrame>
      <p:graphicFrame>
        <p:nvGraphicFramePr>
          <p:cNvPr id="6" name="Table 5">
            <a:extLst>
              <a:ext uri="{FF2B5EF4-FFF2-40B4-BE49-F238E27FC236}">
                <a16:creationId xmlns:a16="http://schemas.microsoft.com/office/drawing/2014/main" id="{4C13C61A-770F-F410-3929-321BE37B2291}"/>
              </a:ext>
            </a:extLst>
          </p:cNvPr>
          <p:cNvGraphicFramePr>
            <a:graphicFrameLocks noGrp="1"/>
          </p:cNvGraphicFramePr>
          <p:nvPr/>
        </p:nvGraphicFramePr>
        <p:xfrm>
          <a:off x="9744136" y="6403"/>
          <a:ext cx="2446866" cy="85608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600" b="1">
                          <a:latin typeface="Metropolis"/>
                        </a:rPr>
                        <a:t>2b. Financial crime tools</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extLst>
                  <a:ext uri="{0D108BD9-81ED-4DB2-BD59-A6C34878D82A}">
                    <a16:rowId xmlns:a16="http://schemas.microsoft.com/office/drawing/2014/main" val="1588943923"/>
                  </a:ext>
                </a:extLst>
              </a:tr>
              <a:tr h="0">
                <a:tc>
                  <a:txBody>
                    <a:bodyPr/>
                    <a:lstStyle/>
                    <a:p>
                      <a:r>
                        <a:rPr lang="en-GB" sz="600" b="1">
                          <a:latin typeface="Metropolis"/>
                        </a:rPr>
                        <a:t>3. Consumer Protection</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1109790096"/>
                  </a:ext>
                </a:extLst>
              </a:tr>
              <a:tr h="0">
                <a:tc>
                  <a:txBody>
                    <a:bodyPr/>
                    <a:lstStyle/>
                    <a:p>
                      <a:r>
                        <a:rPr lang="en-GB" sz="600" b="1">
                          <a:latin typeface="Metropolis"/>
                        </a:rPr>
                        <a:t>4. Information Flows</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736946151"/>
                  </a:ext>
                </a:extLst>
              </a:tr>
            </a:tbl>
          </a:graphicData>
        </a:graphic>
      </p:graphicFrame>
      <p:sp>
        <p:nvSpPr>
          <p:cNvPr id="10" name="Footer Placeholder 4">
            <a:extLst>
              <a:ext uri="{FF2B5EF4-FFF2-40B4-BE49-F238E27FC236}">
                <a16:creationId xmlns:a16="http://schemas.microsoft.com/office/drawing/2014/main" id="{9CA1FAD3-6AE9-98C4-6D1E-A69C01F4162D}"/>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Tree>
    <p:extLst>
      <p:ext uri="{BB962C8B-B14F-4D97-AF65-F5344CB8AC3E}">
        <p14:creationId xmlns:p14="http://schemas.microsoft.com/office/powerpoint/2010/main" val="91430368"/>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Workstream 5 Status Report </a:t>
            </a:r>
            <a:r>
              <a:rPr lang="en-GB" sz="2000">
                <a:latin typeface="Metropolis"/>
              </a:rPr>
              <a:t>(as at 26.07.24)</a:t>
            </a:r>
            <a:endParaRPr lang="en-GB" sz="2400">
              <a:latin typeface="Metropolis"/>
            </a:endParaRP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extLst>
              <p:ext uri="{D42A27DB-BD31-4B8C-83A1-F6EECF244321}">
                <p14:modId xmlns:p14="http://schemas.microsoft.com/office/powerpoint/2010/main" val="1090611607"/>
              </p:ext>
            </p:extLst>
          </p:nvPr>
        </p:nvGraphicFramePr>
        <p:xfrm>
          <a:off x="345514" y="1158651"/>
          <a:ext cx="11533630" cy="5071892"/>
        </p:xfrm>
        <a:graphic>
          <a:graphicData uri="http://schemas.openxmlformats.org/drawingml/2006/table">
            <a:tbl>
              <a:tblPr firstRow="1" bandRow="1">
                <a:tableStyleId>{5C22544A-7EE6-4342-B048-85BDC9FD1C3A}</a:tableStyleId>
              </a:tblPr>
              <a:tblGrid>
                <a:gridCol w="415136">
                  <a:extLst>
                    <a:ext uri="{9D8B030D-6E8A-4147-A177-3AD203B41FA5}">
                      <a16:colId xmlns:a16="http://schemas.microsoft.com/office/drawing/2014/main" val="4250877703"/>
                    </a:ext>
                  </a:extLst>
                </a:gridCol>
                <a:gridCol w="846364">
                  <a:extLst>
                    <a:ext uri="{9D8B030D-6E8A-4147-A177-3AD203B41FA5}">
                      <a16:colId xmlns:a16="http://schemas.microsoft.com/office/drawing/2014/main" val="716176290"/>
                    </a:ext>
                  </a:extLst>
                </a:gridCol>
                <a:gridCol w="284046">
                  <a:extLst>
                    <a:ext uri="{9D8B030D-6E8A-4147-A177-3AD203B41FA5}">
                      <a16:colId xmlns:a16="http://schemas.microsoft.com/office/drawing/2014/main" val="3094528232"/>
                    </a:ext>
                  </a:extLst>
                </a:gridCol>
                <a:gridCol w="284046">
                  <a:extLst>
                    <a:ext uri="{9D8B030D-6E8A-4147-A177-3AD203B41FA5}">
                      <a16:colId xmlns:a16="http://schemas.microsoft.com/office/drawing/2014/main" val="198086448"/>
                    </a:ext>
                  </a:extLst>
                </a:gridCol>
                <a:gridCol w="284046">
                  <a:extLst>
                    <a:ext uri="{9D8B030D-6E8A-4147-A177-3AD203B41FA5}">
                      <a16:colId xmlns:a16="http://schemas.microsoft.com/office/drawing/2014/main" val="808849939"/>
                    </a:ext>
                  </a:extLst>
                </a:gridCol>
                <a:gridCol w="284046">
                  <a:extLst>
                    <a:ext uri="{9D8B030D-6E8A-4147-A177-3AD203B41FA5}">
                      <a16:colId xmlns:a16="http://schemas.microsoft.com/office/drawing/2014/main" val="2278467631"/>
                    </a:ext>
                  </a:extLst>
                </a:gridCol>
                <a:gridCol w="4343400">
                  <a:extLst>
                    <a:ext uri="{9D8B030D-6E8A-4147-A177-3AD203B41FA5}">
                      <a16:colId xmlns:a16="http://schemas.microsoft.com/office/drawing/2014/main" val="2765565782"/>
                    </a:ext>
                  </a:extLst>
                </a:gridCol>
                <a:gridCol w="2396273">
                  <a:extLst>
                    <a:ext uri="{9D8B030D-6E8A-4147-A177-3AD203B41FA5}">
                      <a16:colId xmlns:a16="http://schemas.microsoft.com/office/drawing/2014/main" val="2819188149"/>
                    </a:ext>
                  </a:extLst>
                </a:gridCol>
                <a:gridCol w="2396273">
                  <a:extLst>
                    <a:ext uri="{9D8B030D-6E8A-4147-A177-3AD203B41FA5}">
                      <a16:colId xmlns:a16="http://schemas.microsoft.com/office/drawing/2014/main" val="2010091397"/>
                    </a:ext>
                  </a:extLst>
                </a:gridCol>
              </a:tblGrid>
              <a:tr h="326387">
                <a:tc gridSpan="2">
                  <a:txBody>
                    <a:bodyPr/>
                    <a:lstStyle/>
                    <a:p>
                      <a:r>
                        <a:rPr lang="en-GB" sz="900">
                          <a:latin typeface="Metropolis"/>
                        </a:rPr>
                        <a:t>Workstream</a:t>
                      </a:r>
                    </a:p>
                  </a:txBody>
                  <a:tcPr anchor="ctr"/>
                </a:tc>
                <a:tc hMerge="1">
                  <a:txBody>
                    <a:bodyPr/>
                    <a:lstStyle/>
                    <a:p>
                      <a:endParaRPr lang="en-GB"/>
                    </a:p>
                  </a:txBody>
                  <a:tcP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418269">
                <a:tc gridSpan="2">
                  <a:txBody>
                    <a:bodyPr/>
                    <a:lstStyle/>
                    <a:p>
                      <a:endParaRPr lang="en-GB" sz="900" b="1">
                        <a:latin typeface="Metropolis"/>
                      </a:endParaRPr>
                    </a:p>
                  </a:txBody>
                  <a:tcPr anchor="ctr">
                    <a:solidFill>
                      <a:schemeClr val="accent1"/>
                    </a:solidFill>
                  </a:tcPr>
                </a:tc>
                <a:tc hMerge="1">
                  <a:txBody>
                    <a:bodyPr/>
                    <a:lstStyle/>
                    <a:p>
                      <a:endParaRPr lang="en-GB"/>
                    </a:p>
                  </a:txBody>
                  <a:tcPr/>
                </a:tc>
                <a:tc>
                  <a:txBody>
                    <a:bodyPr/>
                    <a:lstStyle/>
                    <a:p>
                      <a:pPr algn="ctr"/>
                      <a:r>
                        <a:rPr lang="en-GB" sz="700" b="1">
                          <a:solidFill>
                            <a:schemeClr val="bg1"/>
                          </a:solidFill>
                          <a:latin typeface="Metropolis"/>
                        </a:rPr>
                        <a:t>Overall</a:t>
                      </a:r>
                    </a:p>
                  </a:txBody>
                  <a:tcPr vert="vert270" anchor="ctr">
                    <a:solidFill>
                      <a:schemeClr val="accent1"/>
                    </a:solidFill>
                  </a:tcPr>
                </a:tc>
                <a:tc>
                  <a:txBody>
                    <a:bodyPr/>
                    <a:lstStyle/>
                    <a:p>
                      <a:pPr algn="ctr"/>
                      <a:r>
                        <a:rPr lang="en-US" sz="700" b="1">
                          <a:solidFill>
                            <a:schemeClr val="bg1"/>
                          </a:solidFill>
                          <a:latin typeface="Metropolis"/>
                        </a:rPr>
                        <a:t>Time</a:t>
                      </a:r>
                      <a:endParaRPr lang="en-GB" sz="700" b="1">
                        <a:solidFill>
                          <a:schemeClr val="bg1"/>
                        </a:solidFill>
                        <a:latin typeface="Metropolis"/>
                      </a:endParaRPr>
                    </a:p>
                  </a:txBody>
                  <a:tcPr vert="vert270" anchor="ctr">
                    <a:solidFill>
                      <a:schemeClr val="accent1"/>
                    </a:solidFill>
                  </a:tcPr>
                </a:tc>
                <a:tc>
                  <a:txBody>
                    <a:bodyPr/>
                    <a:lstStyle/>
                    <a:p>
                      <a:pPr algn="ctr"/>
                      <a:r>
                        <a:rPr lang="en-US" sz="700" b="1">
                          <a:solidFill>
                            <a:schemeClr val="bg1"/>
                          </a:solidFill>
                          <a:latin typeface="Metropolis"/>
                        </a:rPr>
                        <a:t>Quality</a:t>
                      </a:r>
                      <a:endParaRPr lang="en-GB" sz="700" b="1">
                        <a:solidFill>
                          <a:schemeClr val="bg1"/>
                        </a:solidFill>
                        <a:latin typeface="Metropolis"/>
                      </a:endParaRPr>
                    </a:p>
                  </a:txBody>
                  <a:tcPr vert="vert270" anchor="ctr">
                    <a:solidFill>
                      <a:schemeClr val="accent1"/>
                    </a:solidFill>
                  </a:tcPr>
                </a:tc>
                <a:tc>
                  <a:txBody>
                    <a:bodyPr/>
                    <a:lstStyle/>
                    <a:p>
                      <a:pPr algn="ctr"/>
                      <a:r>
                        <a:rPr lang="en-US" sz="700" b="1">
                          <a:solidFill>
                            <a:schemeClr val="bg1"/>
                          </a:solidFill>
                          <a:latin typeface="Metropolis"/>
                        </a:rPr>
                        <a:t>Risks</a:t>
                      </a:r>
                      <a:endParaRPr lang="en-GB" sz="7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653538">
                <a:tc gridSpan="2">
                  <a:txBody>
                    <a:bodyPr/>
                    <a:lstStyle/>
                    <a:p>
                      <a:r>
                        <a:rPr lang="en-GB" sz="900" b="1">
                          <a:latin typeface="Metropolis"/>
                        </a:rPr>
                        <a:t>5.1. Technical</a:t>
                      </a:r>
                    </a:p>
                  </a:txBody>
                  <a:tcPr marL="36000" marR="36000" marT="36000" marB="36000" anchor="ct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Reporting Green.</a:t>
                      </a:r>
                    </a:p>
                    <a:p>
                      <a:pPr marL="83820" marR="0" lvl="0" indent="-83820" algn="l"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Initial gap analysis and recommendations presented at the VRP WG 24-Aug.  Agreed that no additional development of APIs required above sweeping (final feedback and confirmation pending from WG members).</a:t>
                      </a:r>
                    </a:p>
                  </a:txBody>
                  <a:tcPr marL="36000" marR="36000" marT="36000" marB="36000" anchor="ctr"/>
                </a:tc>
                <a:tc>
                  <a:txBody>
                    <a:bodyPr/>
                    <a:lstStyle/>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Publish final (agreed) Blueprint recommendations analysis report</a:t>
                      </a:r>
                    </a:p>
                    <a:p>
                      <a:pPr marL="83820" lvl="0" indent="-83820" algn="l">
                        <a:buFont typeface="Arial" panose="020B0604020202020204" pitchFamily="34" charset="0"/>
                        <a:buChar char="•"/>
                      </a:pPr>
                      <a:r>
                        <a:rPr lang="en-GB" sz="800" kern="1200">
                          <a:solidFill>
                            <a:schemeClr val="dk1"/>
                          </a:solidFill>
                          <a:latin typeface="Metropolis"/>
                          <a:ea typeface="+mn-ea"/>
                          <a:cs typeface="+mn-cs"/>
                        </a:rPr>
                        <a:t>Commence development of a technical requirements roadmap to support identified Wave 2/3 requirements.   </a:t>
                      </a:r>
                    </a:p>
                  </a:txBody>
                  <a:tcPr marL="36000" marR="36000" marT="36000" marB="36000" anchor="ctr"/>
                </a:tc>
                <a:tc>
                  <a:txBody>
                    <a:bodyPr/>
                    <a:lstStyle/>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Review any VRP WG feedback and update the Blueprint recommendation analysis report if required.</a:t>
                      </a:r>
                    </a:p>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Track technical and functional requirements that may arising from the MLA development </a:t>
                      </a:r>
                      <a:r>
                        <a:rPr lang="en-GB" sz="800" kern="1200" err="1">
                          <a:solidFill>
                            <a:schemeClr val="dk1"/>
                          </a:solidFill>
                          <a:latin typeface="Metropolis"/>
                          <a:ea typeface="+mn-ea"/>
                          <a:cs typeface="+mn-cs"/>
                        </a:rPr>
                        <a:t>substream</a:t>
                      </a:r>
                      <a:r>
                        <a:rPr lang="en-GB" sz="800" kern="1200">
                          <a:solidFill>
                            <a:schemeClr val="dk1"/>
                          </a:solidFill>
                          <a:latin typeface="Metropolis"/>
                          <a:ea typeface="+mn-ea"/>
                          <a:cs typeface="+mn-cs"/>
                        </a:rPr>
                        <a:t>.</a:t>
                      </a:r>
                    </a:p>
                  </a:txBody>
                  <a:tcPr marL="36000" marR="36000" marT="36000" marB="36000" anchor="ctr"/>
                </a:tc>
                <a:extLst>
                  <a:ext uri="{0D108BD9-81ED-4DB2-BD59-A6C34878D82A}">
                    <a16:rowId xmlns:a16="http://schemas.microsoft.com/office/drawing/2014/main" val="2961555244"/>
                  </a:ext>
                </a:extLst>
              </a:tr>
              <a:tr h="653538">
                <a:tc gridSpan="2">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5.2. </a:t>
                      </a:r>
                      <a:r>
                        <a:rPr lang="en-GB" sz="900" b="1" kern="1200" baseline="0">
                          <a:solidFill>
                            <a:schemeClr val="tx1"/>
                          </a:solidFill>
                          <a:latin typeface="Metropolis"/>
                          <a:ea typeface="+mn-ea"/>
                          <a:cs typeface="Arial"/>
                        </a:rPr>
                        <a:t>Disputes</a:t>
                      </a:r>
                      <a:endParaRPr lang="en-GB" sz="900" b="1">
                        <a:latin typeface="Metropolis"/>
                        <a:cs typeface="Arial"/>
                      </a:endParaRPr>
                    </a:p>
                  </a:txBody>
                  <a:tcPr marL="36000" marR="36000" marT="36000" marB="36000" anchor="ct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900" b="1" kern="1200">
                          <a:solidFill>
                            <a:schemeClr val="dk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dk1"/>
                          </a:solidFill>
                          <a:latin typeface="Metropolis"/>
                          <a:ea typeface="+mn-ea"/>
                          <a:cs typeface="+mn-cs"/>
                        </a:rPr>
                        <a:t>A</a:t>
                      </a:r>
                      <a:endParaRPr lang="en-GB" sz="900" b="1" kern="1200">
                        <a:solidFill>
                          <a:schemeClr val="dk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dk1"/>
                          </a:solidFill>
                          <a:latin typeface="Metropolis"/>
                          <a:ea typeface="+mn-ea"/>
                          <a:cs typeface="+mn-cs"/>
                        </a:rPr>
                        <a:t>A</a:t>
                      </a:r>
                      <a:endParaRPr lang="en-GB" sz="900" b="1" kern="1200">
                        <a:solidFill>
                          <a:schemeClr val="dk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Reporting Amber due to the dependency on a rapid JROC decision being made and the uncertainty of the delivery timings and requirements that may arise from that critical path decision.</a:t>
                      </a:r>
                    </a:p>
                    <a:p>
                      <a:pPr marL="83820" marR="0" lvl="0" indent="-83820" algn="l"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Working through the evaluation criteria of potential Dispute mechanisms/solutions with a key critical path dependency on a decision on what solution to take required by early September.  </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Only the timing of the OBL solution has been assessed to-date so the viability of any alternative tool will need to be deep-dived, subject to the decision on which solution to adopt.</a:t>
                      </a:r>
                    </a:p>
                  </a:txBody>
                  <a:tcPr marL="36000" marR="36000" marT="36000" marB="36000" anchor="ctr"/>
                </a:tc>
                <a:tc>
                  <a:txBody>
                    <a:bodyPr/>
                    <a:lstStyle/>
                    <a:p>
                      <a:pPr marL="83820" indent="-83820" algn="l" rtl="0" eaLnBrk="1" latinLnBrk="0" hangingPunct="1">
                        <a:buFont typeface="Arial" panose="020B0604020202020204" pitchFamily="34" charset="0"/>
                        <a:buChar char="•"/>
                      </a:pPr>
                      <a:r>
                        <a:rPr lang="en-GB" sz="800" kern="1200">
                          <a:solidFill>
                            <a:schemeClr val="tx1"/>
                          </a:solidFill>
                          <a:latin typeface="Metropolis"/>
                          <a:ea typeface="+mn-ea"/>
                          <a:cs typeface="+mn-cs"/>
                        </a:rPr>
                        <a:t>Publish final disputes system functional and non-functional requirements for Wave 1.</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Define evaluation criteria and framework including weighting.</a:t>
                      </a:r>
                    </a:p>
                    <a:p>
                      <a:pPr marL="83820" indent="-83820" algn="l" rtl="0" eaLnBrk="1" latinLnBrk="0" hangingPunct="1">
                        <a:buFont typeface="Arial" panose="020B0604020202020204" pitchFamily="34" charset="0"/>
                        <a:buChar char="•"/>
                      </a:pPr>
                      <a:r>
                        <a:rPr lang="en-GB" sz="800" kern="1200">
                          <a:solidFill>
                            <a:schemeClr val="tx1"/>
                          </a:solidFill>
                          <a:latin typeface="Metropolis"/>
                          <a:ea typeface="+mn-ea"/>
                          <a:cs typeface="+mn-cs"/>
                        </a:rPr>
                        <a:t>initial view of Disputes mechanism evaluation to be shared at VRP WG on 08-Aug.</a:t>
                      </a:r>
                    </a:p>
                  </a:txBody>
                  <a:tcPr marL="36000" marR="36000" marT="36000" marB="36000" anchor="ctr"/>
                </a:tc>
                <a:tc>
                  <a:txBody>
                    <a:bodyPr/>
                    <a:lstStyle/>
                    <a:p>
                      <a:pPr marL="83820" indent="-83820" algn="l" rtl="0" eaLnBrk="1" latinLnBrk="0" hangingPunct="1">
                        <a:buFont typeface="Arial" panose="020B0604020202020204" pitchFamily="34" charset="0"/>
                        <a:buChar char="•"/>
                      </a:pPr>
                      <a:r>
                        <a:rPr lang="en-GB" sz="800" kern="1200">
                          <a:solidFill>
                            <a:schemeClr val="tx1"/>
                          </a:solidFill>
                          <a:latin typeface="Metropolis"/>
                          <a:ea typeface="+mn-ea"/>
                          <a:cs typeface="+mn-cs"/>
                        </a:rPr>
                        <a:t>Finalise the evaluation framework including weighting.</a:t>
                      </a:r>
                    </a:p>
                    <a:p>
                      <a:pPr marL="83820" indent="-83820" algn="l" rtl="0" eaLnBrk="1" latinLnBrk="0" hangingPunct="1">
                        <a:buFont typeface="Arial" panose="020B0604020202020204" pitchFamily="34" charset="0"/>
                        <a:buChar char="•"/>
                      </a:pPr>
                      <a:r>
                        <a:rPr lang="en-GB" sz="800" kern="1200">
                          <a:solidFill>
                            <a:schemeClr val="tx1"/>
                          </a:solidFill>
                          <a:latin typeface="Metropolis"/>
                          <a:ea typeface="+mn-ea"/>
                          <a:cs typeface="+mn-cs"/>
                        </a:rPr>
                        <a:t>Commence evaluation work to describe Dispute mechanisms/solutions.</a:t>
                      </a:r>
                    </a:p>
                  </a:txBody>
                  <a:tcPr marL="36000" marR="36000" marT="36000" marB="36000" anchor="ctr"/>
                </a:tc>
                <a:extLst>
                  <a:ext uri="{0D108BD9-81ED-4DB2-BD59-A6C34878D82A}">
                    <a16:rowId xmlns:a16="http://schemas.microsoft.com/office/drawing/2014/main" val="3522747918"/>
                  </a:ext>
                </a:extLst>
              </a:tr>
              <a:tr h="653538">
                <a:tc gridSpan="2">
                  <a:txBody>
                    <a:bodyPr/>
                    <a:lstStyle/>
                    <a:p>
                      <a:r>
                        <a:rPr lang="en-GB" sz="900" b="1">
                          <a:latin typeface="Metropolis"/>
                        </a:rPr>
                        <a:t>5.3. Industry Engagement</a:t>
                      </a:r>
                    </a:p>
                  </a:txBody>
                  <a:tcPr marL="36000" marR="36000" marT="36000" marB="36000" anchor="ct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Reporting Green.</a:t>
                      </a:r>
                    </a:p>
                    <a:p>
                      <a:pPr marL="83820" marR="0" lvl="0" indent="-83820" algn="l" rtl="0" eaLnBrk="1" fontAlgn="auto" latinLnBrk="0" hangingPunct="1">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Tracker to collect TPP's 'expressions of interest' created – ongoing.</a:t>
                      </a:r>
                      <a:endParaRPr lang="en-US" sz="800" b="0" i="0" u="none" strike="noStrike" kern="1200" noProof="0">
                        <a:solidFill>
                          <a:srgbClr val="000000"/>
                        </a:solidFill>
                        <a:latin typeface="Metropolis"/>
                      </a:endParaRPr>
                    </a:p>
                    <a:p>
                      <a:pPr marL="83820" lvl="0" indent="-83820" algn="l">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Examples of potential </a:t>
                      </a:r>
                      <a:r>
                        <a:rPr lang="en-GB" sz="800" b="0" i="0" u="none" strike="noStrike" kern="1200" noProof="0" err="1">
                          <a:solidFill>
                            <a:schemeClr val="tx1"/>
                          </a:solidFill>
                          <a:latin typeface="Metropolis"/>
                        </a:rPr>
                        <a:t>cVRP</a:t>
                      </a:r>
                      <a:r>
                        <a:rPr lang="en-GB" sz="800" b="0" i="0" u="none" strike="noStrike" kern="1200" noProof="0">
                          <a:solidFill>
                            <a:schemeClr val="tx1"/>
                          </a:solidFill>
                          <a:latin typeface="Metropolis"/>
                        </a:rPr>
                        <a:t> use cases gathered from TPPs, to inform Policy work on sectors definition.</a:t>
                      </a:r>
                      <a:endParaRPr lang="en-US" sz="800" b="0" i="0" u="none" strike="noStrike" kern="1200" noProof="0">
                        <a:solidFill>
                          <a:srgbClr val="000000"/>
                        </a:solidFill>
                        <a:latin typeface="Metropolis"/>
                      </a:endParaRPr>
                    </a:p>
                  </a:txBody>
                  <a:tcPr marL="36000" marR="36000" marT="36000" marB="36000" anchor="ctr"/>
                </a:tc>
                <a:tc>
                  <a:txBody>
                    <a:bodyPr/>
                    <a:lstStyle/>
                    <a:p>
                      <a:pPr marL="83820" indent="-83820" algn="l" rtl="0" eaLnBrk="1" latinLnBrk="0" hangingPunct="1">
                        <a:buFont typeface="Arial" panose="020B0604020202020204" pitchFamily="34" charset="0"/>
                        <a:buChar char="•"/>
                      </a:pPr>
                      <a:r>
                        <a:rPr lang="en-GB" sz="800" kern="1200">
                          <a:solidFill>
                            <a:schemeClr val="dk1"/>
                          </a:solidFill>
                          <a:latin typeface="Metropolis"/>
                          <a:ea typeface="+mn-ea"/>
                          <a:cs typeface="+mn-cs"/>
                        </a:rPr>
                        <a:t>Update ‘expression of interest’ tracker.</a:t>
                      </a:r>
                    </a:p>
                  </a:txBody>
                  <a:tcPr marL="36000" marR="36000" marT="36000" marB="36000" anchor="ct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Continue conversations with TPPs.</a:t>
                      </a:r>
                      <a:endParaRPr lang="en-US" sz="800" b="0" i="0" u="none" strike="noStrike" kern="1200" noProof="0">
                        <a:solidFill>
                          <a:srgbClr val="000000"/>
                        </a:solidFill>
                        <a:latin typeface="Metropolis"/>
                      </a:endParaRPr>
                    </a:p>
                    <a:p>
                      <a:pPr marL="83820" marR="0" lvl="0" indent="-83820" algn="l">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Continue gathering potential use cases to inform Wave 1 sectors definition.</a:t>
                      </a:r>
                      <a:endParaRPr lang="en-US" sz="800" b="0" i="0" u="none" strike="noStrike" kern="1200" noProof="0">
                        <a:solidFill>
                          <a:srgbClr val="000000"/>
                        </a:solidFill>
                        <a:latin typeface="Metropolis"/>
                      </a:endParaRPr>
                    </a:p>
                  </a:txBody>
                  <a:tcPr marL="36000" marR="36000" marT="36000" marB="36000" anchor="ctr"/>
                </a:tc>
                <a:extLst>
                  <a:ext uri="{0D108BD9-81ED-4DB2-BD59-A6C34878D82A}">
                    <a16:rowId xmlns:a16="http://schemas.microsoft.com/office/drawing/2014/main" val="1245212670"/>
                  </a:ext>
                </a:extLst>
              </a:tr>
              <a:tr h="653538">
                <a:tc rowSpan="2">
                  <a:txBody>
                    <a:bodyPr/>
                    <a:lstStyle/>
                    <a:p>
                      <a:pPr algn="ctr"/>
                      <a:r>
                        <a:rPr lang="en-GB" sz="900" b="1">
                          <a:solidFill>
                            <a:schemeClr val="tx1"/>
                          </a:solidFill>
                          <a:latin typeface="Metropolis"/>
                        </a:rPr>
                        <a:t>5.4. MLA &amp; Commercial</a:t>
                      </a:r>
                    </a:p>
                  </a:txBody>
                  <a:tcPr marL="36000" marR="36000" marT="36000" marB="36000" vert="vert27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5.4a MLA</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dk1"/>
                          </a:solidFill>
                          <a:latin typeface="Metropolis"/>
                          <a:ea typeface="+mn-ea"/>
                          <a:cs typeface="+mn-cs"/>
                        </a:rPr>
                        <a:t>Reporting Amber due to the </a:t>
                      </a:r>
                      <a:r>
                        <a:rPr lang="en-GB" sz="800" kern="1200">
                          <a:solidFill>
                            <a:schemeClr val="tx1"/>
                          </a:solidFill>
                          <a:latin typeface="Metropolis"/>
                          <a:ea typeface="+mn-ea"/>
                          <a:cs typeface="+mn-cs"/>
                        </a:rPr>
                        <a:t>dependency on a  decision being made on the procurement process in a timely manner and the risk that the subsequent activity plan may not be achieved in line with the current plan of record..</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dk1"/>
                          </a:solidFill>
                          <a:latin typeface="Metropolis"/>
                          <a:ea typeface="+mn-ea"/>
                          <a:cs typeface="+mn-cs"/>
                        </a:rPr>
                        <a:t>Business requirements have been split into 2 streams of work; proposition and operational requirements; have planned timetable of WG meetings to address.</a:t>
                      </a:r>
                    </a:p>
                    <a:p>
                      <a:pPr marL="83820" marR="0" lvl="0" indent="-83820" algn="l" rtl="0" eaLnBrk="1" fontAlgn="auto" latinLnBrk="0" hangingPunct="1">
                        <a:lnSpc>
                          <a:spcPct val="100000"/>
                        </a:lnSpc>
                        <a:spcBef>
                          <a:spcPts val="0"/>
                        </a:spcBef>
                        <a:spcAft>
                          <a:spcPts val="0"/>
                        </a:spcAft>
                        <a:buClrTx/>
                        <a:buSzTx/>
                        <a:buFont typeface="Arial" panose="020B0604020202020204" pitchFamily="34" charset="0"/>
                        <a:buChar char="•"/>
                      </a:pPr>
                      <a:r>
                        <a:rPr lang="en-GB" sz="800" kern="1200">
                          <a:solidFill>
                            <a:schemeClr val="dk1"/>
                          </a:solidFill>
                          <a:latin typeface="Metropolis"/>
                          <a:ea typeface="+mn-ea"/>
                          <a:cs typeface="+mn-cs"/>
                        </a:rPr>
                        <a:t>Need to start RFP process for legal support to meet agreed timelines, but do not have an agreed way forward with Pay.UK and JROC; propose to bring issue to VRP IG meeting on Jul-31 for a decision.</a:t>
                      </a:r>
                    </a:p>
                  </a:txBody>
                  <a:tcPr marL="36000" marR="36000" marT="36000" marB="36000" anchor="ct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dk1"/>
                          </a:solidFill>
                          <a:latin typeface="Metropolis"/>
                          <a:ea typeface="+mn-ea"/>
                          <a:cs typeface="+mn-cs"/>
                        </a:rPr>
                        <a:t>Publish the propositional business requirements for the MLA.</a:t>
                      </a:r>
                    </a:p>
                    <a:p>
                      <a:pPr marL="83820" indent="-83820" algn="l" defTabSz="914400" rtl="0" eaLnBrk="1" latinLnBrk="0" hangingPunct="1">
                        <a:buFont typeface="Arial" panose="020B0604020202020204" pitchFamily="34" charset="0"/>
                        <a:buChar char="•"/>
                      </a:pPr>
                      <a:r>
                        <a:rPr lang="en-US" sz="800" kern="1200">
                          <a:solidFill>
                            <a:schemeClr val="dk1"/>
                          </a:solidFill>
                          <a:latin typeface="Metropolis"/>
                          <a:ea typeface="+mn-ea"/>
                          <a:cs typeface="+mn-cs"/>
                        </a:rPr>
                        <a:t>To publish the Wave 1 sector definitions.</a:t>
                      </a:r>
                    </a:p>
                    <a:p>
                      <a:pPr marL="83820" indent="-83820" algn="l" rtl="0" eaLnBrk="1" latinLnBrk="0" hangingPunct="1">
                        <a:buFont typeface="Arial" panose="020B0604020202020204" pitchFamily="34" charset="0"/>
                        <a:buChar char="•"/>
                      </a:pPr>
                      <a:r>
                        <a:rPr lang="en-US" sz="800" kern="1200">
                          <a:solidFill>
                            <a:schemeClr val="dk1"/>
                          </a:solidFill>
                          <a:latin typeface="Metropolis"/>
                          <a:ea typeface="+mn-ea"/>
                          <a:cs typeface="+mn-cs"/>
                        </a:rPr>
                        <a:t>To have selected and contracted with external legal firm ready for onboarding in early September. </a:t>
                      </a:r>
                    </a:p>
                    <a:p>
                      <a:pPr marL="83820" lvl="0" indent="-83820" algn="l">
                        <a:buFont typeface="Arial" panose="020B0604020202020204" pitchFamily="34" charset="0"/>
                        <a:buChar char="•"/>
                      </a:pPr>
                      <a:r>
                        <a:rPr lang="en-GB" sz="800" b="0" i="0" u="none" strike="noStrike" kern="1200" noProof="0">
                          <a:solidFill>
                            <a:schemeClr val="tx1"/>
                          </a:solidFill>
                          <a:latin typeface="Metropolis"/>
                        </a:rPr>
                        <a:t>Establish co-dependencies with WS3 consumer protection cross-cutting issues. </a:t>
                      </a:r>
                      <a:endParaRPr lang="en-US" sz="800" kern="1200">
                        <a:solidFill>
                          <a:schemeClr val="dk1"/>
                        </a:solidFill>
                        <a:latin typeface="Metropolis"/>
                        <a:ea typeface="+mn-ea"/>
                        <a:cs typeface="+mn-cs"/>
                      </a:endParaRPr>
                    </a:p>
                  </a:txBody>
                  <a:tcPr marL="36000" marR="36000" marT="36000" marB="36000" anchor="ctr"/>
                </a:tc>
                <a:tc>
                  <a:txBody>
                    <a:bodyPr/>
                    <a:lstStyle/>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Define and agree the Wave 1 sectors /use cases.</a:t>
                      </a:r>
                    </a:p>
                    <a:p>
                      <a:pPr marL="83820" indent="-83820" algn="l" defTabSz="914400" rtl="0" eaLnBrk="1" latinLnBrk="0" hangingPunct="1">
                        <a:buFont typeface="Arial" panose="020B0604020202020204" pitchFamily="34" charset="0"/>
                        <a:buChar char="•"/>
                      </a:pPr>
                      <a:r>
                        <a:rPr lang="en-GB" sz="800" kern="1200">
                          <a:solidFill>
                            <a:schemeClr val="dk1"/>
                          </a:solidFill>
                          <a:latin typeface="Metropolis"/>
                          <a:ea typeface="+mn-ea"/>
                          <a:cs typeface="+mn-cs"/>
                        </a:rPr>
                        <a:t>Define and agree the </a:t>
                      </a:r>
                      <a:r>
                        <a:rPr lang="en-US" sz="800" kern="1200">
                          <a:solidFill>
                            <a:schemeClr val="dk1"/>
                          </a:solidFill>
                          <a:latin typeface="Metropolis"/>
                          <a:ea typeface="+mn-ea"/>
                          <a:cs typeface="+mn-cs"/>
                        </a:rPr>
                        <a:t>propositional arrangements to be drafted into MLA clauses.</a:t>
                      </a:r>
                    </a:p>
                  </a:txBody>
                  <a:tcPr marL="36000" marR="36000" marT="36000" marB="36000" anchor="ctr"/>
                </a:tc>
                <a:extLst>
                  <a:ext uri="{0D108BD9-81ED-4DB2-BD59-A6C34878D82A}">
                    <a16:rowId xmlns:a16="http://schemas.microsoft.com/office/drawing/2014/main" val="817122582"/>
                  </a:ext>
                </a:extLst>
              </a:tr>
              <a:tr h="653538">
                <a:tc vMerge="1">
                  <a:txBody>
                    <a:bodyPr/>
                    <a:lstStyle/>
                    <a:p>
                      <a:endParaRPr lang="en-GB" sz="900" b="1">
                        <a:latin typeface="Metropolis"/>
                      </a:endParaRPr>
                    </a:p>
                  </a:txBody>
                  <a:tcPr marL="36000" marR="36000" marT="36000" marB="36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5.4b Comm Framework</a:t>
                      </a:r>
                    </a:p>
                  </a:txBody>
                  <a:tcPr marL="36000" marR="36000" marT="36000" marB="36000" anchor="ctr">
                    <a:solidFill>
                      <a:schemeClr val="bg2"/>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ON HOLD</a:t>
                      </a:r>
                    </a:p>
                  </a:txBody>
                  <a:tcPr marL="36000" marR="36000" marT="36000" marB="36000" anchor="ctr">
                    <a:solidFill>
                      <a:schemeClr val="bg2">
                        <a:lumMod val="5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prstClr val="white"/>
                        </a:solidFill>
                        <a:effectLst/>
                        <a:uLnTx/>
                        <a:uFillTx/>
                        <a:latin typeface="Metropolis"/>
                        <a:ea typeface="+mn-ea"/>
                        <a:cs typeface="+mn-cs"/>
                      </a:endParaRPr>
                    </a:p>
                  </a:txBody>
                  <a:tcPr marL="36000" marR="36000" marT="36000" marB="36000" anchor="ctr">
                    <a:solidFill>
                      <a:schemeClr val="bg2">
                        <a:lumMod val="5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prstClr val="white"/>
                        </a:solidFill>
                        <a:effectLst/>
                        <a:uLnTx/>
                        <a:uFillTx/>
                        <a:latin typeface="Metropolis"/>
                        <a:ea typeface="+mn-ea"/>
                        <a:cs typeface="+mn-cs"/>
                      </a:endParaRPr>
                    </a:p>
                  </a:txBody>
                  <a:tcPr marL="36000" marR="36000" marT="36000" marB="36000" anchor="ctr">
                    <a:solidFill>
                      <a:schemeClr val="bg2">
                        <a:lumMod val="50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prstClr val="white"/>
                        </a:solidFill>
                        <a:effectLst/>
                        <a:uLnTx/>
                        <a:uFillTx/>
                        <a:latin typeface="Metropolis"/>
                        <a:ea typeface="+mn-ea"/>
                        <a:cs typeface="+mn-cs"/>
                      </a:endParaRPr>
                    </a:p>
                  </a:txBody>
                  <a:tcPr marL="36000" marR="36000" marT="36000" marB="36000" anchor="ctr">
                    <a:solidFill>
                      <a:schemeClr val="bg2">
                        <a:lumMod val="50000"/>
                      </a:schemeClr>
                    </a:solidFill>
                  </a:tcPr>
                </a:tc>
                <a:tc>
                  <a:txBody>
                    <a:bodyPr/>
                    <a:lstStyle/>
                    <a:p>
                      <a:pPr marL="83820" lvl="0" indent="-83820" algn="l">
                        <a:buFont typeface="Arial" panose="020B0604020202020204" pitchFamily="34" charset="0"/>
                        <a:buChar char="•"/>
                      </a:pPr>
                      <a:r>
                        <a:rPr lang="en-US" sz="800" kern="1200" err="1">
                          <a:solidFill>
                            <a:schemeClr val="tx1"/>
                          </a:solidFill>
                          <a:latin typeface="Metropolis"/>
                          <a:ea typeface="+mn-ea"/>
                          <a:cs typeface="+mn-cs"/>
                        </a:rPr>
                        <a:t>Substream</a:t>
                      </a:r>
                      <a:r>
                        <a:rPr lang="en-US" sz="800" kern="1200">
                          <a:solidFill>
                            <a:schemeClr val="tx1"/>
                          </a:solidFill>
                          <a:latin typeface="Metropolis"/>
                          <a:ea typeface="+mn-ea"/>
                          <a:cs typeface="+mn-cs"/>
                        </a:rPr>
                        <a:t> reported as on-hold because of the dependency on JROC's response to the call for views and clarity on the deliverables.</a:t>
                      </a:r>
                    </a:p>
                    <a:p>
                      <a:pPr marL="83820" lvl="0" indent="-83820" algn="l">
                        <a:buFont typeface="Arial" panose="020B0604020202020204" pitchFamily="34" charset="0"/>
                        <a:buChar char="•"/>
                      </a:pPr>
                      <a:r>
                        <a:rPr lang="en-US" sz="800" kern="1200">
                          <a:solidFill>
                            <a:schemeClr val="tx1"/>
                          </a:solidFill>
                          <a:latin typeface="Metropolis"/>
                          <a:ea typeface="+mn-ea"/>
                          <a:cs typeface="+mn-cs"/>
                        </a:rPr>
                        <a:t>Discussion with FCA and PSR on approach still required.</a:t>
                      </a:r>
                    </a:p>
                  </a:txBody>
                  <a:tcPr marL="36000" marR="36000" marT="36000" marB="36000" anchor="ctr">
                    <a:solidFill>
                      <a:schemeClr val="bg2"/>
                    </a:solidFill>
                  </a:tcPr>
                </a:tc>
                <a:tc>
                  <a:txBody>
                    <a:bodyPr/>
                    <a:lstStyle/>
                    <a:p>
                      <a:pPr marL="83820" marR="0" lvl="0" indent="-83820" algn="l">
                        <a:lnSpc>
                          <a:spcPct val="100000"/>
                        </a:lnSpc>
                        <a:spcBef>
                          <a:spcPts val="0"/>
                        </a:spcBef>
                        <a:spcAft>
                          <a:spcPts val="0"/>
                        </a:spcAft>
                        <a:buClrTx/>
                        <a:buSzTx/>
                        <a:buFont typeface="Arial" panose="020B0604020202020204" pitchFamily="34" charset="0"/>
                        <a:buChar char="•"/>
                      </a:pPr>
                      <a:r>
                        <a:rPr lang="en-GB" sz="800" kern="1200">
                          <a:solidFill>
                            <a:schemeClr val="tx1"/>
                          </a:solidFill>
                          <a:latin typeface="Metropolis"/>
                          <a:ea typeface="+mn-ea"/>
                          <a:cs typeface="+mn-cs"/>
                        </a:rPr>
                        <a:t>Define the deliverables required following review of the PSR’s consultation output.</a:t>
                      </a:r>
                    </a:p>
                  </a:txBody>
                  <a:tcPr marL="36000" marR="36000" marT="36000" marB="36000" anchor="ctr">
                    <a:solidFill>
                      <a:schemeClr val="bg2"/>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To get better understanding of the regulatory vs OBL/Pay.UK proposed approach to getting a starting commercial rate</a:t>
                      </a:r>
                    </a:p>
                  </a:txBody>
                  <a:tcPr marL="36000" marR="36000" marT="36000" marB="36000" anchor="ctr">
                    <a:solidFill>
                      <a:schemeClr val="bg2"/>
                    </a:solidFill>
                  </a:tcPr>
                </a:tc>
                <a:extLst>
                  <a:ext uri="{0D108BD9-81ED-4DB2-BD59-A6C34878D82A}">
                    <a16:rowId xmlns:a16="http://schemas.microsoft.com/office/drawing/2014/main" val="3981125100"/>
                  </a:ext>
                </a:extLst>
              </a:tr>
            </a:tbl>
          </a:graphicData>
        </a:graphic>
      </p:graphicFrame>
      <p:graphicFrame>
        <p:nvGraphicFramePr>
          <p:cNvPr id="4" name="Table 3">
            <a:extLst>
              <a:ext uri="{FF2B5EF4-FFF2-40B4-BE49-F238E27FC236}">
                <a16:creationId xmlns:a16="http://schemas.microsoft.com/office/drawing/2014/main" id="{F17DD150-DEFF-1765-FD6B-FE47EB5360BF}"/>
              </a:ext>
            </a:extLst>
          </p:cNvPr>
          <p:cNvGraphicFramePr>
            <a:graphicFrameLocks noGrp="1"/>
          </p:cNvGraphicFramePr>
          <p:nvPr/>
        </p:nvGraphicFramePr>
        <p:xfrm>
          <a:off x="0" y="6485837"/>
          <a:ext cx="4453465" cy="365760"/>
        </p:xfrm>
        <a:graphic>
          <a:graphicData uri="http://schemas.openxmlformats.org/drawingml/2006/table">
            <a:tbl>
              <a:tblPr firstRow="1" bandRow="1"/>
              <a:tblGrid>
                <a:gridCol w="697600">
                  <a:extLst>
                    <a:ext uri="{9D8B030D-6E8A-4147-A177-3AD203B41FA5}">
                      <a16:colId xmlns:a16="http://schemas.microsoft.com/office/drawing/2014/main" val="20000"/>
                    </a:ext>
                  </a:extLst>
                </a:gridCol>
                <a:gridCol w="1126067">
                  <a:extLst>
                    <a:ext uri="{9D8B030D-6E8A-4147-A177-3AD203B41FA5}">
                      <a16:colId xmlns:a16="http://schemas.microsoft.com/office/drawing/2014/main" val="1496592311"/>
                    </a:ext>
                  </a:extLst>
                </a:gridCol>
                <a:gridCol w="848412">
                  <a:extLst>
                    <a:ext uri="{9D8B030D-6E8A-4147-A177-3AD203B41FA5}">
                      <a16:colId xmlns:a16="http://schemas.microsoft.com/office/drawing/2014/main" val="20001"/>
                    </a:ext>
                  </a:extLst>
                </a:gridCol>
                <a:gridCol w="1048121">
                  <a:extLst>
                    <a:ext uri="{9D8B030D-6E8A-4147-A177-3AD203B41FA5}">
                      <a16:colId xmlns:a16="http://schemas.microsoft.com/office/drawing/2014/main" val="20002"/>
                    </a:ext>
                  </a:extLst>
                </a:gridCol>
                <a:gridCol w="733265">
                  <a:extLst>
                    <a:ext uri="{9D8B030D-6E8A-4147-A177-3AD203B41FA5}">
                      <a16:colId xmlns:a16="http://schemas.microsoft.com/office/drawing/2014/main" val="20003"/>
                    </a:ext>
                  </a:extLst>
                </a:gridCol>
              </a:tblGrid>
              <a:tr h="153776">
                <a:tc>
                  <a:txBody>
                    <a:bodyPr/>
                    <a:lstStyle>
                      <a:lvl1pPr marL="0" algn="l" defTabSz="497695" rtl="0" eaLnBrk="1" latinLnBrk="0" hangingPunct="1">
                        <a:defRPr sz="2000" b="1" kern="1200">
                          <a:solidFill>
                            <a:schemeClr val="lt1"/>
                          </a:solidFill>
                          <a:latin typeface="Calibri"/>
                        </a:defRPr>
                      </a:lvl1pPr>
                      <a:lvl2pPr marL="497695" algn="l" defTabSz="497695" rtl="0" eaLnBrk="1" latinLnBrk="0" hangingPunct="1">
                        <a:defRPr sz="2000" b="1" kern="1200">
                          <a:solidFill>
                            <a:schemeClr val="lt1"/>
                          </a:solidFill>
                          <a:latin typeface="Calibri"/>
                        </a:defRPr>
                      </a:lvl2pPr>
                      <a:lvl3pPr marL="995392" algn="l" defTabSz="497695" rtl="0" eaLnBrk="1" latinLnBrk="0" hangingPunct="1">
                        <a:defRPr sz="2000" b="1" kern="1200">
                          <a:solidFill>
                            <a:schemeClr val="lt1"/>
                          </a:solidFill>
                          <a:latin typeface="Calibri"/>
                        </a:defRPr>
                      </a:lvl3pPr>
                      <a:lvl4pPr marL="1493087" algn="l" defTabSz="497695" rtl="0" eaLnBrk="1" latinLnBrk="0" hangingPunct="1">
                        <a:defRPr sz="2000" b="1" kern="1200">
                          <a:solidFill>
                            <a:schemeClr val="lt1"/>
                          </a:solidFill>
                          <a:latin typeface="Calibri"/>
                        </a:defRPr>
                      </a:lvl4pPr>
                      <a:lvl5pPr marL="1990783" algn="l" defTabSz="497695" rtl="0" eaLnBrk="1" latinLnBrk="0" hangingPunct="1">
                        <a:defRPr sz="2000" b="1" kern="1200">
                          <a:solidFill>
                            <a:schemeClr val="lt1"/>
                          </a:solidFill>
                          <a:latin typeface="Calibri"/>
                        </a:defRPr>
                      </a:lvl5pPr>
                      <a:lvl6pPr marL="2488476" algn="l" defTabSz="497695" rtl="0" eaLnBrk="1" latinLnBrk="0" hangingPunct="1">
                        <a:defRPr sz="2000" b="1" kern="1200">
                          <a:solidFill>
                            <a:schemeClr val="lt1"/>
                          </a:solidFill>
                          <a:latin typeface="Calibri"/>
                        </a:defRPr>
                      </a:lvl6pPr>
                      <a:lvl7pPr marL="2986177" algn="l" defTabSz="497695" rtl="0" eaLnBrk="1" latinLnBrk="0" hangingPunct="1">
                        <a:defRPr sz="2000" b="1" kern="1200">
                          <a:solidFill>
                            <a:schemeClr val="lt1"/>
                          </a:solidFill>
                          <a:latin typeface="Calibri"/>
                        </a:defRPr>
                      </a:lvl7pPr>
                      <a:lvl8pPr marL="3483870" algn="l" defTabSz="497695" rtl="0" eaLnBrk="1" latinLnBrk="0" hangingPunct="1">
                        <a:defRPr sz="2000" b="1" kern="1200">
                          <a:solidFill>
                            <a:schemeClr val="lt1"/>
                          </a:solidFill>
                          <a:latin typeface="Calibri"/>
                        </a:defRPr>
                      </a:lvl8pPr>
                      <a:lvl9pPr marL="3981566" algn="l" defTabSz="497695" rtl="0" eaLnBrk="1" latinLnBrk="0" hangingPunct="1">
                        <a:defRPr sz="2000" b="1" kern="1200">
                          <a:solidFill>
                            <a:schemeClr val="lt1"/>
                          </a:solidFill>
                          <a:latin typeface="Calibri"/>
                        </a:defRPr>
                      </a:lvl9pPr>
                    </a:lstStyle>
                    <a:p>
                      <a:r>
                        <a:rPr lang="en-GB" sz="600">
                          <a:solidFill>
                            <a:schemeClr val="tx1"/>
                          </a:solidFill>
                          <a:latin typeface="Metropolis"/>
                          <a:cs typeface="Arial"/>
                        </a:rPr>
                        <a:t>RAG Definitions: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Overall</a:t>
                      </a:r>
                    </a:p>
                    <a:p>
                      <a:pPr algn="ctr"/>
                      <a:r>
                        <a:rPr lang="en-GB" sz="600" b="1">
                          <a:solidFill>
                            <a:schemeClr val="tx1"/>
                          </a:solidFill>
                          <a:latin typeface="Metropolis"/>
                          <a:cs typeface="Arial"/>
                        </a:rPr>
                        <a:t>(Based on Time, Quality and Risk RAGs)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Time/Schedule </a:t>
                      </a:r>
                    </a:p>
                    <a:p>
                      <a:pPr algn="ctr"/>
                      <a:r>
                        <a:rPr lang="en-GB" sz="600" b="1">
                          <a:solidFill>
                            <a:schemeClr val="tx1"/>
                          </a:solidFill>
                          <a:latin typeface="Metropolis"/>
                          <a:cs typeface="Arial"/>
                        </a:rPr>
                        <a:t>(on track to meet agreed deadlines)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Quality</a:t>
                      </a:r>
                    </a:p>
                    <a:p>
                      <a:pPr algn="ctr"/>
                      <a:r>
                        <a:rPr lang="en-US" sz="600" b="1">
                          <a:solidFill>
                            <a:schemeClr val="tx1"/>
                          </a:solidFill>
                          <a:latin typeface="Metropolis"/>
                          <a:cs typeface="Arial"/>
                        </a:rPr>
                        <a:t>(confidence that the deliverables will meet JROC expectations)</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Risks</a:t>
                      </a:r>
                    </a:p>
                    <a:p>
                      <a:pPr algn="ctr"/>
                      <a:r>
                        <a:rPr lang="en-US" sz="600" b="1">
                          <a:solidFill>
                            <a:schemeClr val="tx1"/>
                          </a:solidFill>
                          <a:latin typeface="Metropolis"/>
                          <a:cs typeface="Arial"/>
                        </a:rPr>
                        <a:t>(risk to delivery)</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bl>
          </a:graphicData>
        </a:graphic>
      </p:graphicFrame>
      <p:graphicFrame>
        <p:nvGraphicFramePr>
          <p:cNvPr id="5" name="Table 4">
            <a:extLst>
              <a:ext uri="{FF2B5EF4-FFF2-40B4-BE49-F238E27FC236}">
                <a16:creationId xmlns:a16="http://schemas.microsoft.com/office/drawing/2014/main" id="{38F555E0-EDEA-6999-1AA7-25B632BA5E3E}"/>
              </a:ext>
            </a:extLst>
          </p:cNvPr>
          <p:cNvGraphicFramePr>
            <a:graphicFrameLocks noGrp="1"/>
          </p:cNvGraphicFramePr>
          <p:nvPr/>
        </p:nvGraphicFramePr>
        <p:xfrm>
          <a:off x="7297270" y="6403"/>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5.1. Technical</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5.2 </a:t>
                      </a:r>
                      <a:r>
                        <a:rPr lang="en-GB" sz="600" b="1" kern="1200" baseline="0">
                          <a:solidFill>
                            <a:schemeClr val="tx1"/>
                          </a:solidFill>
                          <a:latin typeface="Metropolis"/>
                          <a:ea typeface="+mn-ea"/>
                          <a:cs typeface="Arial"/>
                        </a:rPr>
                        <a:t>Disputes</a:t>
                      </a:r>
                      <a:endParaRPr lang="en-GB" sz="600" b="1">
                        <a:latin typeface="Metropolis"/>
                        <a:cs typeface="Arial"/>
                      </a:endParaRP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600" b="1" kern="1200">
                          <a:solidFill>
                            <a:schemeClr val="dk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dk1"/>
                          </a:solidFill>
                          <a:latin typeface="Metropolis"/>
                          <a:ea typeface="+mn-ea"/>
                          <a:cs typeface="+mn-cs"/>
                        </a:rPr>
                        <a:t>A</a:t>
                      </a:r>
                      <a:endParaRPr lang="en-GB" sz="600" b="1" kern="1200">
                        <a:solidFill>
                          <a:schemeClr val="dk1"/>
                        </a:solidFill>
                        <a:latin typeface="Metropolis"/>
                        <a:ea typeface="+mn-ea"/>
                        <a:cs typeface="+mn-cs"/>
                      </a:endParaRPr>
                    </a:p>
                  </a:txBody>
                  <a:tcPr marL="36000" marR="36000" marT="36000" marB="36000" anchor="ctr">
                    <a:solidFill>
                      <a:srgbClr val="FFC000"/>
                    </a:solidFill>
                  </a:tcPr>
                </a:tc>
                <a:extLst>
                  <a:ext uri="{0D108BD9-81ED-4DB2-BD59-A6C34878D82A}">
                    <a16:rowId xmlns:a16="http://schemas.microsoft.com/office/drawing/2014/main" val="2965464423"/>
                  </a:ext>
                </a:extLst>
              </a:tr>
            </a:tbl>
          </a:graphicData>
        </a:graphic>
      </p:graphicFrame>
      <p:graphicFrame>
        <p:nvGraphicFramePr>
          <p:cNvPr id="6" name="Table 5">
            <a:extLst>
              <a:ext uri="{FF2B5EF4-FFF2-40B4-BE49-F238E27FC236}">
                <a16:creationId xmlns:a16="http://schemas.microsoft.com/office/drawing/2014/main" id="{4C13C61A-770F-F410-3929-321BE37B2291}"/>
              </a:ext>
            </a:extLst>
          </p:cNvPr>
          <p:cNvGraphicFramePr>
            <a:graphicFrameLocks noGrp="1"/>
          </p:cNvGraphicFramePr>
          <p:nvPr/>
        </p:nvGraphicFramePr>
        <p:xfrm>
          <a:off x="9744136" y="6403"/>
          <a:ext cx="2446866" cy="85608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5.3 Industry Engagement</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2172534418"/>
                  </a:ext>
                </a:extLst>
              </a:tr>
              <a:tr h="0">
                <a:tc>
                  <a:txBody>
                    <a:bodyPr/>
                    <a:lstStyle/>
                    <a:p>
                      <a:r>
                        <a:rPr lang="en-GB" sz="600" b="1">
                          <a:latin typeface="Metropolis"/>
                        </a:rPr>
                        <a:t>5.4a MLA</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solidFill>
                      <a:srgbClr val="FFC000"/>
                    </a:solidFill>
                  </a:tcPr>
                </a:tc>
                <a:extLst>
                  <a:ext uri="{0D108BD9-81ED-4DB2-BD59-A6C34878D82A}">
                    <a16:rowId xmlns:a16="http://schemas.microsoft.com/office/drawing/2014/main" val="1588943923"/>
                  </a:ext>
                </a:extLst>
              </a:tr>
              <a:tr h="0">
                <a:tc>
                  <a:txBody>
                    <a:bodyPr/>
                    <a:lstStyle/>
                    <a:p>
                      <a:r>
                        <a:rPr lang="en-GB" sz="600" b="1">
                          <a:latin typeface="Metropolis"/>
                        </a:rPr>
                        <a:t>5.4b Commercial Framework</a:t>
                      </a:r>
                    </a:p>
                  </a:txBody>
                  <a:tcPr marL="36000" marR="36000" marT="36000" marB="36000"/>
                </a:tc>
                <a:tc grid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ON HOLD</a:t>
                      </a:r>
                      <a:endParaRPr lang="en-GB" sz="600" b="1" kern="1200">
                        <a:solidFill>
                          <a:schemeClr val="bg1"/>
                        </a:solidFill>
                        <a:latin typeface="Metropolis"/>
                        <a:ea typeface="+mn-ea"/>
                        <a:cs typeface="+mn-cs"/>
                      </a:endParaRPr>
                    </a:p>
                  </a:txBody>
                  <a:tcPr marL="36000" marR="36000" marT="36000" marB="36000" anchor="ctr">
                    <a:solidFill>
                      <a:schemeClr val="bg1">
                        <a:lumMod val="65000"/>
                      </a:schemeClr>
                    </a:solidFill>
                  </a:tcPr>
                </a:tc>
                <a:tc hMerge="1">
                  <a:txBody>
                    <a:bodyPr/>
                    <a:lstStyle/>
                    <a:p>
                      <a:endParaRPr/>
                    </a:p>
                  </a:txBody>
                  <a:tcPr marL="36000" marR="36000" marT="36000" marB="36000" anchor="ctr">
                    <a:solidFill>
                      <a:schemeClr val="bg1">
                        <a:lumMod val="65000"/>
                      </a:schemeClr>
                    </a:solidFill>
                  </a:tcPr>
                </a:tc>
                <a:extLst>
                  <a:ext uri="{0D108BD9-81ED-4DB2-BD59-A6C34878D82A}">
                    <a16:rowId xmlns:a16="http://schemas.microsoft.com/office/drawing/2014/main" val="1109790096"/>
                  </a:ext>
                </a:extLst>
              </a:tr>
            </a:tbl>
          </a:graphicData>
        </a:graphic>
      </p:graphicFrame>
      <p:pic>
        <p:nvPicPr>
          <p:cNvPr id="8" name="Picture 7">
            <a:extLst>
              <a:ext uri="{FF2B5EF4-FFF2-40B4-BE49-F238E27FC236}">
                <a16:creationId xmlns:a16="http://schemas.microsoft.com/office/drawing/2014/main" id="{80641EE0-8652-0296-A247-1D4BFD55943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2923391" y="8730"/>
            <a:ext cx="1635179" cy="522029"/>
          </a:xfrm>
          <a:prstGeom prst="rect">
            <a:avLst/>
          </a:prstGeom>
        </p:spPr>
      </p:pic>
    </p:spTree>
    <p:extLst>
      <p:ext uri="{BB962C8B-B14F-4D97-AF65-F5344CB8AC3E}">
        <p14:creationId xmlns:p14="http://schemas.microsoft.com/office/powerpoint/2010/main" val="3408699755"/>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FEAB1A8-E7D4-9057-1590-012EA0B81567}"/>
              </a:ext>
            </a:extLst>
          </p:cNvPr>
          <p:cNvSpPr>
            <a:spLocks noGrp="1"/>
          </p:cNvSpPr>
          <p:nvPr>
            <p:ph type="title"/>
          </p:nvPr>
        </p:nvSpPr>
        <p:spPr/>
        <p:txBody>
          <a:bodyPr/>
          <a:lstStyle/>
          <a:p>
            <a:r>
              <a:rPr lang="en-GB"/>
              <a:t>Proposed Mitigating Actions </a:t>
            </a:r>
          </a:p>
        </p:txBody>
      </p:sp>
      <p:sp>
        <p:nvSpPr>
          <p:cNvPr id="8" name="Content Placeholder 7">
            <a:extLst>
              <a:ext uri="{FF2B5EF4-FFF2-40B4-BE49-F238E27FC236}">
                <a16:creationId xmlns:a16="http://schemas.microsoft.com/office/drawing/2014/main" id="{4397FA37-518E-6823-9461-A442DBF37787}"/>
              </a:ext>
            </a:extLst>
          </p:cNvPr>
          <p:cNvSpPr>
            <a:spLocks noGrp="1"/>
          </p:cNvSpPr>
          <p:nvPr>
            <p:ph idx="1"/>
          </p:nvPr>
        </p:nvSpPr>
        <p:spPr>
          <a:xfrm>
            <a:off x="360000" y="1260000"/>
            <a:ext cx="11436721" cy="495922"/>
          </a:xfrm>
        </p:spPr>
        <p:txBody>
          <a:bodyPr>
            <a:normAutofit/>
          </a:bodyPr>
          <a:lstStyle/>
          <a:p>
            <a:r>
              <a:rPr lang="en-GB" sz="1400"/>
              <a:t>Table below shows the workstreams with either amber or red status with the causal factors and planned mitigations </a:t>
            </a:r>
          </a:p>
        </p:txBody>
      </p:sp>
      <p:graphicFrame>
        <p:nvGraphicFramePr>
          <p:cNvPr id="6" name="Table 5">
            <a:extLst>
              <a:ext uri="{FF2B5EF4-FFF2-40B4-BE49-F238E27FC236}">
                <a16:creationId xmlns:a16="http://schemas.microsoft.com/office/drawing/2014/main" id="{05FC41E7-D7A1-9069-30BD-316AFF360585}"/>
              </a:ext>
            </a:extLst>
          </p:cNvPr>
          <p:cNvGraphicFramePr>
            <a:graphicFrameLocks noGrp="1"/>
          </p:cNvGraphicFramePr>
          <p:nvPr>
            <p:extLst>
              <p:ext uri="{D42A27DB-BD31-4B8C-83A1-F6EECF244321}">
                <p14:modId xmlns:p14="http://schemas.microsoft.com/office/powerpoint/2010/main" val="501197524"/>
              </p:ext>
            </p:extLst>
          </p:nvPr>
        </p:nvGraphicFramePr>
        <p:xfrm>
          <a:off x="288896" y="1696007"/>
          <a:ext cx="11386269" cy="4712028"/>
        </p:xfrm>
        <a:graphic>
          <a:graphicData uri="http://schemas.openxmlformats.org/drawingml/2006/table">
            <a:tbl>
              <a:tblPr firstRow="1" bandRow="1">
                <a:tableStyleId>{5C22544A-7EE6-4342-B048-85BDC9FD1C3A}</a:tableStyleId>
              </a:tblPr>
              <a:tblGrid>
                <a:gridCol w="1358397">
                  <a:extLst>
                    <a:ext uri="{9D8B030D-6E8A-4147-A177-3AD203B41FA5}">
                      <a16:colId xmlns:a16="http://schemas.microsoft.com/office/drawing/2014/main" val="2457380716"/>
                    </a:ext>
                  </a:extLst>
                </a:gridCol>
                <a:gridCol w="5013936">
                  <a:extLst>
                    <a:ext uri="{9D8B030D-6E8A-4147-A177-3AD203B41FA5}">
                      <a16:colId xmlns:a16="http://schemas.microsoft.com/office/drawing/2014/main" val="671696925"/>
                    </a:ext>
                  </a:extLst>
                </a:gridCol>
                <a:gridCol w="5013936">
                  <a:extLst>
                    <a:ext uri="{9D8B030D-6E8A-4147-A177-3AD203B41FA5}">
                      <a16:colId xmlns:a16="http://schemas.microsoft.com/office/drawing/2014/main" val="2873411094"/>
                    </a:ext>
                  </a:extLst>
                </a:gridCol>
              </a:tblGrid>
              <a:tr h="414348">
                <a:tc>
                  <a:txBody>
                    <a:bodyPr/>
                    <a:lstStyle/>
                    <a:p>
                      <a:r>
                        <a:rPr lang="en-GB" sz="1200"/>
                        <a:t>Workstream</a:t>
                      </a:r>
                    </a:p>
                  </a:txBody>
                  <a:tcPr/>
                </a:tc>
                <a:tc>
                  <a:txBody>
                    <a:bodyPr/>
                    <a:lstStyle/>
                    <a:p>
                      <a:r>
                        <a:rPr lang="en-GB" sz="1200"/>
                        <a:t>Causal factor(s)</a:t>
                      </a:r>
                    </a:p>
                  </a:txBody>
                  <a:tcPr/>
                </a:tc>
                <a:tc>
                  <a:txBody>
                    <a:bodyPr/>
                    <a:lstStyle/>
                    <a:p>
                      <a:r>
                        <a:rPr lang="en-GB" sz="1200"/>
                        <a:t>Planned mitigations</a:t>
                      </a:r>
                    </a:p>
                  </a:txBody>
                  <a:tcPr/>
                </a:tc>
                <a:extLst>
                  <a:ext uri="{0D108BD9-81ED-4DB2-BD59-A6C34878D82A}">
                    <a16:rowId xmlns:a16="http://schemas.microsoft.com/office/drawing/2014/main" val="2604249339"/>
                  </a:ext>
                </a:extLst>
              </a:tr>
              <a:tr h="6988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t>WS1 – levelling up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a:t>Currently have limited reporting by firms, which means performance insights cannot be gathered which impedes the ability to identify and deliver a comprehensive dashboard on API performance/availability across the market.  Hence, future improvements cannot be identified</a:t>
                      </a:r>
                    </a:p>
                  </a:txBody>
                  <a:tcPr/>
                </a:tc>
                <a:tc>
                  <a:txBody>
                    <a:bodyPr/>
                    <a:lstStyle/>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Convene roundtables and workshops – starting on 1 Aug to obtain participant feedback on barriers to reporting.  </a:t>
                      </a:r>
                    </a:p>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Outputs from the workshops will be analysed with a report to JROC by w/c 26 Aug</a:t>
                      </a:r>
                    </a:p>
                  </a:txBody>
                  <a:tcPr/>
                </a:tc>
                <a:extLst>
                  <a:ext uri="{0D108BD9-81ED-4DB2-BD59-A6C34878D82A}">
                    <a16:rowId xmlns:a16="http://schemas.microsoft.com/office/drawing/2014/main" val="365572210"/>
                  </a:ext>
                </a:extLst>
              </a:tr>
              <a:tr h="4351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t>WS2a – financial crime data</a:t>
                      </a:r>
                    </a:p>
                    <a:p>
                      <a:endParaRPr lang="en-GB" sz="1050" b="1"/>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a:t>Currently have data from 40% firms, which is insufficient to analyse the data and provide a summary of conclusions to ASPSPs to allow them to assess the efficacy of their fraud prevention tools and benchmark themselves against the wider industry</a:t>
                      </a:r>
                    </a:p>
                  </a:txBody>
                  <a:tcPr/>
                </a:tc>
                <a:tc>
                  <a:txBody>
                    <a:bodyPr/>
                    <a:lstStyle/>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Convene roundtables and workshops – starting on 1 Aug to obtain participant feedback on barriers to reporting.  </a:t>
                      </a:r>
                    </a:p>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Outputs from the workshops will be analysed with a report to JROC by w/c 26 Aug</a:t>
                      </a:r>
                    </a:p>
                  </a:txBody>
                  <a:tcPr/>
                </a:tc>
                <a:extLst>
                  <a:ext uri="{0D108BD9-81ED-4DB2-BD59-A6C34878D82A}">
                    <a16:rowId xmlns:a16="http://schemas.microsoft.com/office/drawing/2014/main" val="2003955871"/>
                  </a:ext>
                </a:extLst>
              </a:tr>
              <a:tr h="34367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t>WS2b – TRIs</a:t>
                      </a:r>
                    </a:p>
                    <a:p>
                      <a:endParaRPr lang="en-GB" sz="1050" b="1"/>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a:t>Concerns around the quantity and quality of the performance analysis from participating ASPSPs which may not be sufficiently robust to allow comparisons and make firms conclusions on the efficacy of TRIs</a:t>
                      </a:r>
                    </a:p>
                  </a:txBody>
                  <a:tcPr/>
                </a:tc>
                <a:tc>
                  <a:txBody>
                    <a:bodyPr/>
                    <a:lstStyle/>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Monitor supply of TRIs by TPPs and continue to encourage volume increase</a:t>
                      </a:r>
                    </a:p>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Continue to work closely with ASPSPs to understand TRI impact on performance  </a:t>
                      </a:r>
                    </a:p>
                  </a:txBody>
                  <a:tcPr/>
                </a:tc>
                <a:extLst>
                  <a:ext uri="{0D108BD9-81ED-4DB2-BD59-A6C34878D82A}">
                    <a16:rowId xmlns:a16="http://schemas.microsoft.com/office/drawing/2014/main" val="700864981"/>
                  </a:ext>
                </a:extLst>
              </a:tr>
              <a:tr h="8883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t>WS5.2 – VRP disputes</a:t>
                      </a:r>
                    </a:p>
                    <a:p>
                      <a:endParaRPr lang="en-GB" sz="1050" b="1"/>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kern="1200">
                          <a:solidFill>
                            <a:schemeClr val="tx1"/>
                          </a:solidFill>
                          <a:latin typeface="Metropolis"/>
                          <a:ea typeface="+mn-ea"/>
                          <a:cs typeface="+mn-cs"/>
                        </a:rPr>
                        <a:t>Reporting Amber due to the dependency on a JROC decision being made in relation to disputes mechanism and the knock-on uncertainty of the delivery timings and requirements that may arise from that critical path decision.</a:t>
                      </a:r>
                    </a:p>
                  </a:txBody>
                  <a:tcPr/>
                </a:tc>
                <a:tc>
                  <a:txBody>
                    <a:bodyPr/>
                    <a:lstStyle/>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Undertaking analysis to review dispute mechanism options, which includes detailing business requirements and assessment criteria, as well as understanding more about the solution options.  Aim is to provide an update to the VRPWG on 8 Aug and a final recommendation to VRPWG on 22 Aug.  This will then be progressed through governance to the JROC Board for a final decision on 13 Sept  </a:t>
                      </a:r>
                    </a:p>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Delivery timings of each option will be a core part of the initial analysis, which will then inform the ultimate delivery schedule </a:t>
                      </a:r>
                    </a:p>
                  </a:txBody>
                  <a:tcPr/>
                </a:tc>
                <a:extLst>
                  <a:ext uri="{0D108BD9-81ED-4DB2-BD59-A6C34878D82A}">
                    <a16:rowId xmlns:a16="http://schemas.microsoft.com/office/drawing/2014/main" val="3273625094"/>
                  </a:ext>
                </a:extLst>
              </a:tr>
              <a:tr h="7320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1"/>
                        <a:t>WS5.4 – VRP MLA </a:t>
                      </a:r>
                    </a:p>
                    <a:p>
                      <a:endParaRPr lang="en-GB" sz="1050" b="1"/>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kern="1200">
                          <a:solidFill>
                            <a:schemeClr val="dk1"/>
                          </a:solidFill>
                          <a:latin typeface="Metropolis"/>
                          <a:ea typeface="+mn-ea"/>
                          <a:cs typeface="+mn-cs"/>
                        </a:rPr>
                        <a:t>Reporting Amber due to the </a:t>
                      </a:r>
                      <a:r>
                        <a:rPr lang="en-GB" sz="1050" kern="1200">
                          <a:solidFill>
                            <a:schemeClr val="tx1"/>
                          </a:solidFill>
                          <a:latin typeface="Metropolis"/>
                          <a:ea typeface="+mn-ea"/>
                          <a:cs typeface="+mn-cs"/>
                        </a:rPr>
                        <a:t>dependency on a  decision being made on the procurement process in a timely manner and the risk that the subsequent activity plan may not be achieved in line with the current plan of record.  Also, the lack of a commercial model, and a clear plan to identify this, is a risk to the delivery of the MLA</a:t>
                      </a:r>
                    </a:p>
                  </a:txBody>
                  <a:tcPr/>
                </a:tc>
                <a:tc>
                  <a:txBody>
                    <a:bodyPr/>
                    <a:lstStyle/>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Tabled the legal support procurement approach at the VRP Implementation Group for agreement on the way forward</a:t>
                      </a:r>
                    </a:p>
                    <a:p>
                      <a:pPr marL="173038" lvl="1" indent="-173038" algn="l" defTabSz="914400" rtl="0" eaLnBrk="1" latinLnBrk="0" hangingPunct="1">
                        <a:buFont typeface="Arial" panose="020B0604020202020204" pitchFamily="34" charset="0"/>
                        <a:buChar char="•"/>
                      </a:pPr>
                      <a:r>
                        <a:rPr lang="en-GB" sz="1050" kern="1200">
                          <a:solidFill>
                            <a:schemeClr val="dk1"/>
                          </a:solidFill>
                          <a:latin typeface="+mn-lt"/>
                          <a:ea typeface="+mn-ea"/>
                          <a:cs typeface="+mn-cs"/>
                        </a:rPr>
                        <a:t>Way forward for the commercial model is on the VRP Implementation Group agenda for discussion</a:t>
                      </a:r>
                    </a:p>
                  </a:txBody>
                  <a:tcPr/>
                </a:tc>
                <a:extLst>
                  <a:ext uri="{0D108BD9-81ED-4DB2-BD59-A6C34878D82A}">
                    <a16:rowId xmlns:a16="http://schemas.microsoft.com/office/drawing/2014/main" val="2540103953"/>
                  </a:ext>
                </a:extLst>
              </a:tr>
            </a:tbl>
          </a:graphicData>
        </a:graphic>
      </p:graphicFrame>
      <p:sp>
        <p:nvSpPr>
          <p:cNvPr id="7" name="Footer Placeholder 4">
            <a:extLst>
              <a:ext uri="{FF2B5EF4-FFF2-40B4-BE49-F238E27FC236}">
                <a16:creationId xmlns:a16="http://schemas.microsoft.com/office/drawing/2014/main" id="{A78E12D0-3941-E8C0-1264-59625F0C7C2C}"/>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9" name="Slide Number Placeholder 6">
            <a:extLst>
              <a:ext uri="{FF2B5EF4-FFF2-40B4-BE49-F238E27FC236}">
                <a16:creationId xmlns:a16="http://schemas.microsoft.com/office/drawing/2014/main" id="{F8F40537-415D-E885-4180-0489618524F0}"/>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14</a:t>
            </a:fld>
            <a:endParaRPr lang="en-US">
              <a:latin typeface="Metropolis" panose="00000500000000000000" pitchFamily="50" charset="0"/>
            </a:endParaRPr>
          </a:p>
        </p:txBody>
      </p:sp>
    </p:spTree>
    <p:extLst>
      <p:ext uri="{BB962C8B-B14F-4D97-AF65-F5344CB8AC3E}">
        <p14:creationId xmlns:p14="http://schemas.microsoft.com/office/powerpoint/2010/main" val="4284261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C04FFC6-DD1F-4380-C96D-B99A2D3E5951}"/>
              </a:ext>
            </a:extLst>
          </p:cNvPr>
          <p:cNvSpPr>
            <a:spLocks noGrp="1"/>
          </p:cNvSpPr>
          <p:nvPr>
            <p:ph type="title"/>
          </p:nvPr>
        </p:nvSpPr>
        <p:spPr/>
        <p:txBody>
          <a:bodyPr/>
          <a:lstStyle/>
          <a:p>
            <a:r>
              <a:rPr lang="en-GB"/>
              <a:t>Governance update</a:t>
            </a:r>
          </a:p>
        </p:txBody>
      </p:sp>
      <p:sp>
        <p:nvSpPr>
          <p:cNvPr id="6" name="Content Placeholder 5">
            <a:extLst>
              <a:ext uri="{FF2B5EF4-FFF2-40B4-BE49-F238E27FC236}">
                <a16:creationId xmlns:a16="http://schemas.microsoft.com/office/drawing/2014/main" id="{DE680C31-74B7-39D5-2BBF-C5DFA02AAEFA}"/>
              </a:ext>
            </a:extLst>
          </p:cNvPr>
          <p:cNvSpPr>
            <a:spLocks noGrp="1"/>
          </p:cNvSpPr>
          <p:nvPr>
            <p:ph idx="1"/>
          </p:nvPr>
        </p:nvSpPr>
        <p:spPr>
          <a:xfrm>
            <a:off x="360001" y="1260000"/>
            <a:ext cx="5514638" cy="4995026"/>
          </a:xfrm>
        </p:spPr>
        <p:txBody>
          <a:bodyPr>
            <a:normAutofit lnSpcReduction="10000"/>
          </a:bodyPr>
          <a:lstStyle/>
          <a:p>
            <a:pPr marL="285750" indent="-285750">
              <a:buFont typeface="Arial" panose="020B0604020202020204" pitchFamily="34" charset="0"/>
              <a:buChar char="•"/>
            </a:pPr>
            <a:r>
              <a:rPr lang="en-GB" sz="1400"/>
              <a:t>Governance structure now in place with meetings now commencing</a:t>
            </a:r>
          </a:p>
          <a:p>
            <a:pPr marL="285750" indent="-285750">
              <a:buFont typeface="Arial" panose="020B0604020202020204" pitchFamily="34" charset="0"/>
              <a:buChar char="•"/>
            </a:pPr>
            <a:endParaRPr lang="en-GB" sz="1400"/>
          </a:p>
          <a:p>
            <a:pPr marL="285750" indent="-285750">
              <a:buFont typeface="Arial" panose="020B0604020202020204" pitchFamily="34" charset="0"/>
              <a:buChar char="•"/>
            </a:pPr>
            <a:r>
              <a:rPr lang="en-GB" sz="1400"/>
              <a:t>Funding firms representatives on Programme Workplan Implementation Group confirmed as Nationwide, </a:t>
            </a:r>
            <a:r>
              <a:rPr lang="en-GB" sz="1400" err="1"/>
              <a:t>Revolut</a:t>
            </a:r>
            <a:r>
              <a:rPr lang="en-GB" sz="1400"/>
              <a:t>, Experian and </a:t>
            </a:r>
            <a:r>
              <a:rPr lang="en-GB" sz="1400" err="1"/>
              <a:t>Truelayer</a:t>
            </a:r>
            <a:endParaRPr lang="en-GB" sz="1400"/>
          </a:p>
          <a:p>
            <a:pPr marL="285750" indent="-285750">
              <a:buFont typeface="Arial" panose="020B0604020202020204" pitchFamily="34" charset="0"/>
              <a:buChar char="•"/>
            </a:pPr>
            <a:endParaRPr lang="en-GB" sz="1400"/>
          </a:p>
          <a:p>
            <a:pPr marL="285750" indent="-285750">
              <a:buFont typeface="Arial" panose="020B0604020202020204" pitchFamily="34" charset="0"/>
              <a:buChar char="•"/>
            </a:pPr>
            <a:r>
              <a:rPr lang="en-GB" sz="1400"/>
              <a:t>HSBC and </a:t>
            </a:r>
            <a:r>
              <a:rPr lang="en-GB" sz="1400" err="1"/>
              <a:t>Yapily</a:t>
            </a:r>
            <a:r>
              <a:rPr lang="en-GB" sz="1400"/>
              <a:t> to act as the ASPSP and TPP representatives on the Finance Committee </a:t>
            </a:r>
          </a:p>
          <a:p>
            <a:pPr marL="285750" indent="-285750">
              <a:buFont typeface="Arial" panose="020B0604020202020204" pitchFamily="34" charset="0"/>
              <a:buChar char="•"/>
            </a:pPr>
            <a:endParaRPr lang="en-GB" sz="1400"/>
          </a:p>
          <a:p>
            <a:pPr marL="285750" indent="-285750">
              <a:buFont typeface="Arial" panose="020B0604020202020204" pitchFamily="34" charset="0"/>
              <a:buChar char="•"/>
            </a:pPr>
            <a:r>
              <a:rPr lang="en-GB" sz="1400"/>
              <a:t>Claudio Pollack confirmed as the Chair of the Funders Advisory Panel</a:t>
            </a:r>
          </a:p>
          <a:p>
            <a:pPr marL="285750" indent="-285750">
              <a:buFont typeface="Arial" panose="020B0604020202020204" pitchFamily="34" charset="0"/>
              <a:buChar char="•"/>
            </a:pPr>
            <a:endParaRPr lang="en-GB" sz="1400"/>
          </a:p>
          <a:p>
            <a:pPr marL="285750" indent="-285750">
              <a:buFont typeface="Arial" panose="020B0604020202020204" pitchFamily="34" charset="0"/>
              <a:buChar char="•"/>
            </a:pPr>
            <a:r>
              <a:rPr lang="en-GB" sz="1400"/>
              <a:t>WS5 VRP has dual reporting lines, into both VRP Implementation Group and Programme Workplan Implementation Group.  This reflects the complexity/nuances of the VRP delivery</a:t>
            </a:r>
          </a:p>
          <a:p>
            <a:pPr marL="285750" indent="-285750">
              <a:buFont typeface="Arial" panose="020B0604020202020204" pitchFamily="34" charset="0"/>
              <a:buChar char="•"/>
            </a:pPr>
            <a:endParaRPr lang="en-GB" sz="1400"/>
          </a:p>
          <a:p>
            <a:pPr marL="285750" indent="-285750">
              <a:buFont typeface="Arial" panose="020B0604020202020204" pitchFamily="34" charset="0"/>
              <a:buChar char="•"/>
            </a:pPr>
            <a:r>
              <a:rPr lang="en-GB" sz="1400"/>
              <a:t>Terms of reference for all the meetings have been created and are subject to final JROC approval</a:t>
            </a:r>
          </a:p>
          <a:p>
            <a:pPr marL="0" indent="0"/>
            <a:endParaRPr lang="en-GB" sz="1400"/>
          </a:p>
        </p:txBody>
      </p:sp>
      <p:cxnSp>
        <p:nvCxnSpPr>
          <p:cNvPr id="28" name="Straight Connector 27">
            <a:extLst>
              <a:ext uri="{FF2B5EF4-FFF2-40B4-BE49-F238E27FC236}">
                <a16:creationId xmlns:a16="http://schemas.microsoft.com/office/drawing/2014/main" id="{B27219E0-9ED3-626D-6E22-8ED203C7ED5A}"/>
              </a:ext>
            </a:extLst>
          </p:cNvPr>
          <p:cNvCxnSpPr>
            <a:cxnSpLocks/>
          </p:cNvCxnSpPr>
          <p:nvPr/>
        </p:nvCxnSpPr>
        <p:spPr>
          <a:xfrm>
            <a:off x="9161135" y="1749839"/>
            <a:ext cx="0" cy="650081"/>
          </a:xfrm>
          <a:prstGeom prst="line">
            <a:avLst/>
          </a:prstGeom>
          <a:noFill/>
          <a:ln w="28575" cap="flat" cmpd="sng" algn="ctr">
            <a:solidFill>
              <a:srgbClr val="4472C4"/>
            </a:solidFill>
            <a:prstDash val="solid"/>
            <a:miter lim="800000"/>
          </a:ln>
          <a:effectLst/>
        </p:spPr>
      </p:cxnSp>
      <p:cxnSp>
        <p:nvCxnSpPr>
          <p:cNvPr id="7" name="Straight Connector 6">
            <a:extLst>
              <a:ext uri="{FF2B5EF4-FFF2-40B4-BE49-F238E27FC236}">
                <a16:creationId xmlns:a16="http://schemas.microsoft.com/office/drawing/2014/main" id="{DF3B22B8-1A93-0BF4-D7AB-3E321EB7B28D}"/>
              </a:ext>
            </a:extLst>
          </p:cNvPr>
          <p:cNvCxnSpPr>
            <a:cxnSpLocks/>
            <a:stCxn id="20" idx="3"/>
          </p:cNvCxnSpPr>
          <p:nvPr/>
        </p:nvCxnSpPr>
        <p:spPr>
          <a:xfrm>
            <a:off x="8119392" y="2636263"/>
            <a:ext cx="1586293" cy="0"/>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 name="TextBox 6">
            <a:extLst>
              <a:ext uri="{FF2B5EF4-FFF2-40B4-BE49-F238E27FC236}">
                <a16:creationId xmlns:a16="http://schemas.microsoft.com/office/drawing/2014/main" id="{6D59661A-4274-3ABA-BE8C-B532BBE836B2}"/>
              </a:ext>
            </a:extLst>
          </p:cNvPr>
          <p:cNvSpPr txBox="1"/>
          <p:nvPr/>
        </p:nvSpPr>
        <p:spPr>
          <a:xfrm>
            <a:off x="9787506" y="2373231"/>
            <a:ext cx="900000" cy="495923"/>
          </a:xfrm>
          <a:prstGeom prst="rect">
            <a:avLst/>
          </a:prstGeom>
          <a:solidFill>
            <a:srgbClr val="70AD47"/>
          </a:solidFill>
          <a:ln>
            <a:noFill/>
          </a:ln>
          <a:effectLst/>
        </p:spPr>
        <p:txBody>
          <a:bodyPr spcFirstLastPara="0" vert="horz" wrap="square" lIns="6985" tIns="6985" rIns="6985" bIns="6985" numCol="1" spcCol="127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100" b="1" i="0" u="none" strike="noStrike" kern="0" cap="none" spc="0" normalizeH="0" baseline="0" noProof="0">
                <a:ln>
                  <a:noFill/>
                </a:ln>
                <a:solidFill>
                  <a:prstClr val="white"/>
                </a:solidFill>
                <a:effectLst/>
                <a:uLnTx/>
                <a:uFillTx/>
                <a:latin typeface="Calibri" panose="020F0502020204030204"/>
                <a:ea typeface="+mn-ea"/>
                <a:cs typeface="+mn-cs"/>
              </a:rPr>
              <a:t>Finance Committee </a:t>
            </a:r>
          </a:p>
        </p:txBody>
      </p:sp>
      <p:cxnSp>
        <p:nvCxnSpPr>
          <p:cNvPr id="9" name="Straight Connector 8">
            <a:extLst>
              <a:ext uri="{FF2B5EF4-FFF2-40B4-BE49-F238E27FC236}">
                <a16:creationId xmlns:a16="http://schemas.microsoft.com/office/drawing/2014/main" id="{5788CA74-1749-7270-CCB5-4A9924C33DC3}"/>
              </a:ext>
            </a:extLst>
          </p:cNvPr>
          <p:cNvCxnSpPr>
            <a:cxnSpLocks/>
            <a:stCxn id="8" idx="2"/>
          </p:cNvCxnSpPr>
          <p:nvPr/>
        </p:nvCxnSpPr>
        <p:spPr>
          <a:xfrm>
            <a:off x="10237506" y="2869154"/>
            <a:ext cx="0" cy="1015640"/>
          </a:xfrm>
          <a:prstGeom prst="line">
            <a:avLst/>
          </a:prstGeom>
          <a:noFill/>
          <a:ln w="28575" cap="flat" cmpd="sng" algn="ctr">
            <a:solidFill>
              <a:srgbClr val="4472C4"/>
            </a:solidFill>
            <a:prstDash val="solid"/>
            <a:miter lim="800000"/>
          </a:ln>
          <a:effectLst/>
        </p:spPr>
      </p:cxnSp>
      <p:sp>
        <p:nvSpPr>
          <p:cNvPr id="10" name="Rectangle 9">
            <a:extLst>
              <a:ext uri="{FF2B5EF4-FFF2-40B4-BE49-F238E27FC236}">
                <a16:creationId xmlns:a16="http://schemas.microsoft.com/office/drawing/2014/main" id="{BE10975F-6555-FCD8-69F2-C9338DF19362}"/>
              </a:ext>
            </a:extLst>
          </p:cNvPr>
          <p:cNvSpPr/>
          <p:nvPr/>
        </p:nvSpPr>
        <p:spPr>
          <a:xfrm>
            <a:off x="8457667" y="1826907"/>
            <a:ext cx="1856908" cy="24406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300"/>
              </a:spcAft>
              <a:buClrTx/>
              <a:buSzTx/>
              <a:buFontTx/>
              <a:buNone/>
              <a:tabLst>
                <a:tab pos="1255713" algn="l"/>
              </a:tabLst>
              <a:defRPr/>
            </a:pPr>
            <a:r>
              <a:rPr kumimoji="0" lang="en-GB" sz="1100" b="1" i="0" u="none" strike="noStrike" kern="1200" cap="none" spc="0" normalizeH="0" baseline="0" noProof="0">
                <a:ln>
                  <a:noFill/>
                </a:ln>
                <a:solidFill>
                  <a:srgbClr val="101289"/>
                </a:solidFill>
                <a:effectLst/>
                <a:uLnTx/>
                <a:uFillTx/>
                <a:latin typeface="Calibri" panose="020F0502020204030204" pitchFamily="34" charset="0"/>
                <a:ea typeface="Calibri" panose="020F0502020204030204" pitchFamily="34" charset="0"/>
                <a:cs typeface="Calibri" panose="020F0502020204030204" pitchFamily="34" charset="0"/>
              </a:rPr>
              <a:t>JROC oversight &amp; direction</a:t>
            </a:r>
          </a:p>
        </p:txBody>
      </p:sp>
      <p:cxnSp>
        <p:nvCxnSpPr>
          <p:cNvPr id="12" name="Straight Connector 11">
            <a:extLst>
              <a:ext uri="{FF2B5EF4-FFF2-40B4-BE49-F238E27FC236}">
                <a16:creationId xmlns:a16="http://schemas.microsoft.com/office/drawing/2014/main" id="{F90748AA-9645-6C73-7F18-764804B98324}"/>
              </a:ext>
            </a:extLst>
          </p:cNvPr>
          <p:cNvCxnSpPr>
            <a:cxnSpLocks/>
          </p:cNvCxnSpPr>
          <p:nvPr/>
        </p:nvCxnSpPr>
        <p:spPr>
          <a:xfrm flipV="1">
            <a:off x="9164684" y="2993686"/>
            <a:ext cx="2082101" cy="6762"/>
          </a:xfrm>
          <a:prstGeom prst="line">
            <a:avLst/>
          </a:prstGeom>
          <a:noFill/>
          <a:ln w="28575" cap="flat" cmpd="sng" algn="ctr">
            <a:solidFill>
              <a:srgbClr val="4472C4"/>
            </a:solidFill>
            <a:prstDash val="solid"/>
            <a:miter lim="800000"/>
          </a:ln>
          <a:effectLst/>
        </p:spPr>
      </p:cxnSp>
      <p:cxnSp>
        <p:nvCxnSpPr>
          <p:cNvPr id="13" name="Straight Connector 12">
            <a:extLst>
              <a:ext uri="{FF2B5EF4-FFF2-40B4-BE49-F238E27FC236}">
                <a16:creationId xmlns:a16="http://schemas.microsoft.com/office/drawing/2014/main" id="{6096F556-8070-2FA1-A327-B8E9F507912D}"/>
              </a:ext>
            </a:extLst>
          </p:cNvPr>
          <p:cNvCxnSpPr>
            <a:cxnSpLocks/>
          </p:cNvCxnSpPr>
          <p:nvPr/>
        </p:nvCxnSpPr>
        <p:spPr>
          <a:xfrm>
            <a:off x="9164684" y="2875465"/>
            <a:ext cx="0" cy="131731"/>
          </a:xfrm>
          <a:prstGeom prst="line">
            <a:avLst/>
          </a:prstGeom>
          <a:noFill/>
          <a:ln w="28575" cap="flat" cmpd="sng" algn="ctr">
            <a:solidFill>
              <a:srgbClr val="4472C4"/>
            </a:solidFill>
            <a:prstDash val="solid"/>
            <a:miter lim="800000"/>
          </a:ln>
          <a:effectLst/>
        </p:spPr>
      </p:cxnSp>
      <p:sp>
        <p:nvSpPr>
          <p:cNvPr id="14" name="TextBox 15">
            <a:extLst>
              <a:ext uri="{FF2B5EF4-FFF2-40B4-BE49-F238E27FC236}">
                <a16:creationId xmlns:a16="http://schemas.microsoft.com/office/drawing/2014/main" id="{A2C0934A-C47F-5C59-932F-131904D54742}"/>
              </a:ext>
            </a:extLst>
          </p:cNvPr>
          <p:cNvSpPr txBox="1"/>
          <p:nvPr/>
        </p:nvSpPr>
        <p:spPr>
          <a:xfrm>
            <a:off x="10796785" y="2370019"/>
            <a:ext cx="900000" cy="495923"/>
          </a:xfrm>
          <a:prstGeom prst="rect">
            <a:avLst/>
          </a:prstGeom>
          <a:solidFill>
            <a:srgbClr val="70AD47"/>
          </a:solidFill>
          <a:ln>
            <a:noFill/>
          </a:ln>
          <a:effectLst/>
        </p:spPr>
        <p:txBody>
          <a:bodyPr spcFirstLastPara="0" vert="horz" wrap="square" lIns="6985" tIns="6985" rIns="6985" bIns="6985" numCol="1" spcCol="127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100" b="1" i="0" u="none" strike="noStrike" kern="0" cap="none" spc="0" normalizeH="0" baseline="0" noProof="0">
                <a:ln>
                  <a:noFill/>
                </a:ln>
                <a:solidFill>
                  <a:prstClr val="white"/>
                </a:solidFill>
                <a:effectLst/>
                <a:uLnTx/>
                <a:uFillTx/>
                <a:latin typeface="Calibri" panose="020F0502020204030204"/>
                <a:ea typeface="+mn-ea"/>
                <a:cs typeface="+mn-cs"/>
              </a:rPr>
              <a:t>Funders Advisory Panel</a:t>
            </a:r>
          </a:p>
        </p:txBody>
      </p:sp>
      <p:sp>
        <p:nvSpPr>
          <p:cNvPr id="15" name="TextBox 16">
            <a:extLst>
              <a:ext uri="{FF2B5EF4-FFF2-40B4-BE49-F238E27FC236}">
                <a16:creationId xmlns:a16="http://schemas.microsoft.com/office/drawing/2014/main" id="{E9527C3C-D691-6C50-9578-2BACA097077C}"/>
              </a:ext>
            </a:extLst>
          </p:cNvPr>
          <p:cNvSpPr txBox="1"/>
          <p:nvPr/>
        </p:nvSpPr>
        <p:spPr>
          <a:xfrm>
            <a:off x="8704991" y="2373231"/>
            <a:ext cx="973235" cy="495923"/>
          </a:xfrm>
          <a:prstGeom prst="rect">
            <a:avLst/>
          </a:prstGeom>
          <a:solidFill>
            <a:srgbClr val="70AD47"/>
          </a:solidFill>
          <a:ln>
            <a:noFill/>
          </a:ln>
          <a:effectLst/>
        </p:spPr>
        <p:txBody>
          <a:bodyPr spcFirstLastPara="0" vert="horz" wrap="square" lIns="6985" tIns="6985" rIns="6985" bIns="6985" numCol="1" spcCol="127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100" b="1" i="0" u="none" strike="noStrike" kern="0" cap="none" spc="0" normalizeH="0" baseline="0" noProof="0">
                <a:ln>
                  <a:noFill/>
                </a:ln>
                <a:solidFill>
                  <a:prstClr val="white"/>
                </a:solidFill>
                <a:effectLst/>
                <a:uLnTx/>
                <a:uFillTx/>
                <a:latin typeface="Calibri" panose="020F0502020204030204"/>
                <a:ea typeface="+mn-ea"/>
                <a:cs typeface="+mn-cs"/>
              </a:rPr>
              <a:t>Workplan Implementation  Group</a:t>
            </a:r>
          </a:p>
        </p:txBody>
      </p:sp>
      <p:sp>
        <p:nvSpPr>
          <p:cNvPr id="16" name="Rectangle 15">
            <a:extLst>
              <a:ext uri="{FF2B5EF4-FFF2-40B4-BE49-F238E27FC236}">
                <a16:creationId xmlns:a16="http://schemas.microsoft.com/office/drawing/2014/main" id="{5BB4C810-16DB-F4CB-6793-E9983C313215}"/>
              </a:ext>
            </a:extLst>
          </p:cNvPr>
          <p:cNvSpPr/>
          <p:nvPr/>
        </p:nvSpPr>
        <p:spPr>
          <a:xfrm>
            <a:off x="6317363" y="2171723"/>
            <a:ext cx="5436270" cy="775030"/>
          </a:xfrm>
          <a:prstGeom prst="rect">
            <a:avLst/>
          </a:prstGeom>
          <a:noFill/>
          <a:ln w="22225">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cxnSp>
        <p:nvCxnSpPr>
          <p:cNvPr id="17" name="Straight Connector 16">
            <a:extLst>
              <a:ext uri="{FF2B5EF4-FFF2-40B4-BE49-F238E27FC236}">
                <a16:creationId xmlns:a16="http://schemas.microsoft.com/office/drawing/2014/main" id="{49469910-D2DA-FAAF-AA85-45DDC3582EAF}"/>
              </a:ext>
            </a:extLst>
          </p:cNvPr>
          <p:cNvCxnSpPr>
            <a:cxnSpLocks/>
          </p:cNvCxnSpPr>
          <p:nvPr/>
        </p:nvCxnSpPr>
        <p:spPr>
          <a:xfrm>
            <a:off x="11246785" y="2864560"/>
            <a:ext cx="0" cy="141254"/>
          </a:xfrm>
          <a:prstGeom prst="line">
            <a:avLst/>
          </a:prstGeom>
          <a:noFill/>
          <a:ln w="28575" cap="flat" cmpd="sng" algn="ctr">
            <a:solidFill>
              <a:srgbClr val="4472C4"/>
            </a:solidFill>
            <a:prstDash val="solid"/>
            <a:miter lim="800000"/>
          </a:ln>
          <a:effectLst/>
        </p:spPr>
      </p:cxnSp>
      <p:sp>
        <p:nvSpPr>
          <p:cNvPr id="18" name="TextBox 29">
            <a:extLst>
              <a:ext uri="{FF2B5EF4-FFF2-40B4-BE49-F238E27FC236}">
                <a16:creationId xmlns:a16="http://schemas.microsoft.com/office/drawing/2014/main" id="{8798C1AF-DDEF-7820-D628-41B7256E7CAA}"/>
              </a:ext>
            </a:extLst>
          </p:cNvPr>
          <p:cNvSpPr txBox="1"/>
          <p:nvPr/>
        </p:nvSpPr>
        <p:spPr>
          <a:xfrm>
            <a:off x="6398811" y="1352646"/>
            <a:ext cx="5240527" cy="397193"/>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t"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050" b="1" i="0" u="sng" strike="noStrike" kern="1200" cap="none" spc="0" normalizeH="0" baseline="0" noProof="0">
                <a:ln>
                  <a:noFill/>
                </a:ln>
                <a:solidFill>
                  <a:prstClr val="white"/>
                </a:solidFill>
                <a:effectLst/>
                <a:uLnTx/>
                <a:uFillTx/>
                <a:latin typeface="Metropolis" panose="00000500000000000000" pitchFamily="50" charset="0"/>
                <a:ea typeface="+mn-ea"/>
                <a:cs typeface="+mn-cs"/>
              </a:rPr>
              <a:t>JROC Board</a:t>
            </a:r>
            <a:r>
              <a:rPr kumimoji="0" lang="en-GB" sz="1050" b="0" i="0" u="none" strike="noStrike" kern="0" cap="none" spc="0" normalizeH="0" baseline="0" noProof="0">
                <a:ln>
                  <a:noFill/>
                </a:ln>
                <a:solidFill>
                  <a:prstClr val="white"/>
                </a:solidFill>
                <a:effectLst/>
                <a:uLnTx/>
                <a:uFillTx/>
                <a:latin typeface="Metropolis" panose="00000500000000000000" pitchFamily="50" charset="0"/>
                <a:ea typeface="+mn-ea"/>
                <a:cs typeface="+mn-cs"/>
              </a:rPr>
              <a:t> </a:t>
            </a:r>
            <a:endParaRPr kumimoji="0" lang="en-GB" sz="1050" b="0" i="0" u="none" strike="noStrike" kern="1200" cap="none" spc="0" normalizeH="0" baseline="0" noProof="0">
              <a:ln>
                <a:noFill/>
              </a:ln>
              <a:solidFill>
                <a:prstClr val="white"/>
              </a:solidFill>
              <a:effectLst/>
              <a:uLnTx/>
              <a:uFillTx/>
              <a:latin typeface="Metropolis" panose="00000500000000000000" pitchFamily="50" charset="0"/>
              <a:ea typeface="+mn-ea"/>
              <a:cs typeface="+mn-cs"/>
            </a:endParaRPr>
          </a:p>
        </p:txBody>
      </p:sp>
      <p:cxnSp>
        <p:nvCxnSpPr>
          <p:cNvPr id="19" name="Straight Connector 18">
            <a:extLst>
              <a:ext uri="{FF2B5EF4-FFF2-40B4-BE49-F238E27FC236}">
                <a16:creationId xmlns:a16="http://schemas.microsoft.com/office/drawing/2014/main" id="{9897ECB3-1C5D-5EC2-7B49-81636ECD603B}"/>
              </a:ext>
            </a:extLst>
          </p:cNvPr>
          <p:cNvCxnSpPr>
            <a:cxnSpLocks/>
          </p:cNvCxnSpPr>
          <p:nvPr/>
        </p:nvCxnSpPr>
        <p:spPr>
          <a:xfrm>
            <a:off x="7259101" y="1750753"/>
            <a:ext cx="0" cy="650081"/>
          </a:xfrm>
          <a:prstGeom prst="line">
            <a:avLst/>
          </a:prstGeom>
          <a:noFill/>
          <a:ln w="28575" cap="flat" cmpd="sng" algn="ctr">
            <a:solidFill>
              <a:srgbClr val="4472C4"/>
            </a:solidFill>
            <a:prstDash val="solid"/>
            <a:miter lim="800000"/>
          </a:ln>
          <a:effectLst/>
        </p:spPr>
      </p:cxnSp>
      <p:sp>
        <p:nvSpPr>
          <p:cNvPr id="20" name="TextBox 33">
            <a:extLst>
              <a:ext uri="{FF2B5EF4-FFF2-40B4-BE49-F238E27FC236}">
                <a16:creationId xmlns:a16="http://schemas.microsoft.com/office/drawing/2014/main" id="{66DD36CB-7533-EDB5-316B-7622EE5A8057}"/>
              </a:ext>
            </a:extLst>
          </p:cNvPr>
          <p:cNvSpPr txBox="1"/>
          <p:nvPr/>
        </p:nvSpPr>
        <p:spPr>
          <a:xfrm>
            <a:off x="6398811" y="2370019"/>
            <a:ext cx="1720581" cy="532488"/>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t"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050" b="1" i="0" u="sng" strike="noStrike" kern="1200" cap="none" spc="0" normalizeH="0" baseline="0" noProof="0">
                <a:ln>
                  <a:noFill/>
                </a:ln>
                <a:solidFill>
                  <a:prstClr val="white"/>
                </a:solidFill>
                <a:effectLst/>
                <a:uLnTx/>
                <a:uFillTx/>
                <a:latin typeface="Metropolis" panose="00000500000000000000" pitchFamily="50" charset="0"/>
                <a:ea typeface="+mn-ea"/>
                <a:cs typeface="+mn-cs"/>
              </a:rPr>
              <a:t>VRP Implementation Group </a:t>
            </a:r>
            <a:endParaRPr kumimoji="0" lang="en-GB" sz="1050" b="0" i="0" u="none" strike="noStrike" kern="1200" cap="none" spc="0" normalizeH="0" baseline="0" noProof="0">
              <a:ln>
                <a:noFill/>
              </a:ln>
              <a:solidFill>
                <a:prstClr val="white"/>
              </a:solidFill>
              <a:effectLst/>
              <a:uLnTx/>
              <a:uFillTx/>
              <a:latin typeface="Metropolis" panose="00000500000000000000" pitchFamily="50" charset="0"/>
              <a:ea typeface="+mn-ea"/>
              <a:cs typeface="+mn-cs"/>
            </a:endParaRPr>
          </a:p>
        </p:txBody>
      </p:sp>
      <p:cxnSp>
        <p:nvCxnSpPr>
          <p:cNvPr id="21" name="Straight Connector 20">
            <a:extLst>
              <a:ext uri="{FF2B5EF4-FFF2-40B4-BE49-F238E27FC236}">
                <a16:creationId xmlns:a16="http://schemas.microsoft.com/office/drawing/2014/main" id="{460153BA-0ABA-63A6-8B0E-05942ACBE9C3}"/>
              </a:ext>
            </a:extLst>
          </p:cNvPr>
          <p:cNvCxnSpPr>
            <a:cxnSpLocks/>
            <a:stCxn id="20" idx="2"/>
          </p:cNvCxnSpPr>
          <p:nvPr/>
        </p:nvCxnSpPr>
        <p:spPr>
          <a:xfrm>
            <a:off x="7259102" y="2902507"/>
            <a:ext cx="7083" cy="1126589"/>
          </a:xfrm>
          <a:prstGeom prst="line">
            <a:avLst/>
          </a:prstGeom>
          <a:noFill/>
          <a:ln w="28575" cap="flat" cmpd="sng" algn="ctr">
            <a:solidFill>
              <a:srgbClr val="4472C4"/>
            </a:solidFill>
            <a:prstDash val="solid"/>
            <a:miter lim="800000"/>
          </a:ln>
          <a:effectLst/>
        </p:spPr>
      </p:cxnSp>
      <p:sp>
        <p:nvSpPr>
          <p:cNvPr id="22" name="TextBox 20">
            <a:extLst>
              <a:ext uri="{FF2B5EF4-FFF2-40B4-BE49-F238E27FC236}">
                <a16:creationId xmlns:a16="http://schemas.microsoft.com/office/drawing/2014/main" id="{8E394136-06B6-2D8B-C99E-DB09A9A273FC}"/>
              </a:ext>
            </a:extLst>
          </p:cNvPr>
          <p:cNvSpPr txBox="1"/>
          <p:nvPr/>
        </p:nvSpPr>
        <p:spPr>
          <a:xfrm>
            <a:off x="9179357" y="4035281"/>
            <a:ext cx="900000" cy="720000"/>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t"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050" b="1" i="0" u="sng" strike="noStrike" kern="1200" cap="none" spc="0" normalizeH="0" baseline="0" noProof="0">
                <a:ln>
                  <a:noFill/>
                </a:ln>
                <a:solidFill>
                  <a:prstClr val="white"/>
                </a:solidFill>
                <a:effectLst/>
                <a:uLnTx/>
                <a:uFillTx/>
                <a:latin typeface="Metropolis" panose="00000500000000000000" pitchFamily="50" charset="0"/>
                <a:ea typeface="+mn-ea"/>
                <a:cs typeface="+mn-cs"/>
              </a:rPr>
              <a:t>WS 1 &amp; 2</a:t>
            </a: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050" b="0" i="0" u="none" strike="noStrike" kern="0" cap="none" spc="0" normalizeH="0" baseline="0" noProof="0">
                <a:ln>
                  <a:noFill/>
                </a:ln>
                <a:solidFill>
                  <a:prstClr val="white"/>
                </a:solidFill>
                <a:effectLst/>
                <a:uLnTx/>
                <a:uFillTx/>
                <a:latin typeface="Metropolis" panose="00000500000000000000" pitchFamily="50" charset="0"/>
                <a:ea typeface="+mn-ea"/>
                <a:cs typeface="+mn-cs"/>
              </a:rPr>
              <a:t>Levelling up</a:t>
            </a: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050" b="0" i="0" u="none" strike="noStrike" kern="0" cap="none" spc="0" normalizeH="0" baseline="0" noProof="0">
                <a:ln>
                  <a:noFill/>
                </a:ln>
                <a:solidFill>
                  <a:prstClr val="white"/>
                </a:solidFill>
                <a:effectLst/>
                <a:uLnTx/>
                <a:uFillTx/>
                <a:latin typeface="Metropolis" panose="00000500000000000000" pitchFamily="50" charset="0"/>
                <a:ea typeface="+mn-ea"/>
                <a:cs typeface="+mn-cs"/>
              </a:rPr>
              <a:t>Fraud Data &amp; Tools </a:t>
            </a:r>
            <a:endParaRPr kumimoji="0" lang="en-GB" sz="1050" b="0" i="0" u="none" strike="noStrike" kern="1200" cap="none" spc="0" normalizeH="0" baseline="0" noProof="0">
              <a:ln>
                <a:noFill/>
              </a:ln>
              <a:solidFill>
                <a:prstClr val="white"/>
              </a:solidFill>
              <a:effectLst/>
              <a:uLnTx/>
              <a:uFillTx/>
              <a:latin typeface="Metropolis" panose="00000500000000000000" pitchFamily="50" charset="0"/>
              <a:ea typeface="+mn-ea"/>
              <a:cs typeface="+mn-cs"/>
            </a:endParaRPr>
          </a:p>
        </p:txBody>
      </p:sp>
      <p:sp>
        <p:nvSpPr>
          <p:cNvPr id="23" name="TextBox 21">
            <a:extLst>
              <a:ext uri="{FF2B5EF4-FFF2-40B4-BE49-F238E27FC236}">
                <a16:creationId xmlns:a16="http://schemas.microsoft.com/office/drawing/2014/main" id="{C8D2C90B-9EA0-478C-91E4-8268142ED273}"/>
              </a:ext>
            </a:extLst>
          </p:cNvPr>
          <p:cNvSpPr txBox="1"/>
          <p:nvPr/>
        </p:nvSpPr>
        <p:spPr>
          <a:xfrm>
            <a:off x="6405894" y="4035281"/>
            <a:ext cx="1720581" cy="720000"/>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t"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050" b="1" i="0" u="sng" strike="noStrike" kern="1200" cap="none" spc="0" normalizeH="0" baseline="0" noProof="0">
                <a:ln>
                  <a:noFill/>
                </a:ln>
                <a:solidFill>
                  <a:prstClr val="white"/>
                </a:solidFill>
                <a:effectLst/>
                <a:uLnTx/>
                <a:uFillTx/>
                <a:latin typeface="Metropolis" panose="00000500000000000000" pitchFamily="50" charset="0"/>
                <a:ea typeface="+mn-ea"/>
                <a:cs typeface="+mn-cs"/>
              </a:rPr>
              <a:t>WS5 VRP </a:t>
            </a: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050" b="1" i="0" u="none" strike="noStrike" kern="1200" cap="none" spc="0" normalizeH="0" baseline="0" noProof="0">
                <a:ln>
                  <a:noFill/>
                </a:ln>
                <a:solidFill>
                  <a:prstClr val="white"/>
                </a:solidFill>
                <a:effectLst/>
                <a:uLnTx/>
                <a:uFillTx/>
                <a:latin typeface="Metropolis" panose="00000500000000000000" pitchFamily="50" charset="0"/>
                <a:ea typeface="+mn-ea"/>
                <a:cs typeface="+mn-cs"/>
              </a:rPr>
              <a:t>Working Group</a:t>
            </a:r>
            <a:endParaRPr kumimoji="0" lang="en-GB" sz="1050" b="0" i="0" u="none" strike="noStrike" kern="1200" cap="none" spc="0" normalizeH="0" baseline="0" noProof="0">
              <a:ln>
                <a:noFill/>
              </a:ln>
              <a:solidFill>
                <a:prstClr val="white"/>
              </a:solidFill>
              <a:effectLst/>
              <a:uLnTx/>
              <a:uFillTx/>
              <a:latin typeface="Metropolis" panose="00000500000000000000" pitchFamily="50" charset="0"/>
              <a:ea typeface="+mn-ea"/>
              <a:cs typeface="+mn-cs"/>
            </a:endParaRPr>
          </a:p>
        </p:txBody>
      </p:sp>
      <p:cxnSp>
        <p:nvCxnSpPr>
          <p:cNvPr id="24" name="Straight Connector 23">
            <a:extLst>
              <a:ext uri="{FF2B5EF4-FFF2-40B4-BE49-F238E27FC236}">
                <a16:creationId xmlns:a16="http://schemas.microsoft.com/office/drawing/2014/main" id="{66BD6320-5233-710A-6AA7-D25B9A33A176}"/>
              </a:ext>
            </a:extLst>
          </p:cNvPr>
          <p:cNvCxnSpPr>
            <a:cxnSpLocks/>
          </p:cNvCxnSpPr>
          <p:nvPr/>
        </p:nvCxnSpPr>
        <p:spPr>
          <a:xfrm>
            <a:off x="9614537" y="3876843"/>
            <a:ext cx="1149594" cy="0"/>
          </a:xfrm>
          <a:prstGeom prst="line">
            <a:avLst/>
          </a:prstGeom>
          <a:noFill/>
          <a:ln w="28575" cap="flat" cmpd="sng" algn="ctr">
            <a:solidFill>
              <a:srgbClr val="4472C4"/>
            </a:solidFill>
            <a:prstDash val="solid"/>
            <a:miter lim="800000"/>
          </a:ln>
          <a:effectLst/>
        </p:spPr>
      </p:cxnSp>
      <p:cxnSp>
        <p:nvCxnSpPr>
          <p:cNvPr id="25" name="Straight Connector 24">
            <a:extLst>
              <a:ext uri="{FF2B5EF4-FFF2-40B4-BE49-F238E27FC236}">
                <a16:creationId xmlns:a16="http://schemas.microsoft.com/office/drawing/2014/main" id="{FAC6F3F7-B473-18B8-BA64-E3C30DA2D7F3}"/>
              </a:ext>
            </a:extLst>
          </p:cNvPr>
          <p:cNvCxnSpPr>
            <a:cxnSpLocks/>
            <a:endCxn id="22" idx="0"/>
          </p:cNvCxnSpPr>
          <p:nvPr/>
        </p:nvCxnSpPr>
        <p:spPr>
          <a:xfrm>
            <a:off x="9629357" y="3876843"/>
            <a:ext cx="0" cy="158438"/>
          </a:xfrm>
          <a:prstGeom prst="line">
            <a:avLst/>
          </a:prstGeom>
          <a:noFill/>
          <a:ln w="28575" cap="flat" cmpd="sng" algn="ctr">
            <a:solidFill>
              <a:srgbClr val="4472C4"/>
            </a:solidFill>
            <a:prstDash val="solid"/>
            <a:miter lim="800000"/>
          </a:ln>
          <a:effectLst/>
        </p:spPr>
      </p:cxnSp>
      <p:sp>
        <p:nvSpPr>
          <p:cNvPr id="26" name="TextBox 35">
            <a:extLst>
              <a:ext uri="{FF2B5EF4-FFF2-40B4-BE49-F238E27FC236}">
                <a16:creationId xmlns:a16="http://schemas.microsoft.com/office/drawing/2014/main" id="{736C523D-C79B-6D96-BD31-12A07051CD87}"/>
              </a:ext>
            </a:extLst>
          </p:cNvPr>
          <p:cNvSpPr txBox="1"/>
          <p:nvPr/>
        </p:nvSpPr>
        <p:spPr>
          <a:xfrm>
            <a:off x="10314575" y="4043233"/>
            <a:ext cx="900000" cy="720000"/>
          </a:xfrm>
          <a:prstGeom prst="rect">
            <a:avLst/>
          </a:prstGeom>
          <a:solidFill>
            <a:srgbClr val="002060"/>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t"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050" b="1" i="0" u="sng" strike="noStrike" kern="1200" cap="none" spc="0" normalizeH="0" baseline="0" noProof="0">
                <a:ln>
                  <a:noFill/>
                </a:ln>
                <a:solidFill>
                  <a:prstClr val="white"/>
                </a:solidFill>
                <a:effectLst/>
                <a:uLnTx/>
                <a:uFillTx/>
                <a:latin typeface="Metropolis" panose="00000500000000000000" pitchFamily="50" charset="0"/>
                <a:ea typeface="+mn-ea"/>
                <a:cs typeface="+mn-cs"/>
              </a:rPr>
              <a:t>WS 3</a:t>
            </a:r>
          </a:p>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en-GB" sz="1050" b="0" i="0" u="none" strike="noStrike" kern="0" cap="none" spc="0" normalizeH="0" baseline="0" noProof="0">
                <a:ln>
                  <a:noFill/>
                </a:ln>
                <a:solidFill>
                  <a:prstClr val="white"/>
                </a:solidFill>
                <a:effectLst/>
                <a:uLnTx/>
                <a:uFillTx/>
                <a:latin typeface="Metropolis" panose="00000500000000000000" pitchFamily="50" charset="0"/>
                <a:ea typeface="+mn-ea"/>
                <a:cs typeface="+mn-cs"/>
              </a:rPr>
              <a:t>Consumer protections</a:t>
            </a:r>
            <a:endParaRPr kumimoji="0" lang="en-GB" sz="1050" b="0" i="0" u="none" strike="noStrike" kern="1200" cap="none" spc="0" normalizeH="0" baseline="0" noProof="0">
              <a:ln>
                <a:noFill/>
              </a:ln>
              <a:solidFill>
                <a:prstClr val="white"/>
              </a:solidFill>
              <a:effectLst/>
              <a:uLnTx/>
              <a:uFillTx/>
              <a:latin typeface="Metropolis" panose="00000500000000000000" pitchFamily="50" charset="0"/>
              <a:ea typeface="+mn-ea"/>
              <a:cs typeface="+mn-cs"/>
            </a:endParaRPr>
          </a:p>
        </p:txBody>
      </p:sp>
      <p:cxnSp>
        <p:nvCxnSpPr>
          <p:cNvPr id="27" name="Straight Connector 26">
            <a:extLst>
              <a:ext uri="{FF2B5EF4-FFF2-40B4-BE49-F238E27FC236}">
                <a16:creationId xmlns:a16="http://schemas.microsoft.com/office/drawing/2014/main" id="{34212DB6-4990-9222-F13D-B4498399620E}"/>
              </a:ext>
            </a:extLst>
          </p:cNvPr>
          <p:cNvCxnSpPr>
            <a:cxnSpLocks/>
          </p:cNvCxnSpPr>
          <p:nvPr/>
        </p:nvCxnSpPr>
        <p:spPr>
          <a:xfrm>
            <a:off x="10764131" y="3884795"/>
            <a:ext cx="0" cy="158438"/>
          </a:xfrm>
          <a:prstGeom prst="line">
            <a:avLst/>
          </a:prstGeom>
          <a:noFill/>
          <a:ln w="28575" cap="flat" cmpd="sng" algn="ctr">
            <a:solidFill>
              <a:srgbClr val="4472C4"/>
            </a:solidFill>
            <a:prstDash val="solid"/>
            <a:miter lim="800000"/>
          </a:ln>
          <a:effectLst/>
        </p:spPr>
      </p:cxnSp>
      <p:sp>
        <p:nvSpPr>
          <p:cNvPr id="11" name="Footer Placeholder 4">
            <a:extLst>
              <a:ext uri="{FF2B5EF4-FFF2-40B4-BE49-F238E27FC236}">
                <a16:creationId xmlns:a16="http://schemas.microsoft.com/office/drawing/2014/main" id="{8C122B58-2054-23FD-27E8-25122CBB5C42}"/>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29" name="Slide Number Placeholder 6">
            <a:extLst>
              <a:ext uri="{FF2B5EF4-FFF2-40B4-BE49-F238E27FC236}">
                <a16:creationId xmlns:a16="http://schemas.microsoft.com/office/drawing/2014/main" id="{4CF98E2B-D68A-8387-1BFB-7C7F2178F31F}"/>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15</a:t>
            </a:fld>
            <a:endParaRPr lang="en-US">
              <a:latin typeface="Metropolis" panose="00000500000000000000" pitchFamily="50" charset="0"/>
            </a:endParaRPr>
          </a:p>
        </p:txBody>
      </p:sp>
    </p:spTree>
    <p:extLst>
      <p:ext uri="{BB962C8B-B14F-4D97-AF65-F5344CB8AC3E}">
        <p14:creationId xmlns:p14="http://schemas.microsoft.com/office/powerpoint/2010/main" val="2891501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FEAB1A8-E7D4-9057-1590-012EA0B81567}"/>
              </a:ext>
            </a:extLst>
          </p:cNvPr>
          <p:cNvSpPr>
            <a:spLocks noGrp="1"/>
          </p:cNvSpPr>
          <p:nvPr>
            <p:ph type="title"/>
          </p:nvPr>
        </p:nvSpPr>
        <p:spPr/>
        <p:txBody>
          <a:bodyPr/>
          <a:lstStyle/>
          <a:p>
            <a:r>
              <a:rPr lang="en-GB"/>
              <a:t>Meetings summary</a:t>
            </a:r>
          </a:p>
        </p:txBody>
      </p:sp>
      <p:sp>
        <p:nvSpPr>
          <p:cNvPr id="6" name="Content Placeholder 5">
            <a:extLst>
              <a:ext uri="{FF2B5EF4-FFF2-40B4-BE49-F238E27FC236}">
                <a16:creationId xmlns:a16="http://schemas.microsoft.com/office/drawing/2014/main" id="{FF700623-C421-2008-BCA1-86E7718271E7}"/>
              </a:ext>
            </a:extLst>
          </p:cNvPr>
          <p:cNvSpPr>
            <a:spLocks noGrp="1"/>
          </p:cNvSpPr>
          <p:nvPr>
            <p:ph idx="1"/>
          </p:nvPr>
        </p:nvSpPr>
        <p:spPr>
          <a:xfrm>
            <a:off x="360001" y="1260000"/>
            <a:ext cx="5603478" cy="4941888"/>
          </a:xfrm>
        </p:spPr>
        <p:txBody>
          <a:bodyPr>
            <a:normAutofit fontScale="92500" lnSpcReduction="20000"/>
          </a:bodyPr>
          <a:lstStyle/>
          <a:p>
            <a:pPr marL="0" indent="0"/>
            <a:r>
              <a:rPr lang="en-GB" sz="1400"/>
              <a:t>To date the following meetings have been held:</a:t>
            </a:r>
          </a:p>
          <a:p>
            <a:pPr marL="0" indent="0"/>
            <a:endParaRPr lang="en-GB" sz="1400" b="1"/>
          </a:p>
          <a:p>
            <a:pPr marL="0" indent="0"/>
            <a:r>
              <a:rPr lang="en-GB" sz="1400" b="1"/>
              <a:t>VRPWG – 12 July</a:t>
            </a:r>
          </a:p>
          <a:p>
            <a:pPr marL="285750" indent="-285750">
              <a:buFont typeface="Arial" panose="020B0604020202020204" pitchFamily="34" charset="0"/>
              <a:buChar char="•"/>
            </a:pPr>
            <a:r>
              <a:rPr lang="en-GB" sz="1400"/>
              <a:t>Presented the high-level options for the VRP dispute mechanism and an overview of the evaluation approach to deciding which to take forward</a:t>
            </a:r>
          </a:p>
          <a:p>
            <a:pPr marL="285750" indent="-285750">
              <a:buFont typeface="Arial" panose="020B0604020202020204" pitchFamily="34" charset="0"/>
              <a:buChar char="•"/>
            </a:pPr>
            <a:r>
              <a:rPr lang="en-GB" sz="1400"/>
              <a:t>Firms requested to provide feedback on the proposals by 26 July</a:t>
            </a:r>
          </a:p>
          <a:p>
            <a:pPr marL="0" indent="0"/>
            <a:endParaRPr lang="en-GB" sz="1400" b="1"/>
          </a:p>
          <a:p>
            <a:pPr marL="0" indent="0"/>
            <a:r>
              <a:rPr lang="en-GB" sz="1400" b="1"/>
              <a:t>VRP WG – 25 July</a:t>
            </a:r>
          </a:p>
          <a:p>
            <a:pPr marL="285750" indent="-285750">
              <a:buFont typeface="Arial" panose="020B0604020202020204" pitchFamily="34" charset="0"/>
              <a:buChar char="•"/>
            </a:pPr>
            <a:r>
              <a:rPr lang="en-GB" sz="1400"/>
              <a:t>Presented an analysis of the MLA propositional elements, with a gap analysis between the model clauses and the VRP Blueprint recommendations.  This suggested a number of themed gaps which will need addressing in the MLA</a:t>
            </a:r>
          </a:p>
          <a:p>
            <a:pPr marL="285750" indent="-285750">
              <a:buFont typeface="Arial" panose="020B0604020202020204" pitchFamily="34" charset="0"/>
              <a:buChar char="•"/>
            </a:pPr>
            <a:r>
              <a:rPr lang="en-GB" sz="1400"/>
              <a:t>Firms requested to provide feedback on the gap analysis by 8 August</a:t>
            </a:r>
          </a:p>
          <a:p>
            <a:pPr marL="0" indent="0"/>
            <a:r>
              <a:rPr lang="en-GB" sz="1400"/>
              <a:t>  </a:t>
            </a:r>
          </a:p>
          <a:p>
            <a:pPr marL="0" indent="0"/>
            <a:r>
              <a:rPr lang="en-GB" sz="1400" b="1"/>
              <a:t>VRP IG – 31 July</a:t>
            </a:r>
            <a:endParaRPr lang="en-GB" sz="1400"/>
          </a:p>
          <a:p>
            <a:pPr marL="285750" indent="-285750">
              <a:buFont typeface="Arial" panose="020B0604020202020204" pitchFamily="34" charset="0"/>
              <a:buChar char="•"/>
            </a:pPr>
            <a:r>
              <a:rPr lang="en-GB" sz="1400"/>
              <a:t>Meeting focused on three key areas – baselining the VRP E2E plan, agreeing the approach for the procurement of legal support for the MLA development and how to progress the commercial model</a:t>
            </a:r>
          </a:p>
        </p:txBody>
      </p:sp>
      <p:sp>
        <p:nvSpPr>
          <p:cNvPr id="9" name="Content Placeholder 5">
            <a:extLst>
              <a:ext uri="{FF2B5EF4-FFF2-40B4-BE49-F238E27FC236}">
                <a16:creationId xmlns:a16="http://schemas.microsoft.com/office/drawing/2014/main" id="{FF700623-C421-2008-BCA1-86E7718271E7}"/>
              </a:ext>
            </a:extLst>
          </p:cNvPr>
          <p:cNvSpPr txBox="1">
            <a:spLocks/>
          </p:cNvSpPr>
          <p:nvPr/>
        </p:nvSpPr>
        <p:spPr>
          <a:xfrm>
            <a:off x="6216007" y="1260000"/>
            <a:ext cx="5733851" cy="49418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3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Key topics for future meetings: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3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300" b="1"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JWIG – 5 Aug</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3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E2E workstream plan baseline</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3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Procurement approach for MLA legal support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3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300" b="1"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VRP WG – 8 Aug</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3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Sector definitions for Wave 1</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3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Dispute mechanism approach – initial findings and participant feedback </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3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Functional gaps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3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300" b="1"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JROC Board – 9 Aug</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3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E2E plan and governance</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3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Disputes functional requirements</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1300" b="0" i="0" u="none" strike="noStrike" kern="1200" cap="none" spc="0" normalizeH="0" baseline="0" noProof="0">
                <a:ln>
                  <a:noFill/>
                </a:ln>
                <a:solidFill>
                  <a:srgbClr val="000000"/>
                </a:solidFill>
                <a:effectLst/>
                <a:uLnTx/>
                <a:uFillTx/>
                <a:latin typeface="Metropolis" pitchFamily="2" charset="77"/>
                <a:ea typeface="+mn-ea"/>
                <a:cs typeface="Arial" panose="020B0604020202020204" pitchFamily="34" charset="0"/>
              </a:rPr>
              <a:t>Commercial model approach</a:t>
            </a:r>
          </a:p>
        </p:txBody>
      </p:sp>
      <p:cxnSp>
        <p:nvCxnSpPr>
          <p:cNvPr id="11" name="Straight Connector 10">
            <a:extLst>
              <a:ext uri="{FF2B5EF4-FFF2-40B4-BE49-F238E27FC236}">
                <a16:creationId xmlns:a16="http://schemas.microsoft.com/office/drawing/2014/main" id="{31E4497A-F7F9-1D55-323C-D39D0325B7A7}"/>
              </a:ext>
            </a:extLst>
          </p:cNvPr>
          <p:cNvCxnSpPr/>
          <p:nvPr/>
        </p:nvCxnSpPr>
        <p:spPr>
          <a:xfrm>
            <a:off x="6022748" y="1260000"/>
            <a:ext cx="0" cy="4941888"/>
          </a:xfrm>
          <a:prstGeom prst="line">
            <a:avLst/>
          </a:prstGeom>
        </p:spPr>
        <p:style>
          <a:lnRef idx="2">
            <a:schemeClr val="accent4"/>
          </a:lnRef>
          <a:fillRef idx="0">
            <a:schemeClr val="accent4"/>
          </a:fillRef>
          <a:effectRef idx="1">
            <a:schemeClr val="accent4"/>
          </a:effectRef>
          <a:fontRef idx="minor">
            <a:schemeClr val="tx1"/>
          </a:fontRef>
        </p:style>
      </p:cxnSp>
      <p:sp>
        <p:nvSpPr>
          <p:cNvPr id="7" name="Footer Placeholder 4">
            <a:extLst>
              <a:ext uri="{FF2B5EF4-FFF2-40B4-BE49-F238E27FC236}">
                <a16:creationId xmlns:a16="http://schemas.microsoft.com/office/drawing/2014/main" id="{27034F86-D436-34A8-B94A-8DD440C78333}"/>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8" name="Slide Number Placeholder 6">
            <a:extLst>
              <a:ext uri="{FF2B5EF4-FFF2-40B4-BE49-F238E27FC236}">
                <a16:creationId xmlns:a16="http://schemas.microsoft.com/office/drawing/2014/main" id="{1105BAB0-7B2C-B7A3-D68F-1F7DCD5FF881}"/>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16</a:t>
            </a:fld>
            <a:endParaRPr lang="en-US">
              <a:latin typeface="Metropolis" panose="00000500000000000000" pitchFamily="50" charset="0"/>
            </a:endParaRPr>
          </a:p>
        </p:txBody>
      </p:sp>
    </p:spTree>
    <p:extLst>
      <p:ext uri="{BB962C8B-B14F-4D97-AF65-F5344CB8AC3E}">
        <p14:creationId xmlns:p14="http://schemas.microsoft.com/office/powerpoint/2010/main" val="3803705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a:xfrm>
            <a:off x="359880" y="1004975"/>
            <a:ext cx="11832120" cy="2868066"/>
          </a:xfrm>
        </p:spPr>
        <p:txBody>
          <a:bodyPr lIns="0" rIns="0"/>
          <a:lstStyle/>
          <a:p>
            <a:br>
              <a:rPr lang="en-GB"/>
            </a:br>
            <a:r>
              <a:rPr lang="en-GB"/>
              <a:t>4. Procurement approach for MLA legal support</a:t>
            </a:r>
          </a:p>
        </p:txBody>
      </p:sp>
      <p:sp>
        <p:nvSpPr>
          <p:cNvPr id="9" name="Footer Placeholder 4">
            <a:extLst>
              <a:ext uri="{FF2B5EF4-FFF2-40B4-BE49-F238E27FC236}">
                <a16:creationId xmlns:a16="http://schemas.microsoft.com/office/drawing/2014/main" id="{5B11606C-D5BF-EA28-E014-F7B95761F1F4}"/>
              </a:ext>
            </a:extLst>
          </p:cNvPr>
          <p:cNvSpPr txBox="1">
            <a:spLocks/>
          </p:cNvSpPr>
          <p:nvPr/>
        </p:nvSpPr>
        <p:spPr>
          <a:xfrm>
            <a:off x="7132" y="6486471"/>
            <a:ext cx="2420675"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a:solidFill>
                  <a:prstClr val="white"/>
                </a:solidFill>
                <a:latin typeface="Metropolis" panose="00000500000000000000"/>
              </a:rPr>
              <a:t>Classification: CONFIDENTIAL</a:t>
            </a:r>
          </a:p>
        </p:txBody>
      </p:sp>
      <p:sp>
        <p:nvSpPr>
          <p:cNvPr id="10" name="Slide Number Placeholder 6">
            <a:extLst>
              <a:ext uri="{FF2B5EF4-FFF2-40B4-BE49-F238E27FC236}">
                <a16:creationId xmlns:a16="http://schemas.microsoft.com/office/drawing/2014/main" id="{AB53132D-ACDD-10D8-51F3-7403F2CDD47A}"/>
              </a:ext>
            </a:extLst>
          </p:cNvPr>
          <p:cNvSpPr txBox="1">
            <a:spLocks/>
          </p:cNvSpPr>
          <p:nvPr/>
        </p:nvSpPr>
        <p:spPr>
          <a:xfrm>
            <a:off x="8610600" y="6486472"/>
            <a:ext cx="316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7DBEFEF-2EF4-7341-AFBF-5942378A7132}" type="slidenum">
              <a:rPr lang="en-US" sz="1200" smtClean="0">
                <a:solidFill>
                  <a:schemeClr val="bg1"/>
                </a:solidFill>
                <a:latin typeface="Metropolis" panose="00000500000000000000" pitchFamily="50" charset="0"/>
              </a:rPr>
              <a:pPr algn="r"/>
              <a:t>17</a:t>
            </a:fld>
            <a:endParaRPr lang="en-US" sz="1200">
              <a:solidFill>
                <a:schemeClr val="bg1"/>
              </a:solidFill>
              <a:latin typeface="Metropolis" panose="00000500000000000000" pitchFamily="50" charset="0"/>
            </a:endParaRPr>
          </a:p>
        </p:txBody>
      </p:sp>
    </p:spTree>
    <p:extLst>
      <p:ext uri="{BB962C8B-B14F-4D97-AF65-F5344CB8AC3E}">
        <p14:creationId xmlns:p14="http://schemas.microsoft.com/office/powerpoint/2010/main" val="20259288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074CF61-C499-9DCE-269D-777F2810EB52}"/>
              </a:ext>
            </a:extLst>
          </p:cNvPr>
          <p:cNvSpPr>
            <a:spLocks noGrp="1"/>
          </p:cNvSpPr>
          <p:nvPr>
            <p:ph type="title"/>
          </p:nvPr>
        </p:nvSpPr>
        <p:spPr/>
        <p:txBody>
          <a:bodyPr/>
          <a:lstStyle/>
          <a:p>
            <a:r>
              <a:rPr lang="en-GB"/>
              <a:t>Procurement approach for MLA legal support </a:t>
            </a:r>
          </a:p>
        </p:txBody>
      </p:sp>
      <p:sp>
        <p:nvSpPr>
          <p:cNvPr id="6" name="Content Placeholder 5">
            <a:extLst>
              <a:ext uri="{FF2B5EF4-FFF2-40B4-BE49-F238E27FC236}">
                <a16:creationId xmlns:a16="http://schemas.microsoft.com/office/drawing/2014/main" id="{C90AC46D-C414-8AE4-6799-F9E246B9B4D6}"/>
              </a:ext>
            </a:extLst>
          </p:cNvPr>
          <p:cNvSpPr>
            <a:spLocks noGrp="1"/>
          </p:cNvSpPr>
          <p:nvPr>
            <p:ph idx="1"/>
          </p:nvPr>
        </p:nvSpPr>
        <p:spPr>
          <a:xfrm>
            <a:off x="360000" y="1260000"/>
            <a:ext cx="11436721" cy="774209"/>
          </a:xfrm>
        </p:spPr>
        <p:txBody>
          <a:bodyPr>
            <a:noAutofit/>
          </a:bodyPr>
          <a:lstStyle/>
          <a:p>
            <a:pPr marL="0" indent="0"/>
            <a:r>
              <a:rPr lang="en-GB" sz="1200"/>
              <a:t>Agreeing and commencing the procurement process for the legal support for the MLA development is a key element of the sub-stream two plan.  The plan assumes that the procurement process is undertaken during August, which allows for a legal firm to be on-boarded by September to allow for drafting of the MLA. The procurement process itself is anticipated to take 4-5 weeks to complete. This decision  is a core part of the sub-stream critical path :</a:t>
            </a:r>
          </a:p>
        </p:txBody>
      </p:sp>
      <p:pic>
        <p:nvPicPr>
          <p:cNvPr id="8" name="Picture 7">
            <a:extLst>
              <a:ext uri="{FF2B5EF4-FFF2-40B4-BE49-F238E27FC236}">
                <a16:creationId xmlns:a16="http://schemas.microsoft.com/office/drawing/2014/main" id="{FAE20805-0F53-A729-00CB-DA1779BCB2DB}"/>
              </a:ext>
            </a:extLst>
          </p:cNvPr>
          <p:cNvPicPr>
            <a:picLocks noChangeAspect="1"/>
          </p:cNvPicPr>
          <p:nvPr/>
        </p:nvPicPr>
        <p:blipFill>
          <a:blip r:embed="rId2"/>
          <a:stretch>
            <a:fillRect/>
          </a:stretch>
        </p:blipFill>
        <p:spPr>
          <a:xfrm>
            <a:off x="1576604" y="2034209"/>
            <a:ext cx="8773749" cy="800212"/>
          </a:xfrm>
          <a:prstGeom prst="rect">
            <a:avLst/>
          </a:prstGeom>
          <a:ln>
            <a:solidFill>
              <a:schemeClr val="tx1"/>
            </a:solidFill>
          </a:ln>
        </p:spPr>
      </p:pic>
      <p:sp>
        <p:nvSpPr>
          <p:cNvPr id="9" name="Rectangle 8">
            <a:extLst>
              <a:ext uri="{FF2B5EF4-FFF2-40B4-BE49-F238E27FC236}">
                <a16:creationId xmlns:a16="http://schemas.microsoft.com/office/drawing/2014/main" id="{6A3B358E-2797-C26D-9645-D7052973160D}"/>
              </a:ext>
            </a:extLst>
          </p:cNvPr>
          <p:cNvSpPr/>
          <p:nvPr/>
        </p:nvSpPr>
        <p:spPr>
          <a:xfrm>
            <a:off x="4837045" y="1944285"/>
            <a:ext cx="2080591" cy="365125"/>
          </a:xfrm>
          <a:prstGeom prst="rect">
            <a:avLst/>
          </a:prstGeom>
          <a:noFill/>
          <a:ln w="38100">
            <a:solidFill>
              <a:schemeClr val="accent3"/>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ontent Placeholder 5">
            <a:extLst>
              <a:ext uri="{FF2B5EF4-FFF2-40B4-BE49-F238E27FC236}">
                <a16:creationId xmlns:a16="http://schemas.microsoft.com/office/drawing/2014/main" id="{B2733E3F-68F2-D717-BA44-6A413ABAFC02}"/>
              </a:ext>
            </a:extLst>
          </p:cNvPr>
          <p:cNvSpPr txBox="1">
            <a:spLocks/>
          </p:cNvSpPr>
          <p:nvPr/>
        </p:nvSpPr>
        <p:spPr>
          <a:xfrm>
            <a:off x="360000" y="2974122"/>
            <a:ext cx="11436721" cy="28038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GB" sz="1200"/>
              <a:t>Ideally the future scheme operator would take the procurement process forward, however this decision on the future scheme operator is unlikely to be made for some time.  Hence there are a number of options on how to progress the procurement process:</a:t>
            </a:r>
          </a:p>
          <a:p>
            <a:pPr marL="342900" indent="-342900">
              <a:buFont typeface="+mj-lt"/>
              <a:buAutoNum type="arabicPeriod"/>
            </a:pPr>
            <a:r>
              <a:rPr lang="en-GB" sz="1200" b="1"/>
              <a:t>Joint approach between Pay.UK and OBL</a:t>
            </a:r>
          </a:p>
          <a:p>
            <a:pPr marL="800100" lvl="1" indent="-342900">
              <a:buFont typeface="Arial" panose="020B0604020202020204" pitchFamily="34" charset="0"/>
              <a:buChar char="•"/>
            </a:pPr>
            <a:r>
              <a:rPr lang="en-GB" sz="1200"/>
              <a:t>Adopt a joint approach which is co-led by Pay.UK and OBL</a:t>
            </a:r>
          </a:p>
          <a:p>
            <a:pPr marL="800100" lvl="1" indent="-342900">
              <a:buFont typeface="Arial" panose="020B0604020202020204" pitchFamily="34" charset="0"/>
              <a:buChar char="•"/>
            </a:pPr>
            <a:r>
              <a:rPr lang="en-GB" sz="1200"/>
              <a:t>Requires agreement of a procurement approach which is acceptable to both organisations and aligns to the critical path</a:t>
            </a:r>
          </a:p>
          <a:p>
            <a:pPr marL="800100" lvl="1" indent="-342900">
              <a:buFont typeface="Arial" panose="020B0604020202020204" pitchFamily="34" charset="0"/>
              <a:buChar char="•"/>
            </a:pPr>
            <a:r>
              <a:rPr lang="en-GB" sz="1200"/>
              <a:t>Both are co-signatories to the contract and costs are split 50/50</a:t>
            </a:r>
          </a:p>
          <a:p>
            <a:pPr marL="342900" indent="-342900">
              <a:buFont typeface="+mj-lt"/>
              <a:buAutoNum type="arabicPeriod"/>
            </a:pPr>
            <a:r>
              <a:rPr lang="en-GB" sz="1200" b="1"/>
              <a:t>OBL or Pay.UK to take the lead on the procurement process </a:t>
            </a:r>
            <a:endParaRPr lang="en-GB" sz="1200"/>
          </a:p>
          <a:p>
            <a:pPr marL="800100" lvl="1" indent="-342900">
              <a:buFont typeface="Arial" panose="020B0604020202020204" pitchFamily="34" charset="0"/>
              <a:buChar char="•"/>
            </a:pPr>
            <a:r>
              <a:rPr lang="en-GB" sz="1200"/>
              <a:t>Would utilise the procurement process of the chosen organisation who would exclusively contract with the legal firm appointed </a:t>
            </a:r>
          </a:p>
          <a:p>
            <a:pPr marL="800100" lvl="1" indent="-342900">
              <a:buFont typeface="Arial" panose="020B0604020202020204" pitchFamily="34" charset="0"/>
              <a:buChar char="•"/>
            </a:pPr>
            <a:r>
              <a:rPr lang="en-GB" sz="1200"/>
              <a:t>Legal costs would be borne the appointing organisation.  Note, OBL has budgeted for these costs in the current funding round</a:t>
            </a:r>
          </a:p>
          <a:p>
            <a:pPr marL="800100" lvl="1" indent="-342900">
              <a:buFont typeface="Arial" panose="020B0604020202020204" pitchFamily="34" charset="0"/>
              <a:buChar char="•"/>
            </a:pPr>
            <a:r>
              <a:rPr lang="en-GB" sz="1200"/>
              <a:t>Irrespective of which organisation is chosen as the lead the other organisation will be involved in the MLA development process </a:t>
            </a:r>
          </a:p>
          <a:p>
            <a:pPr marL="800100" lvl="1" indent="-342900">
              <a:buFont typeface="Arial" panose="020B0604020202020204" pitchFamily="34" charset="0"/>
              <a:buChar char="•"/>
            </a:pPr>
            <a:r>
              <a:rPr lang="en-GB" sz="1200"/>
              <a:t>Once the final scheme operator is chosen, they would take ownership of the MLA </a:t>
            </a:r>
          </a:p>
        </p:txBody>
      </p:sp>
      <p:sp>
        <p:nvSpPr>
          <p:cNvPr id="11" name="TextBox 10">
            <a:extLst>
              <a:ext uri="{FF2B5EF4-FFF2-40B4-BE49-F238E27FC236}">
                <a16:creationId xmlns:a16="http://schemas.microsoft.com/office/drawing/2014/main" id="{357AF27E-351C-B3D3-7412-08750F61ED03}"/>
              </a:ext>
            </a:extLst>
          </p:cNvPr>
          <p:cNvSpPr txBox="1"/>
          <p:nvPr/>
        </p:nvSpPr>
        <p:spPr>
          <a:xfrm>
            <a:off x="863601" y="5703511"/>
            <a:ext cx="10199754" cy="738664"/>
          </a:xfrm>
          <a:prstGeom prst="rect">
            <a:avLst/>
          </a:prstGeom>
        </p:spPr>
        <p:style>
          <a:lnRef idx="3">
            <a:schemeClr val="lt1"/>
          </a:lnRef>
          <a:fillRef idx="1">
            <a:schemeClr val="accent4"/>
          </a:fillRef>
          <a:effectRef idx="1">
            <a:schemeClr val="accent4"/>
          </a:effectRef>
          <a:fontRef idx="minor">
            <a:schemeClr val="lt1"/>
          </a:fontRef>
        </p:style>
        <p:txBody>
          <a:bodyPr wrap="square" lIns="91440" tIns="45720" rIns="91440" bIns="45720" rtlCol="0" anchor="t">
            <a:spAutoFit/>
          </a:bodyPr>
          <a:lstStyle/>
          <a:p>
            <a:pPr algn="ctr"/>
            <a:r>
              <a:rPr lang="en-GB" sz="1400">
                <a:latin typeface="Metropolis"/>
              </a:rPr>
              <a:t>The VRP IG has asked Pay.UK and OBL to urgently review the potential for a combined procurement approach to ensure that the procurement process is complete by the end of August (</a:t>
            </a:r>
            <a:r>
              <a:rPr lang="en-GB" sz="1400" err="1">
                <a:latin typeface="Metropolis"/>
              </a:rPr>
              <a:t>ie</a:t>
            </a:r>
            <a:r>
              <a:rPr lang="en-GB" sz="1400">
                <a:latin typeface="Metropolis"/>
              </a:rPr>
              <a:t> to allow MLA drafting to commence in September).  VRP IG reasserted the importance of the MLA development keeping on plan schedule.</a:t>
            </a:r>
          </a:p>
        </p:txBody>
      </p:sp>
      <p:sp>
        <p:nvSpPr>
          <p:cNvPr id="7" name="Footer Placeholder 4">
            <a:extLst>
              <a:ext uri="{FF2B5EF4-FFF2-40B4-BE49-F238E27FC236}">
                <a16:creationId xmlns:a16="http://schemas.microsoft.com/office/drawing/2014/main" id="{78E17AA6-E45F-1997-FDB9-69A51C6124AF}"/>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12" name="Slide Number Placeholder 6">
            <a:extLst>
              <a:ext uri="{FF2B5EF4-FFF2-40B4-BE49-F238E27FC236}">
                <a16:creationId xmlns:a16="http://schemas.microsoft.com/office/drawing/2014/main" id="{AA40733F-4C2E-5269-9D50-674CC07D528A}"/>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18</a:t>
            </a:fld>
            <a:endParaRPr lang="en-US">
              <a:latin typeface="Metropolis" panose="00000500000000000000" pitchFamily="50" charset="0"/>
            </a:endParaRPr>
          </a:p>
        </p:txBody>
      </p:sp>
    </p:spTree>
    <p:extLst>
      <p:ext uri="{BB962C8B-B14F-4D97-AF65-F5344CB8AC3E}">
        <p14:creationId xmlns:p14="http://schemas.microsoft.com/office/powerpoint/2010/main" val="22640971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DC3BB1-CCFB-3F07-6759-74D3D2592E06}"/>
              </a:ext>
            </a:extLst>
          </p:cNvPr>
          <p:cNvSpPr>
            <a:spLocks noGrp="1"/>
          </p:cNvSpPr>
          <p:nvPr>
            <p:ph type="title"/>
          </p:nvPr>
        </p:nvSpPr>
        <p:spPr/>
        <p:txBody>
          <a:bodyPr/>
          <a:lstStyle/>
          <a:p>
            <a:r>
              <a:rPr lang="en-GB">
                <a:latin typeface="Metropolis Black"/>
              </a:rPr>
              <a:t>RFP Process to procure external legal support to develop MLA</a:t>
            </a:r>
            <a:endParaRPr lang="en-GB"/>
          </a:p>
        </p:txBody>
      </p:sp>
      <p:sp>
        <p:nvSpPr>
          <p:cNvPr id="6" name="Content Placeholder 5">
            <a:extLst>
              <a:ext uri="{FF2B5EF4-FFF2-40B4-BE49-F238E27FC236}">
                <a16:creationId xmlns:a16="http://schemas.microsoft.com/office/drawing/2014/main" id="{CED2A9FA-A2C7-AB1C-CF03-5ECA278790C1}"/>
              </a:ext>
            </a:extLst>
          </p:cNvPr>
          <p:cNvSpPr>
            <a:spLocks noGrp="1"/>
          </p:cNvSpPr>
          <p:nvPr>
            <p:ph idx="1"/>
          </p:nvPr>
        </p:nvSpPr>
        <p:spPr>
          <a:xfrm>
            <a:off x="339219" y="1218436"/>
            <a:ext cx="11582193" cy="4983452"/>
          </a:xfrm>
        </p:spPr>
        <p:txBody>
          <a:bodyPr vert="horz" lIns="91440" tIns="45720" rIns="91440" bIns="45720" rtlCol="0" anchor="t">
            <a:normAutofit fontScale="92500" lnSpcReduction="10000"/>
          </a:bodyPr>
          <a:lstStyle/>
          <a:p>
            <a:pPr marL="285750" indent="-285750">
              <a:buChar char="•"/>
            </a:pPr>
            <a:r>
              <a:rPr lang="en-GB" sz="1600">
                <a:latin typeface="Metropolis"/>
                <a:cs typeface="Arial"/>
              </a:rPr>
              <a:t>Given the strategic importance of the VRP initiative and the large number of stakeholders who have a vested interest in the final work product (</a:t>
            </a:r>
            <a:r>
              <a:rPr lang="en-GB" sz="1600" err="1">
                <a:latin typeface="Metropolis"/>
                <a:cs typeface="Arial"/>
              </a:rPr>
              <a:t>ie</a:t>
            </a:r>
            <a:r>
              <a:rPr lang="en-GB" sz="1600">
                <a:latin typeface="Metropolis"/>
                <a:cs typeface="Arial"/>
              </a:rPr>
              <a:t> MLA 1.0), it's critical that we select a reputable and well-credentialed law firm with the right experience and capabilities to support this initiative</a:t>
            </a:r>
          </a:p>
          <a:p>
            <a:pPr marL="285750" indent="-285750">
              <a:buChar char="•"/>
            </a:pPr>
            <a:r>
              <a:rPr lang="en-GB" sz="1600">
                <a:latin typeface="Metropolis"/>
                <a:cs typeface="Arial"/>
              </a:rPr>
              <a:t>In accordance with our procurement policy, [OBL/Pay.UK] will design and run an RFP process to allow us to select a preferred law firm provider to develop a modular-style MLA contract template</a:t>
            </a:r>
          </a:p>
          <a:p>
            <a:pPr marL="285750" indent="-285750">
              <a:buChar char="•"/>
            </a:pPr>
            <a:r>
              <a:rPr lang="en-GB" sz="1600">
                <a:latin typeface="Metropolis"/>
                <a:cs typeface="Arial"/>
              </a:rPr>
              <a:t>While the RFP process typically takes a few months to design and run, in this case, we propose to run a concise process during the month of August. By end of August, we intend to:</a:t>
            </a:r>
          </a:p>
          <a:p>
            <a:pPr marL="742950" lvl="1" indent="-285750">
              <a:buFont typeface="Courier New" panose="020B0604020202020204" pitchFamily="34" charset="0"/>
              <a:buChar char="o"/>
            </a:pPr>
            <a:r>
              <a:rPr lang="en-GB" sz="1600">
                <a:latin typeface="Metropolis"/>
                <a:cs typeface="Arial"/>
              </a:rPr>
              <a:t>evaluate proposals from respondents against defined criteria, and</a:t>
            </a:r>
            <a:endParaRPr lang="en-GB"/>
          </a:p>
          <a:p>
            <a:pPr marL="742950" lvl="1" indent="-285750">
              <a:buFont typeface="Courier New" panose="020B0604020202020204" pitchFamily="34" charset="0"/>
              <a:buChar char="o"/>
            </a:pPr>
            <a:r>
              <a:rPr lang="en-GB" sz="1600">
                <a:latin typeface="Metropolis"/>
                <a:cs typeface="Arial"/>
              </a:rPr>
              <a:t>select, negotiate and agree the terms of a contract with a preferred supplier</a:t>
            </a:r>
            <a:endParaRPr lang="en-GB"/>
          </a:p>
          <a:p>
            <a:pPr marL="285750" indent="-285750">
              <a:buChar char="•"/>
            </a:pPr>
            <a:r>
              <a:rPr lang="en-GB" sz="1600">
                <a:latin typeface="Metropolis"/>
                <a:cs typeface="Arial"/>
              </a:rPr>
              <a:t>A detailed '</a:t>
            </a:r>
            <a:r>
              <a:rPr lang="en-GB" sz="1600" b="1">
                <a:latin typeface="Metropolis"/>
                <a:cs typeface="Arial"/>
              </a:rPr>
              <a:t>Brief to Counsel</a:t>
            </a:r>
            <a:r>
              <a:rPr lang="en-GB" sz="1600">
                <a:latin typeface="Metropolis"/>
                <a:cs typeface="Arial"/>
              </a:rPr>
              <a:t>' will be included in the RFP documentation setting out detailed instructions around:</a:t>
            </a:r>
          </a:p>
          <a:p>
            <a:pPr marL="742950" lvl="1" indent="-285750">
              <a:buFont typeface="Courier New" panose="020B0604020202020204" pitchFamily="34" charset="0"/>
              <a:buChar char="o"/>
            </a:pPr>
            <a:r>
              <a:rPr lang="en-GB" sz="1600">
                <a:latin typeface="Metropolis"/>
                <a:cs typeface="Arial"/>
              </a:rPr>
              <a:t>Background/purpose, scope, drafting principles (</a:t>
            </a:r>
            <a:r>
              <a:rPr lang="en-GB" sz="1600" err="1">
                <a:latin typeface="Metropolis"/>
                <a:cs typeface="Arial"/>
              </a:rPr>
              <a:t>eg</a:t>
            </a:r>
            <a:r>
              <a:rPr lang="en-GB" sz="1600">
                <a:latin typeface="Metropolis"/>
                <a:cs typeface="Arial"/>
              </a:rPr>
              <a:t> ensuring rights and interests of consumers and participants are properly safeguarded and covered), business requirements (proposition and operational) to be factored in</a:t>
            </a:r>
            <a:endParaRPr lang="en-GB"/>
          </a:p>
          <a:p>
            <a:pPr marL="742950" lvl="1" indent="-285750">
              <a:buFont typeface="Courier New" panose="020B0604020202020204" pitchFamily="34" charset="0"/>
              <a:buChar char="o"/>
            </a:pPr>
            <a:r>
              <a:rPr lang="en-GB" sz="1600">
                <a:latin typeface="Metropolis"/>
                <a:cs typeface="Arial"/>
              </a:rPr>
              <a:t>Outcomes and deliverables to be produced, timelines/milestones to meet, and ways of working</a:t>
            </a:r>
            <a:endParaRPr lang="en-GB"/>
          </a:p>
          <a:p>
            <a:pPr marL="742950" lvl="1" indent="-285750">
              <a:buFont typeface="Courier New" panose="020B0604020202020204" pitchFamily="34" charset="0"/>
              <a:buChar char="o"/>
            </a:pPr>
            <a:r>
              <a:rPr lang="en-GB" sz="1600">
                <a:latin typeface="Metropolis"/>
                <a:cs typeface="Arial"/>
              </a:rPr>
              <a:t>Project governance (</a:t>
            </a:r>
            <a:r>
              <a:rPr lang="en-GB" sz="1600" err="1">
                <a:latin typeface="Metropolis"/>
                <a:cs typeface="Arial"/>
              </a:rPr>
              <a:t>eg</a:t>
            </a:r>
            <a:r>
              <a:rPr lang="en-GB" sz="1600">
                <a:latin typeface="Metropolis"/>
                <a:cs typeface="Arial"/>
              </a:rPr>
              <a:t> roles and responsibilities, style/approach to drafting, meeting cadence, billing requirements, etc)</a:t>
            </a:r>
          </a:p>
          <a:p>
            <a:pPr marL="285750" indent="-285750">
              <a:buChar char="•"/>
            </a:pPr>
            <a:r>
              <a:rPr lang="en-GB" sz="1600">
                <a:latin typeface="Metropolis"/>
                <a:cs typeface="Arial"/>
              </a:rPr>
              <a:t>Aim is to have an MLA 1.0 ready for industry consultation by end of December/early January. So, </a:t>
            </a:r>
            <a:r>
              <a:rPr lang="en-GB" sz="1600" b="1">
                <a:latin typeface="Metropolis"/>
                <a:cs typeface="Arial"/>
              </a:rPr>
              <a:t>it's vital that we run the RFP process now</a:t>
            </a:r>
            <a:r>
              <a:rPr lang="en-GB" sz="1600">
                <a:latin typeface="Metropolis"/>
                <a:cs typeface="Arial"/>
              </a:rPr>
              <a:t> and to complete that process by end of August to enable the drafting work to produce MLA 1.0 to begin in early September</a:t>
            </a:r>
          </a:p>
          <a:p>
            <a:pPr marL="285750" indent="-285750">
              <a:buChar char="•"/>
            </a:pPr>
            <a:r>
              <a:rPr lang="en-GB" sz="1600">
                <a:latin typeface="Metropolis"/>
                <a:cs typeface="Arial"/>
              </a:rPr>
              <a:t>Early engagement of law firm supplier means they can be included in critical VRP WG meetings, enabling them to better understand the purpose, scope and business &amp; structural requirements for the MLA. This ensures the MLA contract aligns with the business and operational requirements for the commercial VRP product</a:t>
            </a:r>
            <a:endParaRPr lang="en-GB" sz="1600"/>
          </a:p>
          <a:p>
            <a:pPr marL="285750" indent="-285750">
              <a:buChar char="•"/>
            </a:pPr>
            <a:endParaRPr lang="en-GB"/>
          </a:p>
        </p:txBody>
      </p:sp>
      <p:sp>
        <p:nvSpPr>
          <p:cNvPr id="7" name="Footer Placeholder 4">
            <a:extLst>
              <a:ext uri="{FF2B5EF4-FFF2-40B4-BE49-F238E27FC236}">
                <a16:creationId xmlns:a16="http://schemas.microsoft.com/office/drawing/2014/main" id="{A4102E8C-CC2E-4870-143B-A91ECC125BA8}"/>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8" name="Slide Number Placeholder 6">
            <a:extLst>
              <a:ext uri="{FF2B5EF4-FFF2-40B4-BE49-F238E27FC236}">
                <a16:creationId xmlns:a16="http://schemas.microsoft.com/office/drawing/2014/main" id="{8E9A5BF1-ACEC-A4B3-E637-69E6F51EBE83}"/>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19</a:t>
            </a:fld>
            <a:endParaRPr lang="en-US">
              <a:latin typeface="Metropolis" panose="00000500000000000000" pitchFamily="50" charset="0"/>
            </a:endParaRPr>
          </a:p>
        </p:txBody>
      </p:sp>
    </p:spTree>
    <p:extLst>
      <p:ext uri="{BB962C8B-B14F-4D97-AF65-F5344CB8AC3E}">
        <p14:creationId xmlns:p14="http://schemas.microsoft.com/office/powerpoint/2010/main" val="3444621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62A6E44-D3DC-2A8A-C7F3-E2E368387718}"/>
              </a:ext>
            </a:extLst>
          </p:cNvPr>
          <p:cNvSpPr>
            <a:spLocks noGrp="1"/>
          </p:cNvSpPr>
          <p:nvPr>
            <p:ph type="title"/>
          </p:nvPr>
        </p:nvSpPr>
        <p:spPr/>
        <p:txBody>
          <a:bodyPr/>
          <a:lstStyle/>
          <a:p>
            <a:r>
              <a:rPr lang="en-GB"/>
              <a:t>Agenda </a:t>
            </a:r>
          </a:p>
        </p:txBody>
      </p:sp>
      <p:sp>
        <p:nvSpPr>
          <p:cNvPr id="6" name="Content Placeholder 5">
            <a:extLst>
              <a:ext uri="{FF2B5EF4-FFF2-40B4-BE49-F238E27FC236}">
                <a16:creationId xmlns:a16="http://schemas.microsoft.com/office/drawing/2014/main" id="{7008064E-80B0-14C0-5284-CD8D88720086}"/>
              </a:ext>
            </a:extLst>
          </p:cNvPr>
          <p:cNvSpPr>
            <a:spLocks noGrp="1"/>
          </p:cNvSpPr>
          <p:nvPr>
            <p:ph idx="1"/>
          </p:nvPr>
        </p:nvSpPr>
        <p:spPr/>
        <p:txBody>
          <a:bodyPr vert="horz" lIns="91440" tIns="45720" rIns="91440" bIns="45720" rtlCol="0" anchor="t">
            <a:normAutofit lnSpcReduction="10000"/>
          </a:bodyPr>
          <a:lstStyle/>
          <a:p>
            <a:pPr marL="342900" indent="-342900">
              <a:buFont typeface="+mj-lt"/>
              <a:buAutoNum type="arabicPeriod"/>
            </a:pPr>
            <a:r>
              <a:rPr lang="en-GB">
                <a:latin typeface="Metropolis" panose="00000500000000000000" pitchFamily="50" charset="0"/>
                <a:cs typeface="Arial"/>
              </a:rPr>
              <a:t>Terms of Reference </a:t>
            </a:r>
          </a:p>
          <a:p>
            <a:pPr marL="342900" indent="-342900">
              <a:buFont typeface="+mj-lt"/>
              <a:buAutoNum type="arabicPeriod"/>
            </a:pPr>
            <a:endParaRPr lang="en-GB" sz="1800">
              <a:effectLst/>
              <a:latin typeface="Metropolis" panose="00000500000000000000" pitchFamily="50" charset="0"/>
              <a:ea typeface="Times New Roman" panose="02020603050405020304" pitchFamily="18" charset="0"/>
              <a:cs typeface="Arial"/>
            </a:endParaRPr>
          </a:p>
          <a:p>
            <a:pPr marL="342900" indent="-342900">
              <a:buFont typeface="+mj-lt"/>
              <a:buAutoNum type="arabicPeriod"/>
            </a:pPr>
            <a:r>
              <a:rPr lang="en-GB" sz="1800">
                <a:effectLst/>
                <a:latin typeface="Metropolis" panose="00000500000000000000" pitchFamily="50" charset="0"/>
                <a:ea typeface="Times New Roman" panose="02020603050405020304" pitchFamily="18" charset="0"/>
                <a:cs typeface="Arial"/>
              </a:rPr>
              <a:t>Plan on a page </a:t>
            </a:r>
            <a:endParaRPr lang="en-GB" sz="1800">
              <a:effectLst/>
              <a:latin typeface="Metropolis" panose="00000500000000000000" pitchFamily="50" charset="0"/>
              <a:ea typeface="Times New Roman" panose="02020603050405020304" pitchFamily="18" charset="0"/>
            </a:endParaRPr>
          </a:p>
          <a:p>
            <a:pPr marL="457200" lvl="1" indent="0"/>
            <a:endParaRPr lang="en-GB" sz="1800">
              <a:effectLst/>
              <a:latin typeface="Metropolis" panose="00000500000000000000" pitchFamily="50" charset="0"/>
              <a:ea typeface="Calibri"/>
            </a:endParaRPr>
          </a:p>
          <a:p>
            <a:pPr marL="342900" indent="-342900">
              <a:lnSpc>
                <a:spcPct val="100000"/>
              </a:lnSpc>
              <a:buFont typeface="+mj-lt"/>
              <a:buAutoNum type="arabicPeriod"/>
            </a:pPr>
            <a:r>
              <a:rPr lang="en-GB">
                <a:latin typeface="Metropolis" panose="00000500000000000000" pitchFamily="50" charset="0"/>
                <a:cs typeface="Arial"/>
              </a:rPr>
              <a:t>Programme status update </a:t>
            </a:r>
          </a:p>
          <a:p>
            <a:pPr marL="342900" indent="-342900">
              <a:lnSpc>
                <a:spcPct val="100000"/>
              </a:lnSpc>
              <a:buFont typeface="+mj-lt"/>
              <a:buAutoNum type="arabicPeriod"/>
            </a:pPr>
            <a:endParaRPr lang="en-GB">
              <a:latin typeface="Metropolis" panose="00000500000000000000" pitchFamily="50" charset="0"/>
              <a:cs typeface="Arial"/>
            </a:endParaRPr>
          </a:p>
          <a:p>
            <a:pPr marL="342900" indent="-342900">
              <a:lnSpc>
                <a:spcPct val="100000"/>
              </a:lnSpc>
              <a:buFont typeface="+mj-lt"/>
              <a:buAutoNum type="arabicPeriod"/>
            </a:pPr>
            <a:r>
              <a:rPr lang="en-GB">
                <a:latin typeface="Metropolis" panose="00000500000000000000" pitchFamily="50" charset="0"/>
                <a:cs typeface="Arial"/>
              </a:rPr>
              <a:t>Procurement approach for MLA legal support</a:t>
            </a:r>
          </a:p>
          <a:p>
            <a:pPr marL="342900" indent="-342900">
              <a:lnSpc>
                <a:spcPct val="100000"/>
              </a:lnSpc>
              <a:buFont typeface="+mj-lt"/>
              <a:buAutoNum type="arabicPeriod"/>
            </a:pPr>
            <a:endParaRPr lang="en-GB">
              <a:latin typeface="Metropolis" panose="00000500000000000000" pitchFamily="50" charset="0"/>
              <a:cs typeface="Arial"/>
            </a:endParaRPr>
          </a:p>
          <a:p>
            <a:pPr marL="342900" indent="-342900">
              <a:lnSpc>
                <a:spcPct val="100000"/>
              </a:lnSpc>
              <a:buFont typeface="+mj-lt"/>
              <a:buAutoNum type="arabicPeriod"/>
            </a:pPr>
            <a:r>
              <a:rPr lang="en-GB">
                <a:latin typeface="Metropolis" panose="00000500000000000000" pitchFamily="50" charset="0"/>
                <a:cs typeface="Arial"/>
              </a:rPr>
              <a:t>Broader WS5 workplan overview</a:t>
            </a:r>
          </a:p>
          <a:p>
            <a:pPr marL="342900" indent="-342900">
              <a:lnSpc>
                <a:spcPct val="100000"/>
              </a:lnSpc>
              <a:buFont typeface="+mj-lt"/>
              <a:buAutoNum type="arabicPeriod"/>
            </a:pPr>
            <a:endParaRPr lang="en-GB">
              <a:latin typeface="Metropolis" panose="00000500000000000000" pitchFamily="50" charset="0"/>
              <a:cs typeface="Arial"/>
            </a:endParaRPr>
          </a:p>
          <a:p>
            <a:pPr marL="342900" indent="-342900">
              <a:lnSpc>
                <a:spcPct val="100000"/>
              </a:lnSpc>
              <a:buFont typeface="+mj-lt"/>
              <a:buAutoNum type="arabicPeriod"/>
            </a:pPr>
            <a:r>
              <a:rPr lang="en-GB">
                <a:latin typeface="Metropolis" panose="00000500000000000000" pitchFamily="50" charset="0"/>
                <a:cs typeface="Arial"/>
              </a:rPr>
              <a:t>Future meeting calendar </a:t>
            </a:r>
          </a:p>
          <a:p>
            <a:pPr marL="342900" indent="-342900">
              <a:lnSpc>
                <a:spcPct val="100000"/>
              </a:lnSpc>
              <a:buFont typeface="+mj-lt"/>
              <a:buAutoNum type="arabicPeriod"/>
            </a:pPr>
            <a:endParaRPr lang="en-GB">
              <a:latin typeface="Metropolis" panose="00000500000000000000" pitchFamily="50" charset="0"/>
              <a:cs typeface="Arial"/>
            </a:endParaRPr>
          </a:p>
          <a:p>
            <a:pPr marL="342900" indent="-342900">
              <a:lnSpc>
                <a:spcPct val="100000"/>
              </a:lnSpc>
              <a:buFont typeface="+mj-lt"/>
              <a:buAutoNum type="arabicPeriod"/>
            </a:pPr>
            <a:r>
              <a:rPr lang="en-GB">
                <a:latin typeface="Metropolis" panose="00000500000000000000" pitchFamily="50" charset="0"/>
                <a:cs typeface="Arial"/>
              </a:rPr>
              <a:t>AOB</a:t>
            </a:r>
          </a:p>
          <a:p>
            <a:pPr marL="457200" lvl="1" indent="0"/>
            <a:endParaRPr lang="en-GB">
              <a:effectLst/>
              <a:latin typeface="Metropolis" panose="00000500000000000000" pitchFamily="50" charset="0"/>
              <a:ea typeface="Calibri"/>
              <a:cs typeface="Arial"/>
            </a:endParaRPr>
          </a:p>
          <a:p>
            <a:pPr marL="342900" lvl="0" indent="-342900">
              <a:buFont typeface="+mj-lt"/>
              <a:buAutoNum type="arabicPeriod" startAt="3"/>
            </a:pPr>
            <a:endParaRPr lang="en-GB" sz="1800">
              <a:effectLst/>
              <a:latin typeface="Metropolis" panose="00000500000000000000" pitchFamily="50" charset="0"/>
              <a:ea typeface="Times New Roman" panose="02020603050405020304" pitchFamily="18" charset="0"/>
            </a:endParaRPr>
          </a:p>
          <a:p>
            <a:endParaRPr lang="en-GB">
              <a:latin typeface="Metropolis" panose="00000500000000000000" pitchFamily="50" charset="0"/>
            </a:endParaRPr>
          </a:p>
        </p:txBody>
      </p:sp>
      <p:sp>
        <p:nvSpPr>
          <p:cNvPr id="7" name="Footer Placeholder 4">
            <a:extLst>
              <a:ext uri="{FF2B5EF4-FFF2-40B4-BE49-F238E27FC236}">
                <a16:creationId xmlns:a16="http://schemas.microsoft.com/office/drawing/2014/main" id="{EA6A9B33-8D6B-0F08-9AF2-27420D55B0C4}"/>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8" name="Slide Number Placeholder 6">
            <a:extLst>
              <a:ext uri="{FF2B5EF4-FFF2-40B4-BE49-F238E27FC236}">
                <a16:creationId xmlns:a16="http://schemas.microsoft.com/office/drawing/2014/main" id="{7CC242D6-F40B-73D2-83E1-F6809610120D}"/>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2</a:t>
            </a:fld>
            <a:endParaRPr lang="en-US">
              <a:latin typeface="Metropolis" panose="00000500000000000000" pitchFamily="50" charset="0"/>
            </a:endParaRPr>
          </a:p>
        </p:txBody>
      </p:sp>
      <p:graphicFrame>
        <p:nvGraphicFramePr>
          <p:cNvPr id="9" name="Table 8">
            <a:extLst>
              <a:ext uri="{FF2B5EF4-FFF2-40B4-BE49-F238E27FC236}">
                <a16:creationId xmlns:a16="http://schemas.microsoft.com/office/drawing/2014/main" id="{59888EA0-C632-E96F-E5B4-59B096B789D8}"/>
              </a:ext>
            </a:extLst>
          </p:cNvPr>
          <p:cNvGraphicFramePr>
            <a:graphicFrameLocks noGrp="1"/>
          </p:cNvGraphicFramePr>
          <p:nvPr>
            <p:extLst>
              <p:ext uri="{D42A27DB-BD31-4B8C-83A1-F6EECF244321}">
                <p14:modId xmlns:p14="http://schemas.microsoft.com/office/powerpoint/2010/main" val="229037698"/>
              </p:ext>
            </p:extLst>
          </p:nvPr>
        </p:nvGraphicFramePr>
        <p:xfrm>
          <a:off x="3500582" y="82559"/>
          <a:ext cx="8562108" cy="448800"/>
        </p:xfrm>
        <a:graphic>
          <a:graphicData uri="http://schemas.openxmlformats.org/drawingml/2006/table">
            <a:tbl>
              <a:tblPr firstRow="1" bandRow="1"/>
              <a:tblGrid>
                <a:gridCol w="1754909">
                  <a:extLst>
                    <a:ext uri="{9D8B030D-6E8A-4147-A177-3AD203B41FA5}">
                      <a16:colId xmlns:a16="http://schemas.microsoft.com/office/drawing/2014/main" val="274848838"/>
                    </a:ext>
                  </a:extLst>
                </a:gridCol>
                <a:gridCol w="2828845">
                  <a:extLst>
                    <a:ext uri="{9D8B030D-6E8A-4147-A177-3AD203B41FA5}">
                      <a16:colId xmlns:a16="http://schemas.microsoft.com/office/drawing/2014/main" val="2986109714"/>
                    </a:ext>
                  </a:extLst>
                </a:gridCol>
                <a:gridCol w="1873862">
                  <a:extLst>
                    <a:ext uri="{9D8B030D-6E8A-4147-A177-3AD203B41FA5}">
                      <a16:colId xmlns:a16="http://schemas.microsoft.com/office/drawing/2014/main" val="3780663149"/>
                    </a:ext>
                  </a:extLst>
                </a:gridCol>
                <a:gridCol w="2104492">
                  <a:extLst>
                    <a:ext uri="{9D8B030D-6E8A-4147-A177-3AD203B41FA5}">
                      <a16:colId xmlns:a16="http://schemas.microsoft.com/office/drawing/2014/main" val="4107264068"/>
                    </a:ext>
                  </a:extLst>
                </a:gridCol>
              </a:tblGrid>
              <a:tr h="18256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indent="0">
                        <a:spcAft>
                          <a:spcPts val="200"/>
                        </a:spcAft>
                        <a:buFont typeface="+mj-lt"/>
                        <a:buNone/>
                      </a:pPr>
                      <a:r>
                        <a:rPr lang="en-GB" sz="1000" b="1">
                          <a:solidFill>
                            <a:schemeClr val="tx1"/>
                          </a:solidFill>
                          <a:latin typeface="Metropolis" panose="00000500000000000000"/>
                        </a:rPr>
                        <a:t>Meeting</a:t>
                      </a:r>
                      <a:endParaRPr lang="en-GB" sz="1000">
                        <a:solidFill>
                          <a:schemeClr val="tx1"/>
                        </a:solidFill>
                        <a:latin typeface="Metropolis" panose="00000500000000000000"/>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indent="0">
                        <a:buFont typeface="Arial" panose="020B0604020202020204" pitchFamily="34" charset="0"/>
                        <a:buNone/>
                      </a:pPr>
                      <a:r>
                        <a:rPr lang="en-GB" sz="1000">
                          <a:solidFill>
                            <a:schemeClr val="tx1"/>
                          </a:solidFill>
                          <a:latin typeface="Metropolis" panose="00000500000000000000"/>
                        </a:rPr>
                        <a:t>JROC Prog Workplan Implementation Group</a:t>
                      </a: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a:r>
                        <a:rPr lang="en-GB" sz="1000" b="1">
                          <a:solidFill>
                            <a:schemeClr val="tx1"/>
                          </a:solidFill>
                          <a:latin typeface="Metropolis" panose="00000500000000000000"/>
                        </a:rPr>
                        <a:t>Conference call details:</a:t>
                      </a: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r>
                        <a:rPr lang="en-GB" sz="1000">
                          <a:solidFill>
                            <a:schemeClr val="tx1"/>
                          </a:solidFill>
                          <a:latin typeface="Metropolis" panose="00000500000000000000"/>
                        </a:rPr>
                        <a:t>Teams Conference Call</a:t>
                      </a: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3629268265"/>
                  </a:ext>
                </a:extLst>
              </a:tr>
              <a:tr h="182563">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indent="0">
                        <a:spcAft>
                          <a:spcPts val="200"/>
                        </a:spcAft>
                        <a:buFont typeface="+mj-lt"/>
                        <a:buNone/>
                      </a:pPr>
                      <a:r>
                        <a:rPr lang="en-GB" sz="1000" b="1">
                          <a:solidFill>
                            <a:schemeClr val="tx1"/>
                          </a:solidFill>
                          <a:latin typeface="Metropolis" panose="00000500000000000000"/>
                          <a:ea typeface="+mn-ea"/>
                          <a:cs typeface="+mn-cs"/>
                        </a:rPr>
                        <a:t>Date &amp; Time of meeting:</a:t>
                      </a:r>
                      <a:endParaRPr lang="en-GB" sz="1000" b="0">
                        <a:solidFill>
                          <a:schemeClr val="tx1"/>
                        </a:solidFill>
                        <a:latin typeface="Metropolis" panose="00000500000000000000"/>
                        <a:ea typeface="+mn-ea"/>
                        <a:cs typeface="+mn-cs"/>
                      </a:endParaRP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a:solidFill>
                            <a:schemeClr val="tx1"/>
                          </a:solidFill>
                          <a:latin typeface="Metropolis" panose="00000500000000000000"/>
                          <a:ea typeface="+mn-ea"/>
                          <a:cs typeface="+mn-cs"/>
                        </a:rPr>
                        <a:t>05.08.2024 – 14:00 – 15:30</a:t>
                      </a: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a:ln>
                            <a:noFill/>
                          </a:ln>
                          <a:solidFill>
                            <a:schemeClr val="tx1"/>
                          </a:solidFill>
                          <a:effectLst/>
                          <a:uLnTx/>
                          <a:uFillTx/>
                          <a:latin typeface="Metropolis" panose="00000500000000000000"/>
                          <a:ea typeface="+mn-ea"/>
                          <a:cs typeface="+mn-cs"/>
                        </a:rPr>
                        <a:t>Room Details:</a:t>
                      </a: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a:ln>
                            <a:noFill/>
                          </a:ln>
                          <a:solidFill>
                            <a:schemeClr val="tx1"/>
                          </a:solidFill>
                          <a:effectLst/>
                          <a:uLnTx/>
                          <a:uFillTx/>
                          <a:latin typeface="Metropolis" panose="00000500000000000000"/>
                          <a:ea typeface="+mn-ea"/>
                          <a:cs typeface="+mn-cs"/>
                        </a:rPr>
                        <a:t>N/A</a:t>
                      </a:r>
                    </a:p>
                  </a:txBody>
                  <a:tcPr marL="36000" marR="36000" marT="36000" marB="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6759827"/>
                  </a:ext>
                </a:extLst>
              </a:tr>
            </a:tbl>
          </a:graphicData>
        </a:graphic>
      </p:graphicFrame>
    </p:spTree>
    <p:extLst>
      <p:ext uri="{BB962C8B-B14F-4D97-AF65-F5344CB8AC3E}">
        <p14:creationId xmlns:p14="http://schemas.microsoft.com/office/powerpoint/2010/main" val="34630971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5. Broader WS5 workplan overview</a:t>
            </a:r>
          </a:p>
        </p:txBody>
      </p:sp>
      <p:sp>
        <p:nvSpPr>
          <p:cNvPr id="10" name="Footer Placeholder 4">
            <a:extLst>
              <a:ext uri="{FF2B5EF4-FFF2-40B4-BE49-F238E27FC236}">
                <a16:creationId xmlns:a16="http://schemas.microsoft.com/office/drawing/2014/main" id="{0A93B930-B6DF-D08C-9159-CC96BBAC3DDE}"/>
              </a:ext>
            </a:extLst>
          </p:cNvPr>
          <p:cNvSpPr txBox="1">
            <a:spLocks/>
          </p:cNvSpPr>
          <p:nvPr/>
        </p:nvSpPr>
        <p:spPr>
          <a:xfrm>
            <a:off x="7132" y="6486471"/>
            <a:ext cx="2420675"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a:solidFill>
                  <a:prstClr val="white"/>
                </a:solidFill>
                <a:latin typeface="Metropolis" panose="00000500000000000000"/>
              </a:rPr>
              <a:t>Classification: CONFIDENTIAL</a:t>
            </a:r>
          </a:p>
        </p:txBody>
      </p:sp>
      <p:sp>
        <p:nvSpPr>
          <p:cNvPr id="11" name="Slide Number Placeholder 6">
            <a:extLst>
              <a:ext uri="{FF2B5EF4-FFF2-40B4-BE49-F238E27FC236}">
                <a16:creationId xmlns:a16="http://schemas.microsoft.com/office/drawing/2014/main" id="{E64F066E-E3B4-06FA-92E9-F4A622736506}"/>
              </a:ext>
            </a:extLst>
          </p:cNvPr>
          <p:cNvSpPr txBox="1">
            <a:spLocks/>
          </p:cNvSpPr>
          <p:nvPr/>
        </p:nvSpPr>
        <p:spPr>
          <a:xfrm>
            <a:off x="8610600" y="6486472"/>
            <a:ext cx="316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7DBEFEF-2EF4-7341-AFBF-5942378A7132}" type="slidenum">
              <a:rPr lang="en-US" sz="1200" smtClean="0">
                <a:solidFill>
                  <a:schemeClr val="bg1"/>
                </a:solidFill>
                <a:latin typeface="Metropolis" panose="00000500000000000000" pitchFamily="50" charset="0"/>
              </a:rPr>
              <a:pPr algn="r"/>
              <a:t>20</a:t>
            </a:fld>
            <a:endParaRPr lang="en-US" sz="1200">
              <a:solidFill>
                <a:schemeClr val="bg1"/>
              </a:solidFill>
              <a:latin typeface="Metropolis" panose="00000500000000000000" pitchFamily="50" charset="0"/>
            </a:endParaRPr>
          </a:p>
        </p:txBody>
      </p:sp>
      <p:pic>
        <p:nvPicPr>
          <p:cNvPr id="12" name="Picture 11">
            <a:extLst>
              <a:ext uri="{FF2B5EF4-FFF2-40B4-BE49-F238E27FC236}">
                <a16:creationId xmlns:a16="http://schemas.microsoft.com/office/drawing/2014/main" id="{E0491C2E-132C-657C-AB66-C0CF3461FAFC}"/>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2235509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a:extLst>
              <a:ext uri="{FF2B5EF4-FFF2-40B4-BE49-F238E27FC236}">
                <a16:creationId xmlns:a16="http://schemas.microsoft.com/office/drawing/2014/main" id="{1632BD38-EE8A-20D5-5388-B9DBD5C90E48}"/>
              </a:ext>
            </a:extLst>
          </p:cNvPr>
          <p:cNvSpPr/>
          <p:nvPr/>
        </p:nvSpPr>
        <p:spPr>
          <a:xfrm flipV="1">
            <a:off x="1563553" y="2722259"/>
            <a:ext cx="9346426" cy="1057494"/>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a:extLst>
              <a:ext uri="{FF2B5EF4-FFF2-40B4-BE49-F238E27FC236}">
                <a16:creationId xmlns:a16="http://schemas.microsoft.com/office/drawing/2014/main" id="{6F54F480-77A2-726C-5A7E-F427D5142A3A}"/>
              </a:ext>
            </a:extLst>
          </p:cNvPr>
          <p:cNvSpPr>
            <a:spLocks noGrp="1"/>
          </p:cNvSpPr>
          <p:nvPr>
            <p:ph type="sldNum" sz="quarter" idx="12"/>
          </p:nvPr>
        </p:nvSpPr>
        <p:spPr>
          <a:xfrm>
            <a:off x="7288306" y="6486472"/>
            <a:ext cx="4483694" cy="365125"/>
          </a:xfrm>
        </p:spPr>
        <p:txBody>
          <a:bodyPr/>
          <a:lstStyle/>
          <a:p>
            <a:pPr algn="l"/>
            <a:r>
              <a:rPr lang="en-US" sz="1050" i="1">
                <a:latin typeface="Metropolis" panose="00000500000000000000" pitchFamily="50" charset="0"/>
              </a:rPr>
              <a:t>* This will be delivered as part of the WS3 deliverables</a:t>
            </a:r>
          </a:p>
        </p:txBody>
      </p:sp>
      <p:sp>
        <p:nvSpPr>
          <p:cNvPr id="5" name="Title 4">
            <a:extLst>
              <a:ext uri="{FF2B5EF4-FFF2-40B4-BE49-F238E27FC236}">
                <a16:creationId xmlns:a16="http://schemas.microsoft.com/office/drawing/2014/main" id="{CC1773DE-8D2E-94AC-C666-7B7B4D40CB0D}"/>
              </a:ext>
            </a:extLst>
          </p:cNvPr>
          <p:cNvSpPr>
            <a:spLocks noGrp="1"/>
          </p:cNvSpPr>
          <p:nvPr>
            <p:ph type="title"/>
          </p:nvPr>
        </p:nvSpPr>
        <p:spPr/>
        <p:txBody>
          <a:bodyPr/>
          <a:lstStyle/>
          <a:p>
            <a:r>
              <a:rPr lang="en-GB"/>
              <a:t>Non-Sweeping VRP Workstreams and Deliverables</a:t>
            </a:r>
          </a:p>
        </p:txBody>
      </p:sp>
      <p:sp>
        <p:nvSpPr>
          <p:cNvPr id="7" name="Rectangle 6">
            <a:extLst>
              <a:ext uri="{FF2B5EF4-FFF2-40B4-BE49-F238E27FC236}">
                <a16:creationId xmlns:a16="http://schemas.microsoft.com/office/drawing/2014/main" id="{87658216-049B-9C0A-D860-D2A13FDA41A5}"/>
              </a:ext>
            </a:extLst>
          </p:cNvPr>
          <p:cNvSpPr/>
          <p:nvPr/>
        </p:nvSpPr>
        <p:spPr>
          <a:xfrm>
            <a:off x="3394661" y="1260245"/>
            <a:ext cx="2670131" cy="181800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tabLst>
                <a:tab pos="1255713" algn="l"/>
              </a:tabLst>
            </a:pPr>
            <a:r>
              <a:rPr lang="en-GB" sz="1200" b="1">
                <a:solidFill>
                  <a:schemeClr val="accent1"/>
                </a:solidFill>
                <a:latin typeface="Metropolis" panose="00000500000000000000" pitchFamily="50" charset="0"/>
              </a:rPr>
              <a:t>SS2 Disputes </a:t>
            </a:r>
          </a:p>
          <a:p>
            <a:pPr algn="ctr">
              <a:tabLst>
                <a:tab pos="1255713" algn="l"/>
              </a:tabLst>
            </a:pPr>
            <a:endParaRPr lang="en-GB" sz="1200" b="1">
              <a:solidFill>
                <a:schemeClr val="accent1"/>
              </a:solidFill>
              <a:latin typeface="Metropolis" panose="00000500000000000000" pitchFamily="50" charset="0"/>
            </a:endParaRPr>
          </a:p>
          <a:p>
            <a:pPr marL="171450" indent="-171450">
              <a:spcAft>
                <a:spcPts val="300"/>
              </a:spcAft>
              <a:buFont typeface="Arial" panose="020B0604020202020204" pitchFamily="34" charset="0"/>
              <a:buChar char="•"/>
            </a:pPr>
            <a:r>
              <a:rPr lang="en-GB" sz="1200">
                <a:solidFill>
                  <a:schemeClr val="accent1"/>
                </a:solidFill>
                <a:latin typeface="Metropolis" panose="00000500000000000000" pitchFamily="50" charset="0"/>
              </a:rPr>
              <a:t>Designing and implementing a disputes framework and mechanism as required for Wave 1 </a:t>
            </a:r>
          </a:p>
          <a:p>
            <a:pPr marL="171450" indent="-171450">
              <a:spcAft>
                <a:spcPts val="300"/>
              </a:spcAft>
              <a:buFont typeface="Arial" panose="020B0604020202020204" pitchFamily="34" charset="0"/>
              <a:buChar char="•"/>
            </a:pPr>
            <a:r>
              <a:rPr lang="en-GB" sz="1200" i="1">
                <a:solidFill>
                  <a:schemeClr val="accent1"/>
                </a:solidFill>
                <a:latin typeface="Metropolis" panose="00000500000000000000" pitchFamily="50" charset="0"/>
              </a:rPr>
              <a:t>Review of customer protection gaps for Wave 2+*</a:t>
            </a:r>
          </a:p>
          <a:p>
            <a:pPr marL="893763" indent="-893763">
              <a:spcAft>
                <a:spcPts val="300"/>
              </a:spcAft>
            </a:pPr>
            <a:endParaRPr lang="en-GB" sz="1200">
              <a:solidFill>
                <a:schemeClr val="accent1"/>
              </a:solidFill>
              <a:latin typeface="Metropolis" panose="00000500000000000000" pitchFamily="50" charset="0"/>
            </a:endParaRPr>
          </a:p>
        </p:txBody>
      </p:sp>
      <p:sp>
        <p:nvSpPr>
          <p:cNvPr id="8" name="Rectangle 7">
            <a:extLst>
              <a:ext uri="{FF2B5EF4-FFF2-40B4-BE49-F238E27FC236}">
                <a16:creationId xmlns:a16="http://schemas.microsoft.com/office/drawing/2014/main" id="{8C64CD00-BF15-9FCC-63D6-7E8FF2A09BCC}"/>
              </a:ext>
            </a:extLst>
          </p:cNvPr>
          <p:cNvSpPr/>
          <p:nvPr/>
        </p:nvSpPr>
        <p:spPr>
          <a:xfrm>
            <a:off x="6369321" y="1260243"/>
            <a:ext cx="2670131" cy="181800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tabLst>
                <a:tab pos="1255713" algn="l"/>
              </a:tabLst>
            </a:pPr>
            <a:r>
              <a:rPr lang="en-GB" sz="1200" b="1">
                <a:solidFill>
                  <a:schemeClr val="accent1"/>
                </a:solidFill>
                <a:latin typeface="Metropolis" panose="00000500000000000000" pitchFamily="50" charset="0"/>
              </a:rPr>
              <a:t>SS3 Industry Coordination</a:t>
            </a:r>
          </a:p>
          <a:p>
            <a:pPr algn="ctr">
              <a:tabLst>
                <a:tab pos="1255713" algn="l"/>
              </a:tabLst>
            </a:pPr>
            <a:endParaRPr lang="en-GB" sz="1200" b="1">
              <a:solidFill>
                <a:schemeClr val="accent1"/>
              </a:solidFill>
              <a:latin typeface="Metropolis" panose="00000500000000000000" pitchFamily="50" charset="0"/>
            </a:endParaRPr>
          </a:p>
          <a:p>
            <a:pPr marL="171450" indent="-171450">
              <a:spcAft>
                <a:spcPts val="300"/>
              </a:spcAft>
              <a:buFont typeface="Arial" panose="020B0604020202020204" pitchFamily="34" charset="0"/>
              <a:buChar char="•"/>
            </a:pPr>
            <a:r>
              <a:rPr lang="en-GB" sz="1200">
                <a:solidFill>
                  <a:schemeClr val="accent1"/>
                </a:solidFill>
                <a:latin typeface="Metropolis" panose="00000500000000000000" pitchFamily="50" charset="0"/>
              </a:rPr>
              <a:t>Sector definition by wave. </a:t>
            </a:r>
          </a:p>
          <a:p>
            <a:pPr marL="171450" indent="-171450">
              <a:spcAft>
                <a:spcPts val="300"/>
              </a:spcAft>
              <a:buFont typeface="Arial" panose="020B0604020202020204" pitchFamily="34" charset="0"/>
              <a:buChar char="•"/>
            </a:pPr>
            <a:r>
              <a:rPr lang="en-GB" sz="1200">
                <a:solidFill>
                  <a:schemeClr val="accent1"/>
                </a:solidFill>
                <a:latin typeface="Metropolis" panose="00000500000000000000" pitchFamily="50" charset="0"/>
              </a:rPr>
              <a:t>Coordination across industry to ensure good levels of rollout participation, onboard participants and work with them bilaterally / collectively to resolve issues. </a:t>
            </a:r>
          </a:p>
        </p:txBody>
      </p:sp>
      <p:sp>
        <p:nvSpPr>
          <p:cNvPr id="9" name="Rectangle 8">
            <a:extLst>
              <a:ext uri="{FF2B5EF4-FFF2-40B4-BE49-F238E27FC236}">
                <a16:creationId xmlns:a16="http://schemas.microsoft.com/office/drawing/2014/main" id="{7FEBF2F6-74F4-58BC-8C2D-36DF57C0493A}"/>
              </a:ext>
            </a:extLst>
          </p:cNvPr>
          <p:cNvSpPr/>
          <p:nvPr/>
        </p:nvSpPr>
        <p:spPr>
          <a:xfrm>
            <a:off x="9343980" y="1260243"/>
            <a:ext cx="2670131" cy="181800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tabLst>
                <a:tab pos="1255713" algn="l"/>
              </a:tabLst>
            </a:pPr>
            <a:r>
              <a:rPr lang="en-GB" sz="1200" b="1">
                <a:solidFill>
                  <a:schemeClr val="accent1"/>
                </a:solidFill>
                <a:latin typeface="Metropolis" panose="00000500000000000000" pitchFamily="50" charset="0"/>
              </a:rPr>
              <a:t>SS4 MLA</a:t>
            </a:r>
          </a:p>
          <a:p>
            <a:pPr marL="171450" indent="-171450">
              <a:buFont typeface="Arial" panose="020B0604020202020204" pitchFamily="34" charset="0"/>
              <a:buChar char="•"/>
              <a:tabLst>
                <a:tab pos="1255713" algn="l"/>
              </a:tabLst>
            </a:pPr>
            <a:endParaRPr lang="en-GB" sz="1200">
              <a:solidFill>
                <a:schemeClr val="accent1"/>
              </a:solidFill>
              <a:latin typeface="Metropolis" panose="00000500000000000000" pitchFamily="50" charset="0"/>
            </a:endParaRPr>
          </a:p>
          <a:p>
            <a:pPr marL="171450" indent="-171450">
              <a:spcAft>
                <a:spcPts val="300"/>
              </a:spcAft>
              <a:buFont typeface="Arial" panose="020B0604020202020204" pitchFamily="34" charset="0"/>
              <a:buChar char="•"/>
              <a:tabLst>
                <a:tab pos="1255713" algn="l"/>
              </a:tabLst>
            </a:pPr>
            <a:r>
              <a:rPr lang="en-GB" sz="1200">
                <a:solidFill>
                  <a:schemeClr val="accent1"/>
                </a:solidFill>
                <a:latin typeface="Metropolis" panose="00000500000000000000" pitchFamily="50" charset="0"/>
              </a:rPr>
              <a:t>Creation of MLA for Wave 1, building on Model Clauses work</a:t>
            </a:r>
          </a:p>
          <a:p>
            <a:pPr marL="171450" indent="-171450">
              <a:spcAft>
                <a:spcPts val="300"/>
              </a:spcAft>
              <a:buFont typeface="Arial" panose="020B0604020202020204" pitchFamily="34" charset="0"/>
              <a:buChar char="•"/>
              <a:tabLst>
                <a:tab pos="1255713" algn="l"/>
              </a:tabLst>
            </a:pPr>
            <a:r>
              <a:rPr lang="en-GB" sz="1200">
                <a:solidFill>
                  <a:schemeClr val="accent1"/>
                </a:solidFill>
                <a:latin typeface="Metropolis" panose="00000500000000000000" pitchFamily="50" charset="0"/>
              </a:rPr>
              <a:t>Defining an outline, sustainable commercial framework for Waves 1+</a:t>
            </a:r>
          </a:p>
          <a:p>
            <a:pPr marL="171450" indent="-171450">
              <a:buFont typeface="Arial" panose="020B0604020202020204" pitchFamily="34" charset="0"/>
              <a:buChar char="•"/>
              <a:tabLst>
                <a:tab pos="1255713" algn="l"/>
              </a:tabLst>
            </a:pPr>
            <a:endParaRPr lang="en-GB" sz="1200">
              <a:solidFill>
                <a:schemeClr val="accent1"/>
              </a:solidFill>
              <a:latin typeface="Metropolis" panose="00000500000000000000" pitchFamily="50" charset="0"/>
            </a:endParaRPr>
          </a:p>
          <a:p>
            <a:pPr marL="171450" indent="-171450">
              <a:buFont typeface="Arial" panose="020B0604020202020204" pitchFamily="34" charset="0"/>
              <a:buChar char="•"/>
              <a:tabLst>
                <a:tab pos="1255713" algn="l"/>
              </a:tabLst>
            </a:pPr>
            <a:endParaRPr lang="en-GB" sz="1200">
              <a:solidFill>
                <a:schemeClr val="accent1"/>
              </a:solidFill>
              <a:latin typeface="Metropolis" panose="00000500000000000000" pitchFamily="50" charset="0"/>
            </a:endParaRPr>
          </a:p>
          <a:p>
            <a:pPr>
              <a:tabLst>
                <a:tab pos="1255713" algn="l"/>
              </a:tabLst>
            </a:pPr>
            <a:endParaRPr lang="en-GB" sz="1200" b="1">
              <a:solidFill>
                <a:schemeClr val="accent1"/>
              </a:solidFill>
              <a:latin typeface="Metropolis" panose="00000500000000000000" pitchFamily="50" charset="0"/>
            </a:endParaRPr>
          </a:p>
          <a:p>
            <a:pPr algn="ctr">
              <a:tabLst>
                <a:tab pos="1255713" algn="l"/>
              </a:tabLst>
            </a:pPr>
            <a:endParaRPr lang="en-GB" sz="1200" b="1">
              <a:solidFill>
                <a:schemeClr val="accent1"/>
              </a:solidFill>
              <a:latin typeface="Metropolis" panose="00000500000000000000" pitchFamily="50" charset="0"/>
            </a:endParaRPr>
          </a:p>
          <a:p>
            <a:pPr algn="ctr">
              <a:tabLst>
                <a:tab pos="1255713" algn="l"/>
              </a:tabLst>
            </a:pPr>
            <a:endParaRPr lang="en-GB" sz="1200" b="1">
              <a:solidFill>
                <a:schemeClr val="accent1"/>
              </a:solidFill>
              <a:latin typeface="Metropolis" panose="00000500000000000000" pitchFamily="50" charset="0"/>
            </a:endParaRPr>
          </a:p>
        </p:txBody>
      </p:sp>
      <p:sp>
        <p:nvSpPr>
          <p:cNvPr id="10" name="Rectangle 9">
            <a:extLst>
              <a:ext uri="{FF2B5EF4-FFF2-40B4-BE49-F238E27FC236}">
                <a16:creationId xmlns:a16="http://schemas.microsoft.com/office/drawing/2014/main" id="{E81475AA-6A93-78FC-D414-AE0D69087FFA}"/>
              </a:ext>
            </a:extLst>
          </p:cNvPr>
          <p:cNvSpPr/>
          <p:nvPr/>
        </p:nvSpPr>
        <p:spPr>
          <a:xfrm>
            <a:off x="420000" y="1260245"/>
            <a:ext cx="2670132" cy="181800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algn="ctr">
              <a:tabLst>
                <a:tab pos="1255713" algn="l"/>
              </a:tabLst>
            </a:pPr>
            <a:r>
              <a:rPr lang="en-GB" sz="1200" b="1">
                <a:solidFill>
                  <a:schemeClr val="accent1"/>
                </a:solidFill>
                <a:latin typeface="Metropolis"/>
              </a:rPr>
              <a:t>SS1 Technical &amp; Function</a:t>
            </a:r>
          </a:p>
          <a:p>
            <a:pPr algn="ctr">
              <a:spcAft>
                <a:spcPts val="300"/>
              </a:spcAft>
              <a:tabLst>
                <a:tab pos="1255713" algn="l"/>
              </a:tabLst>
            </a:pPr>
            <a:r>
              <a:rPr lang="en-GB" sz="1200" b="1">
                <a:solidFill>
                  <a:schemeClr val="accent1"/>
                </a:solidFill>
                <a:latin typeface="Metropolis"/>
              </a:rPr>
              <a:t> </a:t>
            </a:r>
          </a:p>
          <a:p>
            <a:pPr marL="171450" indent="-171450">
              <a:spcAft>
                <a:spcPts val="300"/>
              </a:spcAft>
              <a:buFont typeface="Arial" panose="020B0604020202020204" pitchFamily="34" charset="0"/>
              <a:buChar char="•"/>
            </a:pPr>
            <a:r>
              <a:rPr lang="en-GB" sz="1200">
                <a:solidFill>
                  <a:schemeClr val="accent1"/>
                </a:solidFill>
                <a:latin typeface="Metropolis"/>
              </a:rPr>
              <a:t>All technical requirements for Wave 1, including additional operational / CX guidance and the measurement of outcomes</a:t>
            </a:r>
          </a:p>
          <a:p>
            <a:pPr marL="171450" indent="-171450">
              <a:spcAft>
                <a:spcPts val="300"/>
              </a:spcAft>
              <a:buFont typeface="Arial" panose="020B0604020202020204" pitchFamily="34" charset="0"/>
              <a:buChar char="•"/>
            </a:pPr>
            <a:r>
              <a:rPr lang="en-GB" sz="1200">
                <a:solidFill>
                  <a:schemeClr val="accent1"/>
                </a:solidFill>
                <a:latin typeface="Metropolis" panose="00000500000000000000" pitchFamily="50" charset="0"/>
              </a:rPr>
              <a:t>Longer term technical / functional roadmap to support Waves 2+</a:t>
            </a:r>
          </a:p>
        </p:txBody>
      </p:sp>
      <p:sp>
        <p:nvSpPr>
          <p:cNvPr id="13" name="TextBox 12">
            <a:extLst>
              <a:ext uri="{FF2B5EF4-FFF2-40B4-BE49-F238E27FC236}">
                <a16:creationId xmlns:a16="http://schemas.microsoft.com/office/drawing/2014/main" id="{FB0FB7EA-0F6B-5210-2736-69A52A46797A}"/>
              </a:ext>
            </a:extLst>
          </p:cNvPr>
          <p:cNvSpPr txBox="1"/>
          <p:nvPr/>
        </p:nvSpPr>
        <p:spPr>
          <a:xfrm>
            <a:off x="5294840" y="3223850"/>
            <a:ext cx="2097049" cy="307777"/>
          </a:xfrm>
          <a:prstGeom prst="rect">
            <a:avLst/>
          </a:prstGeom>
          <a:noFill/>
        </p:spPr>
        <p:txBody>
          <a:bodyPr wrap="none" rtlCol="0">
            <a:spAutoFit/>
          </a:bodyPr>
          <a:lstStyle/>
          <a:p>
            <a:r>
              <a:rPr lang="en-GB" sz="1400" b="1">
                <a:solidFill>
                  <a:schemeClr val="bg1"/>
                </a:solidFill>
                <a:latin typeface="Metropolis" panose="00000500000000000000" pitchFamily="50" charset="0"/>
              </a:rPr>
              <a:t>Delivery by Dec 2024</a:t>
            </a:r>
          </a:p>
        </p:txBody>
      </p:sp>
      <p:sp>
        <p:nvSpPr>
          <p:cNvPr id="14" name="Rectangle 13">
            <a:extLst>
              <a:ext uri="{FF2B5EF4-FFF2-40B4-BE49-F238E27FC236}">
                <a16:creationId xmlns:a16="http://schemas.microsoft.com/office/drawing/2014/main" id="{D69DC202-C6F4-F856-527B-5B596E4D152B}"/>
              </a:ext>
            </a:extLst>
          </p:cNvPr>
          <p:cNvSpPr/>
          <p:nvPr/>
        </p:nvSpPr>
        <p:spPr>
          <a:xfrm>
            <a:off x="359880" y="3867902"/>
            <a:ext cx="2670132" cy="1709672"/>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Fulfilment of all technical requirements for Wave 1</a:t>
            </a:r>
          </a:p>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Development of long-term technical and functional roadmap to support Waves 2+</a:t>
            </a:r>
          </a:p>
        </p:txBody>
      </p:sp>
      <p:sp>
        <p:nvSpPr>
          <p:cNvPr id="15" name="Rectangle 14">
            <a:extLst>
              <a:ext uri="{FF2B5EF4-FFF2-40B4-BE49-F238E27FC236}">
                <a16:creationId xmlns:a16="http://schemas.microsoft.com/office/drawing/2014/main" id="{B27ED0EB-ABF7-FF2F-7C54-8D3A11F24F2F}"/>
              </a:ext>
            </a:extLst>
          </p:cNvPr>
          <p:cNvSpPr/>
          <p:nvPr/>
        </p:nvSpPr>
        <p:spPr>
          <a:xfrm>
            <a:off x="3394660" y="3898395"/>
            <a:ext cx="2670132" cy="1678320"/>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Development of Disputes Framework for Wave 1</a:t>
            </a:r>
          </a:p>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Development of fit for purpose Disputes Mechanism for Wave 1</a:t>
            </a:r>
          </a:p>
          <a:p>
            <a:pPr marL="355600" indent="-355600">
              <a:spcAft>
                <a:spcPts val="600"/>
              </a:spcAft>
              <a:buSzPct val="125000"/>
              <a:buFont typeface="Wingdings 2" panose="05020102010507070707" pitchFamily="18" charset="2"/>
              <a:buChar char=""/>
              <a:tabLst>
                <a:tab pos="1255713" algn="l"/>
              </a:tabLst>
            </a:pPr>
            <a:r>
              <a:rPr lang="en-GB" sz="1200" b="1" i="1">
                <a:solidFill>
                  <a:schemeClr val="bg1"/>
                </a:solidFill>
                <a:latin typeface="Metropolis" panose="00000500000000000000" pitchFamily="50" charset="0"/>
              </a:rPr>
              <a:t>Definition of protection gap and consideration of options for Wave 2+*</a:t>
            </a:r>
          </a:p>
        </p:txBody>
      </p:sp>
      <p:sp>
        <p:nvSpPr>
          <p:cNvPr id="16" name="Rectangle 15">
            <a:extLst>
              <a:ext uri="{FF2B5EF4-FFF2-40B4-BE49-F238E27FC236}">
                <a16:creationId xmlns:a16="http://schemas.microsoft.com/office/drawing/2014/main" id="{2BA72A29-8D7B-0C7D-833C-FCFBE1C6763E}"/>
              </a:ext>
            </a:extLst>
          </p:cNvPr>
          <p:cNvSpPr/>
          <p:nvPr/>
        </p:nvSpPr>
        <p:spPr>
          <a:xfrm>
            <a:off x="6369320" y="3925359"/>
            <a:ext cx="2670132" cy="1650597"/>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Clear definition of in scope sectors for Wave 1+</a:t>
            </a:r>
          </a:p>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Extensive engagement across ecosystem</a:t>
            </a:r>
          </a:p>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Expressions of interest </a:t>
            </a:r>
          </a:p>
        </p:txBody>
      </p:sp>
      <p:sp>
        <p:nvSpPr>
          <p:cNvPr id="17" name="Rectangle 16">
            <a:extLst>
              <a:ext uri="{FF2B5EF4-FFF2-40B4-BE49-F238E27FC236}">
                <a16:creationId xmlns:a16="http://schemas.microsoft.com/office/drawing/2014/main" id="{E28E39E3-3E4E-BD33-2B7B-6ED6CAF13C26}"/>
              </a:ext>
            </a:extLst>
          </p:cNvPr>
          <p:cNvSpPr/>
          <p:nvPr/>
        </p:nvSpPr>
        <p:spPr>
          <a:xfrm>
            <a:off x="9343979" y="3925359"/>
            <a:ext cx="2670132" cy="1650597"/>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MLA 1.0 in draft form, ready for consultation</a:t>
            </a:r>
          </a:p>
          <a:p>
            <a:pPr marL="355600" indent="-355600">
              <a:spcAft>
                <a:spcPts val="600"/>
              </a:spcAft>
              <a:buSzPct val="125000"/>
              <a:buFont typeface="Wingdings 2" panose="05020102010507070707" pitchFamily="18" charset="2"/>
              <a:buChar char=""/>
              <a:tabLst>
                <a:tab pos="1255713" algn="l"/>
              </a:tabLst>
            </a:pPr>
            <a:r>
              <a:rPr lang="en-GB" sz="1200" b="1">
                <a:solidFill>
                  <a:schemeClr val="bg1"/>
                </a:solidFill>
                <a:latin typeface="Metropolis" panose="00000500000000000000" pitchFamily="50" charset="0"/>
              </a:rPr>
              <a:t>Commercial Framework evaluation complete and ready for broader industry consultation</a:t>
            </a:r>
          </a:p>
          <a:p>
            <a:pPr>
              <a:spcAft>
                <a:spcPts val="600"/>
              </a:spcAft>
              <a:tabLst>
                <a:tab pos="1255713" algn="l"/>
              </a:tabLst>
            </a:pPr>
            <a:endParaRPr lang="en-GB" sz="1200" b="1">
              <a:solidFill>
                <a:schemeClr val="bg1"/>
              </a:solidFill>
              <a:latin typeface="Metropolis" panose="00000500000000000000" pitchFamily="50" charset="0"/>
            </a:endParaRPr>
          </a:p>
        </p:txBody>
      </p:sp>
      <p:sp>
        <p:nvSpPr>
          <p:cNvPr id="18" name="TextBox 17">
            <a:extLst>
              <a:ext uri="{FF2B5EF4-FFF2-40B4-BE49-F238E27FC236}">
                <a16:creationId xmlns:a16="http://schemas.microsoft.com/office/drawing/2014/main" id="{7CD64768-6C37-45A9-C5A2-DE621F8ABEFF}"/>
              </a:ext>
            </a:extLst>
          </p:cNvPr>
          <p:cNvSpPr txBox="1"/>
          <p:nvPr/>
        </p:nvSpPr>
        <p:spPr>
          <a:xfrm>
            <a:off x="1273240" y="5940702"/>
            <a:ext cx="9927051" cy="523220"/>
          </a:xfrm>
          <a:prstGeom prst="rect">
            <a:avLst/>
          </a:prstGeom>
          <a:noFill/>
        </p:spPr>
        <p:txBody>
          <a:bodyPr wrap="square" rtlCol="0">
            <a:spAutoFit/>
          </a:bodyPr>
          <a:lstStyle/>
          <a:p>
            <a:r>
              <a:rPr lang="en-GB" sz="1400" b="1">
                <a:latin typeface="Metropolis" panose="00000500000000000000" pitchFamily="50" charset="0"/>
              </a:rPr>
              <a:t>Delivery approach: </a:t>
            </a:r>
            <a:r>
              <a:rPr lang="en-GB" sz="1400">
                <a:latin typeface="Metropolis" panose="00000500000000000000" pitchFamily="50" charset="0"/>
              </a:rPr>
              <a:t>all deliverables developed through extensive industry engagement via Steering Group / Working Groups / Advisory Groups / Consultation and with close regulatory oversight</a:t>
            </a:r>
          </a:p>
        </p:txBody>
      </p:sp>
      <p:sp>
        <p:nvSpPr>
          <p:cNvPr id="19" name="Left Brace 18">
            <a:extLst>
              <a:ext uri="{FF2B5EF4-FFF2-40B4-BE49-F238E27FC236}">
                <a16:creationId xmlns:a16="http://schemas.microsoft.com/office/drawing/2014/main" id="{5A83847A-F83E-7C9F-74FC-66E986A4840B}"/>
              </a:ext>
            </a:extLst>
          </p:cNvPr>
          <p:cNvSpPr/>
          <p:nvPr/>
        </p:nvSpPr>
        <p:spPr>
          <a:xfrm rot="16200000">
            <a:off x="6023023" y="-13525"/>
            <a:ext cx="327947" cy="11654231"/>
          </a:xfrm>
          <a:prstGeom prst="leftBrace">
            <a:avLst>
              <a:gd name="adj1" fmla="val 65868"/>
              <a:gd name="adj2" fmla="val 5000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 name="Footer Placeholder 1">
            <a:extLst>
              <a:ext uri="{FF2B5EF4-FFF2-40B4-BE49-F238E27FC236}">
                <a16:creationId xmlns:a16="http://schemas.microsoft.com/office/drawing/2014/main" id="{D20F91BC-7912-35FF-B149-07F9E33790B3}"/>
              </a:ext>
            </a:extLst>
          </p:cNvPr>
          <p:cNvSpPr>
            <a:spLocks noGrp="1"/>
          </p:cNvSpPr>
          <p:nvPr>
            <p:ph type="ftr" sz="quarter" idx="11"/>
          </p:nvPr>
        </p:nvSpPr>
        <p:spPr>
          <a:xfrm>
            <a:off x="4038600" y="6486472"/>
            <a:ext cx="4114800" cy="365125"/>
          </a:xfrm>
        </p:spPr>
        <p:txBody>
          <a:bodyPr/>
          <a:lstStyle/>
          <a:p>
            <a:r>
              <a:rPr lang="en-US">
                <a:latin typeface="Metropolis" panose="00000500000000000000" pitchFamily="50" charset="0"/>
              </a:rPr>
              <a:t>Draft for Discussion</a:t>
            </a:r>
          </a:p>
        </p:txBody>
      </p:sp>
      <p:pic>
        <p:nvPicPr>
          <p:cNvPr id="2" name="Picture 1">
            <a:extLst>
              <a:ext uri="{FF2B5EF4-FFF2-40B4-BE49-F238E27FC236}">
                <a16:creationId xmlns:a16="http://schemas.microsoft.com/office/drawing/2014/main" id="{5C5BCB2B-A212-253B-E79B-9460BBB37D5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
        <p:nvSpPr>
          <p:cNvPr id="6" name="Footer Placeholder 4">
            <a:extLst>
              <a:ext uri="{FF2B5EF4-FFF2-40B4-BE49-F238E27FC236}">
                <a16:creationId xmlns:a16="http://schemas.microsoft.com/office/drawing/2014/main" id="{D016528D-04B8-801F-91A0-9BEDBEB1FBA6}"/>
              </a:ext>
            </a:extLst>
          </p:cNvPr>
          <p:cNvSpPr txBox="1">
            <a:spLocks/>
          </p:cNvSpPr>
          <p:nvPr/>
        </p:nvSpPr>
        <p:spPr>
          <a:xfrm>
            <a:off x="7132" y="6486471"/>
            <a:ext cx="24206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prstClr val="white"/>
                </a:solidFill>
                <a:latin typeface="Metropolis" panose="00000500000000000000"/>
              </a:rPr>
              <a:t>Classification: CONFIDENTIAL</a:t>
            </a:r>
          </a:p>
        </p:txBody>
      </p:sp>
      <p:sp>
        <p:nvSpPr>
          <p:cNvPr id="11" name="Slide Number Placeholder 6">
            <a:extLst>
              <a:ext uri="{FF2B5EF4-FFF2-40B4-BE49-F238E27FC236}">
                <a16:creationId xmlns:a16="http://schemas.microsoft.com/office/drawing/2014/main" id="{C9214E23-6B69-EF4A-3275-029EF43276E5}"/>
              </a:ext>
            </a:extLst>
          </p:cNvPr>
          <p:cNvSpPr txBox="1">
            <a:spLocks/>
          </p:cNvSpPr>
          <p:nvPr/>
        </p:nvSpPr>
        <p:spPr>
          <a:xfrm>
            <a:off x="8610600" y="648647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7DBEFEF-2EF4-7341-AFBF-5942378A7132}" type="slidenum">
              <a:rPr lang="en-US" smtClean="0">
                <a:latin typeface="Metropolis" panose="00000500000000000000" pitchFamily="50" charset="0"/>
              </a:rPr>
              <a:pPr/>
              <a:t>21</a:t>
            </a:fld>
            <a:endParaRPr lang="en-US">
              <a:latin typeface="Metropolis" panose="00000500000000000000" pitchFamily="50" charset="0"/>
            </a:endParaRPr>
          </a:p>
        </p:txBody>
      </p:sp>
    </p:spTree>
    <p:extLst>
      <p:ext uri="{BB962C8B-B14F-4D97-AF65-F5344CB8AC3E}">
        <p14:creationId xmlns:p14="http://schemas.microsoft.com/office/powerpoint/2010/main" val="25290841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ADAADDA-9B53-7462-D6BA-2D4DAD2ADE76}"/>
              </a:ext>
            </a:extLst>
          </p:cNvPr>
          <p:cNvSpPr>
            <a:spLocks noGrp="1"/>
          </p:cNvSpPr>
          <p:nvPr>
            <p:ph type="title"/>
          </p:nvPr>
        </p:nvSpPr>
        <p:spPr/>
        <p:txBody>
          <a:bodyPr/>
          <a:lstStyle/>
          <a:p>
            <a:r>
              <a:rPr lang="en-GB"/>
              <a:t>SS1 Technical and Functional – Overview</a:t>
            </a:r>
          </a:p>
        </p:txBody>
      </p:sp>
      <p:sp>
        <p:nvSpPr>
          <p:cNvPr id="6" name="Content Placeholder 5">
            <a:extLst>
              <a:ext uri="{FF2B5EF4-FFF2-40B4-BE49-F238E27FC236}">
                <a16:creationId xmlns:a16="http://schemas.microsoft.com/office/drawing/2014/main" id="{53F56E2D-FA61-491B-6B97-CA188EB66079}"/>
              </a:ext>
            </a:extLst>
          </p:cNvPr>
          <p:cNvSpPr>
            <a:spLocks noGrp="1"/>
          </p:cNvSpPr>
          <p:nvPr>
            <p:ph idx="1"/>
          </p:nvPr>
        </p:nvSpPr>
        <p:spPr>
          <a:xfrm>
            <a:off x="339557" y="1258442"/>
            <a:ext cx="1720084" cy="1017604"/>
          </a:xfrm>
          <a:solidFill>
            <a:srgbClr val="1012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marL="0" algn="ctr">
              <a:tabLst>
                <a:tab pos="1255713" algn="l"/>
              </a:tabLst>
            </a:pPr>
            <a:r>
              <a:rPr lang="en-GB" sz="1200" b="1">
                <a:solidFill>
                  <a:schemeClr val="bg1"/>
                </a:solidFill>
                <a:latin typeface="Metropolis" panose="00000500000000000000" pitchFamily="50" charset="0"/>
                <a:cs typeface="+mn-cs"/>
              </a:rPr>
              <a:t>Why is this important for the Non-Sweeping VRP Rollout?</a:t>
            </a:r>
          </a:p>
        </p:txBody>
      </p:sp>
      <p:sp>
        <p:nvSpPr>
          <p:cNvPr id="11" name="Rectangle 10">
            <a:extLst>
              <a:ext uri="{FF2B5EF4-FFF2-40B4-BE49-F238E27FC236}">
                <a16:creationId xmlns:a16="http://schemas.microsoft.com/office/drawing/2014/main" id="{E9D0A634-47F9-D821-6E06-2CD39E1795E2}"/>
              </a:ext>
            </a:extLst>
          </p:cNvPr>
          <p:cNvSpPr/>
          <p:nvPr/>
        </p:nvSpPr>
        <p:spPr>
          <a:xfrm>
            <a:off x="2142907" y="1258442"/>
            <a:ext cx="9684936" cy="1017604"/>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600"/>
              </a:spcAft>
              <a:buClrTx/>
              <a:buSzTx/>
              <a:buFontTx/>
              <a:buNone/>
              <a:tabLst>
                <a:tab pos="1255713" algn="l"/>
              </a:tabLst>
              <a:defRPr/>
            </a:pPr>
            <a:r>
              <a:rPr kumimoji="0" lang="en-GB" sz="1200" b="1" i="0" u="none" strike="noStrike" kern="1200" cap="none" spc="0" normalizeH="0" baseline="0" noProof="0">
                <a:ln>
                  <a:noFill/>
                </a:ln>
                <a:solidFill>
                  <a:srgbClr val="101289"/>
                </a:solidFill>
                <a:effectLst/>
                <a:uLnTx/>
                <a:uFillTx/>
                <a:latin typeface="Metropolis"/>
                <a:ea typeface="+mn-ea"/>
                <a:cs typeface="+mn-cs"/>
              </a:rPr>
              <a:t>As per the JROC Response to the VRP Blueprint: </a:t>
            </a:r>
            <a:r>
              <a:rPr kumimoji="0" lang="en-GB" sz="1200" b="1" i="1" u="none" strike="noStrike" kern="1200" cap="none" spc="0" normalizeH="0" baseline="0" noProof="0">
                <a:ln>
                  <a:noFill/>
                </a:ln>
                <a:solidFill>
                  <a:srgbClr val="101289"/>
                </a:solidFill>
                <a:effectLst/>
                <a:uLnTx/>
                <a:uFillTx/>
                <a:latin typeface="Metropolis"/>
                <a:ea typeface="+mn-ea"/>
                <a:cs typeface="+mn-cs"/>
              </a:rPr>
              <a:t>“The blueprint contains over 65 actions that, in the view of the Working Group, would be needed to enable the first phase of VRP services, as well as those that would be needed to support wider services in future.”</a:t>
            </a:r>
          </a:p>
          <a:p>
            <a:pPr marL="0" marR="0" lvl="0" indent="0" algn="l" defTabSz="914400" rtl="0" eaLnBrk="1" fontAlgn="auto" latinLnBrk="0" hangingPunct="1">
              <a:lnSpc>
                <a:spcPct val="100000"/>
              </a:lnSpc>
              <a:spcBef>
                <a:spcPts val="0"/>
              </a:spcBef>
              <a:spcAft>
                <a:spcPts val="600"/>
              </a:spcAft>
              <a:buClrTx/>
              <a:buSzTx/>
              <a:buFontTx/>
              <a:buNone/>
              <a:tabLst>
                <a:tab pos="1255713" algn="l"/>
              </a:tabLst>
              <a:defRPr/>
            </a:pPr>
            <a:r>
              <a:rPr lang="en-GB" sz="1200" b="1">
                <a:solidFill>
                  <a:srgbClr val="101289"/>
                </a:solidFill>
                <a:latin typeface="Metropolis"/>
              </a:rPr>
              <a:t>To deliver a high-quality roll-out, a</a:t>
            </a:r>
            <a:r>
              <a:rPr kumimoji="0" lang="en-GB" sz="1200" b="1" u="none" strike="noStrike" kern="1200" cap="none" spc="0" normalizeH="0" baseline="0" noProof="0" err="1">
                <a:ln>
                  <a:noFill/>
                </a:ln>
                <a:solidFill>
                  <a:srgbClr val="101289"/>
                </a:solidFill>
                <a:effectLst/>
                <a:uLnTx/>
                <a:uFillTx/>
                <a:latin typeface="Metropolis"/>
                <a:ea typeface="+mn-ea"/>
                <a:cs typeface="+mn-cs"/>
              </a:rPr>
              <a:t>ll</a:t>
            </a:r>
            <a:r>
              <a:rPr kumimoji="0" lang="en-GB" sz="1200" b="1" u="none" strike="noStrike" kern="1200" cap="none" spc="0" normalizeH="0" baseline="0" noProof="0">
                <a:ln>
                  <a:noFill/>
                </a:ln>
                <a:solidFill>
                  <a:srgbClr val="101289"/>
                </a:solidFill>
                <a:effectLst/>
                <a:uLnTx/>
                <a:uFillTx/>
                <a:latin typeface="Metropolis"/>
                <a:ea typeface="+mn-ea"/>
                <a:cs typeface="+mn-cs"/>
              </a:rPr>
              <a:t> necessary technical and functional requirements </a:t>
            </a:r>
            <a:r>
              <a:rPr lang="en-GB" sz="1200" b="1">
                <a:solidFill>
                  <a:srgbClr val="101289"/>
                </a:solidFill>
                <a:latin typeface="Metropolis"/>
              </a:rPr>
              <a:t>must be</a:t>
            </a:r>
            <a:r>
              <a:rPr kumimoji="0" lang="en-GB" sz="1200" b="1" u="none" strike="noStrike" kern="1200" cap="none" spc="0" normalizeH="0" baseline="0" noProof="0">
                <a:ln>
                  <a:noFill/>
                </a:ln>
                <a:solidFill>
                  <a:srgbClr val="101289"/>
                </a:solidFill>
                <a:effectLst/>
                <a:uLnTx/>
                <a:uFillTx/>
                <a:latin typeface="Metropolis"/>
                <a:ea typeface="+mn-ea"/>
                <a:cs typeface="+mn-cs"/>
              </a:rPr>
              <a:t> in place and implemented. Aim to satisfy the recommendations and requirements identified by the Blueprint and identified by OBL as necessary</a:t>
            </a:r>
            <a:r>
              <a:rPr lang="en-GB" sz="1200" b="1">
                <a:solidFill>
                  <a:srgbClr val="101289"/>
                </a:solidFill>
                <a:latin typeface="Metropolis"/>
              </a:rPr>
              <a:t> for Wave 1.</a:t>
            </a:r>
            <a:endParaRPr kumimoji="0" lang="en-GB" sz="1200" b="1" i="0" u="none" strike="noStrike" kern="1200" cap="none" spc="0" normalizeH="0" baseline="0" noProof="0">
              <a:ln>
                <a:noFill/>
              </a:ln>
              <a:solidFill>
                <a:srgbClr val="101289"/>
              </a:solidFill>
              <a:effectLst/>
              <a:uLnTx/>
              <a:uFillTx/>
              <a:latin typeface="Metropolis"/>
              <a:ea typeface="+mn-ea"/>
              <a:cs typeface="+mn-cs"/>
            </a:endParaRPr>
          </a:p>
        </p:txBody>
      </p:sp>
      <p:sp>
        <p:nvSpPr>
          <p:cNvPr id="13" name="Content Placeholder 5">
            <a:extLst>
              <a:ext uri="{FF2B5EF4-FFF2-40B4-BE49-F238E27FC236}">
                <a16:creationId xmlns:a16="http://schemas.microsoft.com/office/drawing/2014/main" id="{87D8535A-99CB-30E3-15C7-84A7A4B2D440}"/>
              </a:ext>
            </a:extLst>
          </p:cNvPr>
          <p:cNvSpPr txBox="1">
            <a:spLocks/>
          </p:cNvSpPr>
          <p:nvPr/>
        </p:nvSpPr>
        <p:spPr>
          <a:xfrm>
            <a:off x="339557" y="2475962"/>
            <a:ext cx="4422575"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228600" algn="ctr" defTabSz="914400" rtl="0" eaLnBrk="1" fontAlgn="auto" latinLnBrk="0" hangingPunct="1">
              <a:lnSpc>
                <a:spcPct val="90000"/>
              </a:lnSpc>
              <a:spcBef>
                <a:spcPts val="1000"/>
              </a:spcBef>
              <a:spcAft>
                <a:spcPts val="0"/>
              </a:spcAft>
              <a:buClrTx/>
              <a:buSzTx/>
              <a:buFont typeface="Arial" panose="020B0604020202020204" pitchFamily="34" charset="0"/>
              <a:buNone/>
              <a:tabLst>
                <a:tab pos="1255713" algn="l"/>
              </a:tabLst>
              <a:defRPr/>
            </a:pPr>
            <a:r>
              <a:rPr kumimoji="0" lang="en-GB" sz="1200" b="1" i="0" u="none" strike="noStrike" kern="1200" cap="none" spc="0" normalizeH="0" baseline="0" noProof="0">
                <a:ln>
                  <a:noFill/>
                </a:ln>
                <a:solidFill>
                  <a:srgbClr val="FFFFFF"/>
                </a:solidFill>
                <a:effectLst/>
                <a:uLnTx/>
                <a:uFillTx/>
                <a:latin typeface="Metropolis" panose="00000500000000000000" pitchFamily="50" charset="0"/>
                <a:ea typeface="+mn-ea"/>
                <a:cs typeface="+mn-cs"/>
              </a:rPr>
              <a:t>Key Questions to Answer</a:t>
            </a:r>
          </a:p>
        </p:txBody>
      </p:sp>
      <p:sp>
        <p:nvSpPr>
          <p:cNvPr id="15" name="Rectangle 14">
            <a:extLst>
              <a:ext uri="{FF2B5EF4-FFF2-40B4-BE49-F238E27FC236}">
                <a16:creationId xmlns:a16="http://schemas.microsoft.com/office/drawing/2014/main" id="{36717F10-590D-AD1E-CC88-1643829DC74B}"/>
              </a:ext>
            </a:extLst>
          </p:cNvPr>
          <p:cNvSpPr/>
          <p:nvPr/>
        </p:nvSpPr>
        <p:spPr>
          <a:xfrm>
            <a:off x="339557" y="2952919"/>
            <a:ext cx="4422576"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lang="en-GB" sz="1100">
                <a:solidFill>
                  <a:srgbClr val="101289"/>
                </a:solidFill>
                <a:latin typeface="Metropolis"/>
              </a:rPr>
              <a:t>For each Blueprint recommendation, to what extent are these already required under existing regulations and legislation?</a:t>
            </a:r>
          </a:p>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kumimoji="0" lang="en-GB" sz="1100" b="0" i="0" u="none" strike="noStrike" kern="1200" cap="none" spc="0" normalizeH="0" baseline="0" noProof="0">
                <a:ln>
                  <a:noFill/>
                </a:ln>
                <a:solidFill>
                  <a:srgbClr val="101289"/>
                </a:solidFill>
                <a:effectLst/>
                <a:uLnTx/>
                <a:uFillTx/>
                <a:latin typeface="Metropolis"/>
                <a:ea typeface="+mn-ea"/>
                <a:cs typeface="+mn-cs"/>
              </a:rPr>
              <a:t>For each Blueprint recommendation, </a:t>
            </a:r>
            <a:r>
              <a:rPr lang="en-GB" sz="1100">
                <a:solidFill>
                  <a:srgbClr val="101289"/>
                </a:solidFill>
                <a:latin typeface="Metropolis"/>
              </a:rPr>
              <a:t>t</a:t>
            </a:r>
            <a:r>
              <a:rPr kumimoji="0" lang="en-GB" sz="1100" b="0" i="0" u="none" strike="noStrike" kern="1200" cap="none" spc="0" normalizeH="0" baseline="0" noProof="0">
                <a:ln>
                  <a:noFill/>
                </a:ln>
                <a:solidFill>
                  <a:srgbClr val="101289"/>
                </a:solidFill>
                <a:effectLst/>
                <a:uLnTx/>
                <a:uFillTx/>
                <a:latin typeface="Metropolis"/>
                <a:ea typeface="+mn-ea"/>
                <a:cs typeface="+mn-cs"/>
              </a:rPr>
              <a:t>o what extent is it addressed by the UKF model clauses?</a:t>
            </a:r>
          </a:p>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kumimoji="0" lang="en-GB" sz="1100" b="0" i="0" u="none" strike="noStrike" kern="1200" cap="none" spc="0" normalizeH="0" baseline="0" noProof="0">
                <a:ln>
                  <a:noFill/>
                </a:ln>
                <a:solidFill>
                  <a:srgbClr val="101289"/>
                </a:solidFill>
                <a:effectLst/>
                <a:uLnTx/>
                <a:uFillTx/>
                <a:latin typeface="Metropolis"/>
                <a:ea typeface="+mn-ea"/>
                <a:cs typeface="+mn-cs"/>
              </a:rPr>
              <a:t>Where are the </a:t>
            </a:r>
            <a:r>
              <a:rPr lang="en-GB" sz="1100">
                <a:solidFill>
                  <a:srgbClr val="101289"/>
                </a:solidFill>
                <a:latin typeface="Metropolis"/>
              </a:rPr>
              <a:t>‘gaps’ in satisfying recommendations?</a:t>
            </a:r>
            <a:endParaRPr kumimoji="0" lang="en-GB" sz="1100" b="0" i="0" u="none" strike="noStrike" kern="1200" cap="none" spc="0" normalizeH="0" baseline="0" noProof="0">
              <a:ln>
                <a:noFill/>
              </a:ln>
              <a:solidFill>
                <a:srgbClr val="101289"/>
              </a:solidFill>
              <a:effectLst/>
              <a:uLnTx/>
              <a:uFillTx/>
              <a:latin typeface="Metropolis"/>
              <a:ea typeface="+mn-ea"/>
              <a:cs typeface="+mn-cs"/>
            </a:endParaRPr>
          </a:p>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lang="en-GB" sz="1100">
                <a:solidFill>
                  <a:srgbClr val="101289"/>
                </a:solidFill>
                <a:latin typeface="Metropolis"/>
              </a:rPr>
              <a:t>How do we plan on closing those gaps, and what actions are required? E.g. additional MLA clauses, future standards updates etc. </a:t>
            </a:r>
          </a:p>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lang="en-GB" sz="1100">
                <a:solidFill>
                  <a:srgbClr val="101289"/>
                </a:solidFill>
                <a:latin typeface="Metropolis"/>
              </a:rPr>
              <a:t>Does the FPS pricing have to change?</a:t>
            </a:r>
          </a:p>
        </p:txBody>
      </p:sp>
      <p:sp>
        <p:nvSpPr>
          <p:cNvPr id="16" name="Content Placeholder 5">
            <a:extLst>
              <a:ext uri="{FF2B5EF4-FFF2-40B4-BE49-F238E27FC236}">
                <a16:creationId xmlns:a16="http://schemas.microsoft.com/office/drawing/2014/main" id="{D9AA22B2-703A-EC78-BC87-C99987199118}"/>
              </a:ext>
            </a:extLst>
          </p:cNvPr>
          <p:cNvSpPr txBox="1">
            <a:spLocks/>
          </p:cNvSpPr>
          <p:nvPr/>
        </p:nvSpPr>
        <p:spPr>
          <a:xfrm>
            <a:off x="4924621" y="2475962"/>
            <a:ext cx="6903222"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228600" algn="ctr" defTabSz="914400" rtl="0" eaLnBrk="1" fontAlgn="auto" latinLnBrk="0" hangingPunct="1">
              <a:lnSpc>
                <a:spcPct val="90000"/>
              </a:lnSpc>
              <a:spcBef>
                <a:spcPts val="1000"/>
              </a:spcBef>
              <a:spcAft>
                <a:spcPts val="0"/>
              </a:spcAft>
              <a:buClrTx/>
              <a:buSzTx/>
              <a:buFont typeface="Arial" panose="020B0604020202020204" pitchFamily="34" charset="0"/>
              <a:buNone/>
              <a:tabLst>
                <a:tab pos="1255713" algn="l"/>
              </a:tabLst>
              <a:defRPr/>
            </a:pPr>
            <a:r>
              <a:rPr kumimoji="0" lang="en-GB" sz="1200" b="1" i="0" u="none" strike="noStrike" kern="1200" cap="none" spc="0" normalizeH="0" baseline="0" noProof="0">
                <a:ln>
                  <a:noFill/>
                </a:ln>
                <a:solidFill>
                  <a:srgbClr val="FFFFFF"/>
                </a:solidFill>
                <a:effectLst/>
                <a:uLnTx/>
                <a:uFillTx/>
                <a:latin typeface="Metropolis" panose="00000500000000000000" pitchFamily="50" charset="0"/>
                <a:ea typeface="+mn-ea"/>
                <a:cs typeface="+mn-cs"/>
              </a:rPr>
              <a:t>What will the Sub-Stream Produce? (Bold = Artefacts)</a:t>
            </a:r>
          </a:p>
        </p:txBody>
      </p:sp>
      <p:sp>
        <p:nvSpPr>
          <p:cNvPr id="17" name="Rectangle 16">
            <a:extLst>
              <a:ext uri="{FF2B5EF4-FFF2-40B4-BE49-F238E27FC236}">
                <a16:creationId xmlns:a16="http://schemas.microsoft.com/office/drawing/2014/main" id="{B8E24F7C-3F55-137F-5938-A851C20FA59D}"/>
              </a:ext>
            </a:extLst>
          </p:cNvPr>
          <p:cNvSpPr/>
          <p:nvPr/>
        </p:nvSpPr>
        <p:spPr>
          <a:xfrm>
            <a:off x="4924621" y="2952919"/>
            <a:ext cx="6903222"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lang="en-GB" sz="1200">
                <a:solidFill>
                  <a:srgbClr val="101289"/>
                </a:solidFill>
                <a:latin typeface="Metropolis"/>
              </a:rPr>
              <a:t>A</a:t>
            </a:r>
            <a:r>
              <a:rPr kumimoji="0" lang="en-GB" sz="1200" b="0" i="0" u="none" strike="noStrike" kern="1200" cap="none" spc="0" normalizeH="0" baseline="0" noProof="0">
                <a:ln>
                  <a:noFill/>
                </a:ln>
                <a:solidFill>
                  <a:srgbClr val="101289"/>
                </a:solidFill>
                <a:effectLst/>
                <a:uLnTx/>
                <a:uFillTx/>
                <a:latin typeface="Metropolis"/>
                <a:ea typeface="+mn-ea"/>
                <a:cs typeface="+mn-cs"/>
              </a:rPr>
              <a:t> </a:t>
            </a:r>
            <a:r>
              <a:rPr kumimoji="0" lang="en-GB" sz="1200" b="1" i="0" u="none" strike="noStrike" kern="1200" cap="none" spc="0" normalizeH="0" baseline="0" noProof="0">
                <a:ln>
                  <a:noFill/>
                </a:ln>
                <a:solidFill>
                  <a:srgbClr val="101289"/>
                </a:solidFill>
                <a:effectLst/>
                <a:uLnTx/>
                <a:uFillTx/>
                <a:latin typeface="Metropolis"/>
                <a:ea typeface="+mn-ea"/>
                <a:cs typeface="+mn-cs"/>
              </a:rPr>
              <a:t>Wave 1 Tech / Functional </a:t>
            </a:r>
            <a:r>
              <a:rPr lang="en-GB" sz="1200" b="1">
                <a:solidFill>
                  <a:srgbClr val="101289"/>
                </a:solidFill>
                <a:latin typeface="Metropolis"/>
              </a:rPr>
              <a:t>Report</a:t>
            </a:r>
            <a:r>
              <a:rPr kumimoji="0" lang="en-GB" sz="1200" b="0" i="0" u="none" strike="noStrike" kern="1200" cap="none" spc="0" normalizeH="0" baseline="0" noProof="0">
                <a:ln>
                  <a:noFill/>
                </a:ln>
                <a:solidFill>
                  <a:srgbClr val="101289"/>
                </a:solidFill>
                <a:effectLst/>
                <a:uLnTx/>
                <a:uFillTx/>
                <a:latin typeface="Metropolis"/>
                <a:ea typeface="+mn-ea"/>
                <a:cs typeface="+mn-cs"/>
              </a:rPr>
              <a:t> that confirms all necessary VRP Blueprint pre-pilot and pilot recommendations, JROC response recommendations and other OBL identified necessary actions are satisfied within this </a:t>
            </a:r>
            <a:r>
              <a:rPr lang="en-GB" sz="1200">
                <a:solidFill>
                  <a:srgbClr val="101289"/>
                </a:solidFill>
                <a:latin typeface="Metropolis"/>
              </a:rPr>
              <a:t>sub-stream</a:t>
            </a:r>
            <a:r>
              <a:rPr kumimoji="0" lang="en-GB" sz="1200" b="0" i="0" u="none" strike="noStrike" kern="1200" cap="none" spc="0" normalizeH="0" baseline="0" noProof="0">
                <a:ln>
                  <a:noFill/>
                </a:ln>
                <a:solidFill>
                  <a:srgbClr val="101289"/>
                </a:solidFill>
                <a:effectLst/>
                <a:uLnTx/>
                <a:uFillTx/>
                <a:latin typeface="Metropolis"/>
                <a:ea typeface="+mn-ea"/>
                <a:cs typeface="+mn-cs"/>
              </a:rPr>
              <a:t> or other </a:t>
            </a:r>
            <a:r>
              <a:rPr lang="en-GB" sz="1200">
                <a:solidFill>
                  <a:srgbClr val="101289"/>
                </a:solidFill>
                <a:latin typeface="Metropolis"/>
              </a:rPr>
              <a:t>sub-streams</a:t>
            </a:r>
            <a:r>
              <a:rPr kumimoji="0" lang="en-GB" sz="1200" b="0" i="0" u="none" strike="noStrike" kern="1200" cap="none" spc="0" normalizeH="0" baseline="0" noProof="0">
                <a:ln>
                  <a:noFill/>
                </a:ln>
                <a:solidFill>
                  <a:srgbClr val="101289"/>
                </a:solidFill>
                <a:effectLst/>
                <a:uLnTx/>
                <a:uFillTx/>
                <a:latin typeface="Metropolis"/>
                <a:ea typeface="+mn-ea"/>
                <a:cs typeface="+mn-cs"/>
              </a:rPr>
              <a:t>.</a:t>
            </a:r>
          </a:p>
          <a:p>
            <a:pPr marL="228600" indent="-228600">
              <a:spcAft>
                <a:spcPts val="200"/>
              </a:spcAft>
              <a:buFontTx/>
              <a:buAutoNum type="arabicPeriod"/>
              <a:tabLst>
                <a:tab pos="1255713" algn="l"/>
              </a:tabLst>
              <a:defRPr/>
            </a:pPr>
            <a:r>
              <a:rPr lang="en-GB" sz="1200" b="1">
                <a:solidFill>
                  <a:srgbClr val="101289"/>
                </a:solidFill>
                <a:latin typeface="Metropolis"/>
              </a:rPr>
              <a:t>Rollout </a:t>
            </a:r>
            <a:r>
              <a:rPr kumimoji="0" lang="en-GB" sz="1200" b="1" i="0" u="none" strike="noStrike" kern="1200" cap="none" spc="0" normalizeH="0" baseline="0" noProof="0">
                <a:ln>
                  <a:noFill/>
                </a:ln>
                <a:solidFill>
                  <a:srgbClr val="101289"/>
                </a:solidFill>
                <a:effectLst/>
                <a:uLnTx/>
                <a:uFillTx/>
                <a:latin typeface="Metropolis"/>
                <a:ea typeface="+mn-ea"/>
                <a:cs typeface="+mn-cs"/>
              </a:rPr>
              <a:t>Guidelines</a:t>
            </a:r>
            <a:r>
              <a:rPr kumimoji="0" lang="en-GB" sz="1200" b="0" i="0" u="none" strike="noStrike" kern="1200" cap="none" spc="0" normalizeH="0" baseline="0" noProof="0">
                <a:ln>
                  <a:noFill/>
                </a:ln>
                <a:solidFill>
                  <a:srgbClr val="101289"/>
                </a:solidFill>
                <a:effectLst/>
                <a:uLnTx/>
                <a:uFillTx/>
                <a:latin typeface="Metropolis"/>
                <a:ea typeface="+mn-ea"/>
                <a:cs typeface="+mn-cs"/>
              </a:rPr>
              <a:t>, to complement the MLA (eg, to include recommended CX)</a:t>
            </a:r>
            <a:r>
              <a:rPr lang="en-GB" sz="1200">
                <a:solidFill>
                  <a:srgbClr val="101289"/>
                </a:solidFill>
                <a:latin typeface="Metropolis"/>
              </a:rPr>
              <a:t> </a:t>
            </a:r>
            <a:endParaRPr lang="en-GB" sz="1200" b="0" i="0" u="none" strike="noStrike" kern="1200" cap="none" spc="0" normalizeH="0" baseline="0" noProof="0">
              <a:ln>
                <a:noFill/>
              </a:ln>
              <a:solidFill>
                <a:srgbClr val="101289"/>
              </a:solidFill>
              <a:effectLst/>
              <a:uLnTx/>
              <a:uFillTx/>
              <a:latin typeface="Metropolis"/>
            </a:endParaRPr>
          </a:p>
          <a:p>
            <a:pPr marL="228600" marR="0" lvl="0" indent="-228600" algn="l" defTabSz="914400" rtl="0" eaLnBrk="1" fontAlgn="auto" latinLnBrk="0" hangingPunct="1">
              <a:lnSpc>
                <a:spcPct val="100000"/>
              </a:lnSpc>
              <a:spcBef>
                <a:spcPts val="0"/>
              </a:spcBef>
              <a:spcAft>
                <a:spcPts val="200"/>
              </a:spcAft>
              <a:buClrTx/>
              <a:buSzTx/>
              <a:buFontTx/>
              <a:buAutoNum type="arabicPeriod"/>
              <a:tabLst>
                <a:tab pos="1255713" algn="l"/>
              </a:tabLst>
              <a:defRPr/>
            </a:pPr>
            <a:r>
              <a:rPr lang="en-GB" sz="1200">
                <a:solidFill>
                  <a:srgbClr val="101289"/>
                </a:solidFill>
                <a:latin typeface="Metropolis"/>
              </a:rPr>
              <a:t>Data</a:t>
            </a:r>
            <a:r>
              <a:rPr kumimoji="0" lang="en-GB" sz="1200" b="0" i="0" u="none" strike="noStrike" kern="1200" cap="none" spc="0" normalizeH="0" baseline="0" noProof="0">
                <a:ln>
                  <a:noFill/>
                </a:ln>
                <a:solidFill>
                  <a:srgbClr val="101289"/>
                </a:solidFill>
                <a:effectLst/>
                <a:uLnTx/>
                <a:uFillTx/>
                <a:latin typeface="Metropolis"/>
                <a:ea typeface="+mn-ea"/>
                <a:cs typeface="+mn-cs"/>
              </a:rPr>
              <a:t> gathering and reporting method (to be included in Rollout Guidelines).</a:t>
            </a:r>
            <a:endParaRPr lang="en-GB" sz="1200" b="0" i="0" u="none" strike="noStrike" kern="1200" cap="none" spc="0" normalizeH="0" baseline="0" noProof="0">
              <a:ln>
                <a:noFill/>
              </a:ln>
              <a:solidFill>
                <a:srgbClr val="101289"/>
              </a:solidFill>
              <a:effectLst/>
              <a:uLnTx/>
              <a:uFillTx/>
              <a:latin typeface="Metropolis"/>
            </a:endParaRPr>
          </a:p>
          <a:p>
            <a:pPr marL="228600" indent="-228600">
              <a:spcAft>
                <a:spcPts val="200"/>
              </a:spcAft>
              <a:buFontTx/>
              <a:buAutoNum type="arabicPeriod"/>
              <a:tabLst>
                <a:tab pos="1255713" algn="l"/>
              </a:tabLst>
              <a:defRPr/>
            </a:pPr>
            <a:r>
              <a:rPr lang="en-GB" sz="1200" b="1">
                <a:solidFill>
                  <a:srgbClr val="101289"/>
                </a:solidFill>
                <a:latin typeface="Metropolis"/>
              </a:rPr>
              <a:t>Longer-term </a:t>
            </a:r>
            <a:r>
              <a:rPr kumimoji="0" lang="en-GB" sz="1200" b="1" i="0" u="none" strike="noStrike" kern="1200" cap="none" spc="0" normalizeH="0" baseline="0" noProof="0">
                <a:ln>
                  <a:noFill/>
                </a:ln>
                <a:solidFill>
                  <a:srgbClr val="101289"/>
                </a:solidFill>
                <a:effectLst/>
                <a:uLnTx/>
                <a:uFillTx/>
                <a:latin typeface="Metropolis"/>
                <a:ea typeface="+mn-ea"/>
                <a:cs typeface="+mn-cs"/>
              </a:rPr>
              <a:t>technical/functional roadmap </a:t>
            </a:r>
            <a:r>
              <a:rPr kumimoji="0" lang="en-GB" sz="1200" b="0" i="0" u="none" strike="noStrike" kern="1200" cap="none" spc="0" normalizeH="0" baseline="0" noProof="0">
                <a:ln>
                  <a:noFill/>
                </a:ln>
                <a:solidFill>
                  <a:srgbClr val="101289"/>
                </a:solidFill>
                <a:effectLst/>
                <a:uLnTx/>
                <a:uFillTx/>
                <a:latin typeface="Metropolis"/>
                <a:ea typeface="+mn-ea"/>
                <a:cs typeface="+mn-cs"/>
              </a:rPr>
              <a:t>(e.g. Standards updates not required for Wave 1 which are needed for future </a:t>
            </a:r>
            <a:r>
              <a:rPr lang="en-GB" sz="1200">
                <a:solidFill>
                  <a:srgbClr val="101289"/>
                </a:solidFill>
                <a:latin typeface="Metropolis"/>
              </a:rPr>
              <a:t>waves</a:t>
            </a:r>
            <a:r>
              <a:rPr kumimoji="0" lang="en-GB" sz="1200" b="0" i="0" u="none" strike="noStrike" kern="1200" cap="none" spc="0" normalizeH="0" baseline="0" noProof="0">
                <a:ln>
                  <a:noFill/>
                </a:ln>
                <a:solidFill>
                  <a:srgbClr val="101289"/>
                </a:solidFill>
                <a:effectLst/>
                <a:uLnTx/>
                <a:uFillTx/>
                <a:latin typeface="Metropolis"/>
                <a:ea typeface="+mn-ea"/>
                <a:cs typeface="+mn-cs"/>
              </a:rPr>
              <a:t>).</a:t>
            </a:r>
            <a:r>
              <a:rPr lang="en-GB" sz="1200">
                <a:solidFill>
                  <a:srgbClr val="101289"/>
                </a:solidFill>
                <a:latin typeface="Metropolis"/>
              </a:rPr>
              <a:t> </a:t>
            </a:r>
            <a:endParaRPr kumimoji="0" lang="en-GB" sz="1200" b="0" i="0" u="none" strike="noStrike" kern="1200" cap="none" spc="0" normalizeH="0" baseline="0" noProof="0">
              <a:ln>
                <a:noFill/>
              </a:ln>
              <a:solidFill>
                <a:srgbClr val="101289"/>
              </a:solidFill>
              <a:effectLst/>
              <a:uLnTx/>
              <a:uFillTx/>
              <a:latin typeface="Metropolis"/>
              <a:ea typeface="+mn-ea"/>
              <a:cs typeface="+mn-cs"/>
            </a:endParaRPr>
          </a:p>
        </p:txBody>
      </p:sp>
      <p:sp>
        <p:nvSpPr>
          <p:cNvPr id="20" name="Content Placeholder 5">
            <a:extLst>
              <a:ext uri="{FF2B5EF4-FFF2-40B4-BE49-F238E27FC236}">
                <a16:creationId xmlns:a16="http://schemas.microsoft.com/office/drawing/2014/main" id="{5AA12177-B3D2-4A16-5ACE-32EB2128EF68}"/>
              </a:ext>
            </a:extLst>
          </p:cNvPr>
          <p:cNvSpPr txBox="1">
            <a:spLocks/>
          </p:cNvSpPr>
          <p:nvPr/>
        </p:nvSpPr>
        <p:spPr>
          <a:xfrm>
            <a:off x="335280" y="4815484"/>
            <a:ext cx="904244" cy="1561071"/>
          </a:xfrm>
          <a:prstGeom prst="rect">
            <a:avLst/>
          </a:prstGeom>
          <a:solidFill>
            <a:schemeClr val="bg1">
              <a:lumMod val="50000"/>
            </a:schemeClr>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228600" algn="ctr" defTabSz="914400" rtl="0" eaLnBrk="1" fontAlgn="auto" latinLnBrk="0" hangingPunct="1">
              <a:lnSpc>
                <a:spcPct val="90000"/>
              </a:lnSpc>
              <a:spcBef>
                <a:spcPts val="1000"/>
              </a:spcBef>
              <a:spcAft>
                <a:spcPts val="0"/>
              </a:spcAft>
              <a:buClrTx/>
              <a:buSzTx/>
              <a:buFont typeface="Arial" panose="020B0604020202020204" pitchFamily="34" charset="0"/>
              <a:buNone/>
              <a:tabLst>
                <a:tab pos="1255713" algn="l"/>
              </a:tabLst>
              <a:defRPr/>
            </a:pPr>
            <a:r>
              <a:rPr kumimoji="0" lang="en-GB" sz="1200" b="1" i="0" u="none" strike="noStrike" kern="1200" cap="none" spc="0" normalizeH="0" baseline="0" noProof="0">
                <a:ln>
                  <a:noFill/>
                </a:ln>
                <a:solidFill>
                  <a:srgbClr val="FFFFFF"/>
                </a:solidFill>
                <a:effectLst/>
                <a:uLnTx/>
                <a:uFillTx/>
                <a:latin typeface="Metropolis" panose="00000500000000000000" pitchFamily="50" charset="0"/>
                <a:ea typeface="+mn-ea"/>
                <a:cs typeface="+mn-cs"/>
              </a:rPr>
              <a:t>Notes</a:t>
            </a:r>
          </a:p>
        </p:txBody>
      </p:sp>
      <p:sp>
        <p:nvSpPr>
          <p:cNvPr id="21" name="Rectangle 20">
            <a:extLst>
              <a:ext uri="{FF2B5EF4-FFF2-40B4-BE49-F238E27FC236}">
                <a16:creationId xmlns:a16="http://schemas.microsoft.com/office/drawing/2014/main" id="{270311B2-B23D-9272-F2FE-3EFB8BA7662D}"/>
              </a:ext>
            </a:extLst>
          </p:cNvPr>
          <p:cNvSpPr/>
          <p:nvPr/>
        </p:nvSpPr>
        <p:spPr>
          <a:xfrm>
            <a:off x="1347170" y="4815485"/>
            <a:ext cx="10480674" cy="156107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defTabSz="914400" rtl="0" eaLnBrk="1" fontAlgn="auto" latinLnBrk="0" hangingPunct="1">
              <a:lnSpc>
                <a:spcPct val="100000"/>
              </a:lnSpc>
              <a:spcBef>
                <a:spcPts val="0"/>
              </a:spcBef>
              <a:spcAft>
                <a:spcPts val="200"/>
              </a:spcAft>
              <a:buClrTx/>
              <a:buSzTx/>
              <a:buFontTx/>
              <a:buNone/>
              <a:tabLst>
                <a:tab pos="1255713" algn="l"/>
              </a:tabLst>
              <a:defRPr/>
            </a:pPr>
            <a:endParaRPr kumimoji="0" lang="en-GB" sz="1200" b="1" i="0" u="none" strike="noStrike" kern="1200" cap="none" spc="0" normalizeH="0" baseline="0" noProof="0">
              <a:ln>
                <a:noFill/>
              </a:ln>
              <a:solidFill>
                <a:srgbClr val="101289"/>
              </a:solidFill>
              <a:effectLst/>
              <a:uLnTx/>
              <a:uFillTx/>
              <a:latin typeface="Metropolis"/>
              <a:ea typeface="+mn-ea"/>
              <a:cs typeface="+mn-cs"/>
            </a:endParaRPr>
          </a:p>
          <a:p>
            <a:pPr marL="0" marR="0" lvl="0" indent="0" defTabSz="914400" rtl="0" eaLnBrk="1" fontAlgn="auto" latinLnBrk="0" hangingPunct="1">
              <a:lnSpc>
                <a:spcPct val="100000"/>
              </a:lnSpc>
              <a:spcBef>
                <a:spcPts val="0"/>
              </a:spcBef>
              <a:spcAft>
                <a:spcPts val="200"/>
              </a:spcAft>
              <a:buClrTx/>
              <a:buSzTx/>
              <a:buFontTx/>
              <a:buNone/>
              <a:tabLst>
                <a:tab pos="1255713" algn="l"/>
              </a:tabLst>
              <a:defRPr/>
            </a:pPr>
            <a:r>
              <a:rPr lang="en-GB" sz="1200" b="1">
                <a:solidFill>
                  <a:srgbClr val="101289"/>
                </a:solidFill>
                <a:latin typeface="Metropolis"/>
              </a:rPr>
              <a:t>Assumptions: </a:t>
            </a:r>
            <a:r>
              <a:rPr lang="en-GB" sz="1200">
                <a:solidFill>
                  <a:srgbClr val="101289"/>
                </a:solidFill>
                <a:latin typeface="Metropolis"/>
              </a:rPr>
              <a:t>Provisional analysis is that technical and functional readiness can be achieved without updates to the Open Banking Standards prior to Wave 1, with prescriptive model clauses where necessary.</a:t>
            </a:r>
            <a:endParaRPr lang="en-GB" sz="1200" b="1">
              <a:solidFill>
                <a:srgbClr val="101289"/>
              </a:solidFill>
              <a:latin typeface="Metropolis"/>
            </a:endParaRPr>
          </a:p>
          <a:p>
            <a:pPr marL="0" marR="0" lvl="0" indent="0" defTabSz="914400" rtl="0" eaLnBrk="1" fontAlgn="auto" latinLnBrk="0" hangingPunct="1">
              <a:lnSpc>
                <a:spcPct val="100000"/>
              </a:lnSpc>
              <a:spcBef>
                <a:spcPts val="0"/>
              </a:spcBef>
              <a:spcAft>
                <a:spcPts val="200"/>
              </a:spcAft>
              <a:buClrTx/>
              <a:buSzTx/>
              <a:buFontTx/>
              <a:buNone/>
              <a:tabLst>
                <a:tab pos="1255713" algn="l"/>
              </a:tabLst>
              <a:defRPr/>
            </a:pPr>
            <a:r>
              <a:rPr lang="en-GB" sz="1200" b="1">
                <a:solidFill>
                  <a:srgbClr val="101289"/>
                </a:solidFill>
                <a:latin typeface="Metropolis"/>
              </a:rPr>
              <a:t>Scope: </a:t>
            </a:r>
            <a:r>
              <a:rPr lang="en-GB" sz="1200">
                <a:solidFill>
                  <a:srgbClr val="101289"/>
                </a:solidFill>
                <a:latin typeface="Metropolis"/>
              </a:rPr>
              <a:t>Technical and functional readiness for Wave 1, and the pre-pilot and pilot recommendations in the Blueprint. Post-pilot recommendations, and longer-term technical/functional improvements will be captured in a longer-term roadmap.</a:t>
            </a:r>
            <a:endParaRPr lang="en-GB" sz="1200" b="1">
              <a:solidFill>
                <a:srgbClr val="101289"/>
              </a:solidFill>
              <a:latin typeface="Metropolis"/>
            </a:endParaRPr>
          </a:p>
        </p:txBody>
      </p:sp>
      <p:pic>
        <p:nvPicPr>
          <p:cNvPr id="2" name="Picture 1">
            <a:extLst>
              <a:ext uri="{FF2B5EF4-FFF2-40B4-BE49-F238E27FC236}">
                <a16:creationId xmlns:a16="http://schemas.microsoft.com/office/drawing/2014/main" id="{8DB5D91C-317C-6663-253C-99E0B1569C3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184787" y="8730"/>
            <a:ext cx="1635179" cy="522029"/>
          </a:xfrm>
          <a:prstGeom prst="rect">
            <a:avLst/>
          </a:prstGeom>
        </p:spPr>
      </p:pic>
      <p:sp>
        <p:nvSpPr>
          <p:cNvPr id="7" name="Footer Placeholder 4">
            <a:extLst>
              <a:ext uri="{FF2B5EF4-FFF2-40B4-BE49-F238E27FC236}">
                <a16:creationId xmlns:a16="http://schemas.microsoft.com/office/drawing/2014/main" id="{356D84F2-7CCE-49D9-88CB-0F401AC93DB6}"/>
              </a:ext>
            </a:extLst>
          </p:cNvPr>
          <p:cNvSpPr txBox="1">
            <a:spLocks/>
          </p:cNvSpPr>
          <p:nvPr/>
        </p:nvSpPr>
        <p:spPr>
          <a:xfrm>
            <a:off x="7132" y="6486471"/>
            <a:ext cx="24206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prstClr val="white"/>
                </a:solidFill>
                <a:latin typeface="Metropolis" panose="00000500000000000000"/>
              </a:rPr>
              <a:t>Classification: CONFIDENTIAL</a:t>
            </a:r>
          </a:p>
        </p:txBody>
      </p:sp>
      <p:sp>
        <p:nvSpPr>
          <p:cNvPr id="9" name="Slide Number Placeholder 6">
            <a:extLst>
              <a:ext uri="{FF2B5EF4-FFF2-40B4-BE49-F238E27FC236}">
                <a16:creationId xmlns:a16="http://schemas.microsoft.com/office/drawing/2014/main" id="{A4294C92-7070-DFEA-EC6B-B916E5287E2F}"/>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22</a:t>
            </a:fld>
            <a:endParaRPr lang="en-US">
              <a:latin typeface="Metropolis" panose="00000500000000000000" pitchFamily="50" charset="0"/>
            </a:endParaRPr>
          </a:p>
        </p:txBody>
      </p:sp>
      <p:sp>
        <p:nvSpPr>
          <p:cNvPr id="10" name="Footer Placeholder 1">
            <a:extLst>
              <a:ext uri="{FF2B5EF4-FFF2-40B4-BE49-F238E27FC236}">
                <a16:creationId xmlns:a16="http://schemas.microsoft.com/office/drawing/2014/main" id="{3DD05E32-5A73-FB20-A982-B78DDD5AF75D}"/>
              </a:ext>
            </a:extLst>
          </p:cNvPr>
          <p:cNvSpPr>
            <a:spLocks noGrp="1"/>
          </p:cNvSpPr>
          <p:nvPr>
            <p:ph type="ftr" sz="quarter" idx="11"/>
          </p:nvPr>
        </p:nvSpPr>
        <p:spPr>
          <a:xfrm>
            <a:off x="4038600" y="6486472"/>
            <a:ext cx="4114800" cy="365125"/>
          </a:xfrm>
        </p:spPr>
        <p:txBody>
          <a:bodyPr/>
          <a:lstStyle/>
          <a:p>
            <a:r>
              <a:rPr lang="en-US">
                <a:latin typeface="Metropolis" panose="00000500000000000000" pitchFamily="50" charset="0"/>
              </a:rPr>
              <a:t>Draft for Discussion</a:t>
            </a:r>
          </a:p>
        </p:txBody>
      </p:sp>
    </p:spTree>
    <p:extLst>
      <p:ext uri="{BB962C8B-B14F-4D97-AF65-F5344CB8AC3E}">
        <p14:creationId xmlns:p14="http://schemas.microsoft.com/office/powerpoint/2010/main" val="16563000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ADAADDA-9B53-7462-D6BA-2D4DAD2ADE76}"/>
              </a:ext>
            </a:extLst>
          </p:cNvPr>
          <p:cNvSpPr>
            <a:spLocks noGrp="1"/>
          </p:cNvSpPr>
          <p:nvPr>
            <p:ph type="title"/>
          </p:nvPr>
        </p:nvSpPr>
        <p:spPr/>
        <p:txBody>
          <a:bodyPr/>
          <a:lstStyle/>
          <a:p>
            <a:r>
              <a:rPr lang="en-GB"/>
              <a:t>SS2 Disputes – Overview</a:t>
            </a:r>
          </a:p>
        </p:txBody>
      </p:sp>
      <p:sp>
        <p:nvSpPr>
          <p:cNvPr id="6" name="Content Placeholder 5">
            <a:extLst>
              <a:ext uri="{FF2B5EF4-FFF2-40B4-BE49-F238E27FC236}">
                <a16:creationId xmlns:a16="http://schemas.microsoft.com/office/drawing/2014/main" id="{53F56E2D-FA61-491B-6B97-CA188EB66079}"/>
              </a:ext>
            </a:extLst>
          </p:cNvPr>
          <p:cNvSpPr>
            <a:spLocks noGrp="1"/>
          </p:cNvSpPr>
          <p:nvPr>
            <p:ph idx="1"/>
          </p:nvPr>
        </p:nvSpPr>
        <p:spPr>
          <a:xfrm>
            <a:off x="339557" y="1258442"/>
            <a:ext cx="1720084" cy="1017604"/>
          </a:xfrm>
          <a:solidFill>
            <a:srgbClr val="1012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marL="0" algn="ctr">
              <a:tabLst>
                <a:tab pos="1255713" algn="l"/>
              </a:tabLst>
            </a:pPr>
            <a:r>
              <a:rPr lang="en-GB" sz="1200" b="1">
                <a:solidFill>
                  <a:schemeClr val="bg1"/>
                </a:solidFill>
                <a:latin typeface="Metropolis" panose="00000500000000000000" pitchFamily="50" charset="0"/>
                <a:cs typeface="+mn-cs"/>
              </a:rPr>
              <a:t>Why is this important for the Non-Sweeping VRP Rollout?</a:t>
            </a:r>
          </a:p>
        </p:txBody>
      </p:sp>
      <p:sp>
        <p:nvSpPr>
          <p:cNvPr id="11" name="Rectangle 10">
            <a:extLst>
              <a:ext uri="{FF2B5EF4-FFF2-40B4-BE49-F238E27FC236}">
                <a16:creationId xmlns:a16="http://schemas.microsoft.com/office/drawing/2014/main" id="{E9D0A634-47F9-D821-6E06-2CD39E1795E2}"/>
              </a:ext>
            </a:extLst>
          </p:cNvPr>
          <p:cNvSpPr/>
          <p:nvPr/>
        </p:nvSpPr>
        <p:spPr>
          <a:xfrm>
            <a:off x="2142907" y="1258442"/>
            <a:ext cx="9684936" cy="1017604"/>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tabLst>
                <a:tab pos="1255713" algn="l"/>
              </a:tabLst>
            </a:pPr>
            <a:r>
              <a:rPr lang="en-GB" sz="1200" b="1">
                <a:solidFill>
                  <a:schemeClr val="accent1"/>
                </a:solidFill>
                <a:latin typeface="Metropolis"/>
              </a:rPr>
              <a:t>As per the JROC Response to the VRP Blueprint: </a:t>
            </a:r>
            <a:r>
              <a:rPr lang="en-GB" sz="1200" b="1" i="1">
                <a:solidFill>
                  <a:schemeClr val="accent1"/>
                </a:solidFill>
                <a:latin typeface="Metropolis"/>
              </a:rPr>
              <a:t>“Existing requirements are largely sufficient to cover an initial rollout … but … a number of enhancements could be made… This includes the creation of a formal dispute resolution mechanism”. </a:t>
            </a:r>
          </a:p>
          <a:p>
            <a:pPr>
              <a:spcAft>
                <a:spcPts val="600"/>
              </a:spcAft>
              <a:tabLst>
                <a:tab pos="1255713" algn="l"/>
              </a:tabLst>
            </a:pPr>
            <a:r>
              <a:rPr lang="en-GB" sz="1200" b="1">
                <a:solidFill>
                  <a:schemeClr val="accent1"/>
                </a:solidFill>
                <a:latin typeface="Metropolis"/>
              </a:rPr>
              <a:t>All parties need to be clear who bears liability when something goes wrong, any grey areas need to be clarified, and there needs to be a simple process to enable the sharing of information and assigning liability to another party to ensure that consumers do not suffer poor outcomes. </a:t>
            </a:r>
          </a:p>
        </p:txBody>
      </p:sp>
      <p:sp>
        <p:nvSpPr>
          <p:cNvPr id="13" name="Content Placeholder 5">
            <a:extLst>
              <a:ext uri="{FF2B5EF4-FFF2-40B4-BE49-F238E27FC236}">
                <a16:creationId xmlns:a16="http://schemas.microsoft.com/office/drawing/2014/main" id="{87D8535A-99CB-30E3-15C7-84A7A4B2D440}"/>
              </a:ext>
            </a:extLst>
          </p:cNvPr>
          <p:cNvSpPr txBox="1">
            <a:spLocks/>
          </p:cNvSpPr>
          <p:nvPr/>
        </p:nvSpPr>
        <p:spPr>
          <a:xfrm>
            <a:off x="339557" y="2475962"/>
            <a:ext cx="4422575"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Key Questions to Answer</a:t>
            </a:r>
          </a:p>
        </p:txBody>
      </p:sp>
      <p:sp>
        <p:nvSpPr>
          <p:cNvPr id="15" name="Rectangle 14">
            <a:extLst>
              <a:ext uri="{FF2B5EF4-FFF2-40B4-BE49-F238E27FC236}">
                <a16:creationId xmlns:a16="http://schemas.microsoft.com/office/drawing/2014/main" id="{36717F10-590D-AD1E-CC88-1643829DC74B}"/>
              </a:ext>
            </a:extLst>
          </p:cNvPr>
          <p:cNvSpPr/>
          <p:nvPr/>
        </p:nvSpPr>
        <p:spPr>
          <a:xfrm>
            <a:off x="339557" y="2952919"/>
            <a:ext cx="4422576"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200">
                <a:solidFill>
                  <a:schemeClr val="accent1"/>
                </a:solidFill>
                <a:latin typeface="Metropolis"/>
              </a:rPr>
              <a:t>What are the potential things that can go wrong with a Non-Sweeping VRP (“Unhappy Paths”)</a:t>
            </a:r>
          </a:p>
          <a:p>
            <a:pPr marL="228600" indent="-228600">
              <a:spcAft>
                <a:spcPts val="200"/>
              </a:spcAft>
              <a:buAutoNum type="arabicPeriod"/>
              <a:tabLst>
                <a:tab pos="1255713" algn="l"/>
              </a:tabLst>
            </a:pPr>
            <a:r>
              <a:rPr lang="en-GB" sz="1200">
                <a:solidFill>
                  <a:schemeClr val="accent1"/>
                </a:solidFill>
                <a:latin typeface="Metropolis"/>
              </a:rPr>
              <a:t>What is the regulatory and legal position on each “unhappy path”?</a:t>
            </a:r>
          </a:p>
          <a:p>
            <a:pPr marL="228600" indent="-228600">
              <a:spcAft>
                <a:spcPts val="200"/>
              </a:spcAft>
              <a:buAutoNum type="arabicPeriod"/>
              <a:tabLst>
                <a:tab pos="1255713" algn="l"/>
              </a:tabLst>
            </a:pPr>
            <a:r>
              <a:rPr lang="en-GB" sz="1200">
                <a:solidFill>
                  <a:schemeClr val="accent1"/>
                </a:solidFill>
                <a:latin typeface="Metropolis"/>
              </a:rPr>
              <a:t>Who is liable under each “unhappy path”?</a:t>
            </a:r>
          </a:p>
          <a:p>
            <a:pPr marL="228600" indent="-228600">
              <a:spcAft>
                <a:spcPts val="200"/>
              </a:spcAft>
              <a:buAutoNum type="arabicPeriod"/>
              <a:tabLst>
                <a:tab pos="1255713" algn="l"/>
              </a:tabLst>
            </a:pPr>
            <a:r>
              <a:rPr lang="en-GB" sz="1200">
                <a:solidFill>
                  <a:schemeClr val="accent1"/>
                </a:solidFill>
                <a:latin typeface="Metropolis"/>
              </a:rPr>
              <a:t>What system is needed to help participants communicate and assign liability to each other?</a:t>
            </a:r>
          </a:p>
          <a:p>
            <a:pPr marL="228600" indent="-228600">
              <a:spcAft>
                <a:spcPts val="200"/>
              </a:spcAft>
              <a:buAutoNum type="arabicPeriod"/>
              <a:tabLst>
                <a:tab pos="1255713" algn="l"/>
              </a:tabLst>
            </a:pPr>
            <a:r>
              <a:rPr lang="en-GB" sz="1200">
                <a:solidFill>
                  <a:schemeClr val="accent1"/>
                </a:solidFill>
                <a:latin typeface="Metropolis"/>
              </a:rPr>
              <a:t>How is liability assigned if participants cannot agree?</a:t>
            </a:r>
          </a:p>
        </p:txBody>
      </p:sp>
      <p:sp>
        <p:nvSpPr>
          <p:cNvPr id="16" name="Content Placeholder 5">
            <a:extLst>
              <a:ext uri="{FF2B5EF4-FFF2-40B4-BE49-F238E27FC236}">
                <a16:creationId xmlns:a16="http://schemas.microsoft.com/office/drawing/2014/main" id="{D9AA22B2-703A-EC78-BC87-C99987199118}"/>
              </a:ext>
            </a:extLst>
          </p:cNvPr>
          <p:cNvSpPr txBox="1">
            <a:spLocks/>
          </p:cNvSpPr>
          <p:nvPr/>
        </p:nvSpPr>
        <p:spPr>
          <a:xfrm>
            <a:off x="4924621" y="2475962"/>
            <a:ext cx="6903222"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What will the Sub-Stream Produce? (Bold = Artefacts)</a:t>
            </a:r>
          </a:p>
        </p:txBody>
      </p:sp>
      <p:sp>
        <p:nvSpPr>
          <p:cNvPr id="17" name="Rectangle 16">
            <a:extLst>
              <a:ext uri="{FF2B5EF4-FFF2-40B4-BE49-F238E27FC236}">
                <a16:creationId xmlns:a16="http://schemas.microsoft.com/office/drawing/2014/main" id="{B8E24F7C-3F55-137F-5938-A851C20FA59D}"/>
              </a:ext>
            </a:extLst>
          </p:cNvPr>
          <p:cNvSpPr/>
          <p:nvPr/>
        </p:nvSpPr>
        <p:spPr>
          <a:xfrm>
            <a:off x="4924621" y="2952919"/>
            <a:ext cx="6903222"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200">
                <a:solidFill>
                  <a:schemeClr val="accent1"/>
                </a:solidFill>
                <a:latin typeface="Metropolis"/>
              </a:rPr>
              <a:t>A list of </a:t>
            </a:r>
            <a:r>
              <a:rPr lang="en-GB" sz="1200" b="1">
                <a:solidFill>
                  <a:schemeClr val="accent1"/>
                </a:solidFill>
                <a:latin typeface="Metropolis"/>
              </a:rPr>
              <a:t>Unhappy Paths</a:t>
            </a:r>
            <a:r>
              <a:rPr lang="en-GB" sz="1200">
                <a:solidFill>
                  <a:schemeClr val="accent1"/>
                </a:solidFill>
                <a:latin typeface="Metropolis"/>
              </a:rPr>
              <a:t>, drawing on learnings from VRP for Sweeping </a:t>
            </a:r>
          </a:p>
          <a:p>
            <a:pPr marL="228600" indent="-228600">
              <a:spcAft>
                <a:spcPts val="200"/>
              </a:spcAft>
              <a:buAutoNum type="arabicPeriod"/>
              <a:tabLst>
                <a:tab pos="1255713" algn="l"/>
              </a:tabLst>
            </a:pPr>
            <a:r>
              <a:rPr lang="en-GB" sz="1200">
                <a:solidFill>
                  <a:schemeClr val="accent1"/>
                </a:solidFill>
                <a:latin typeface="Metropolis"/>
              </a:rPr>
              <a:t>A summary of the regulatory position for each unhappy path, the position in the MLA (when complete) and obligations on all participants </a:t>
            </a:r>
            <a:r>
              <a:rPr lang="en-GB" sz="1200" b="1">
                <a:solidFill>
                  <a:schemeClr val="accent1"/>
                </a:solidFill>
                <a:latin typeface="Metropolis"/>
              </a:rPr>
              <a:t>(the Disputes Framework)</a:t>
            </a:r>
          </a:p>
          <a:p>
            <a:pPr marL="228600" indent="-228600">
              <a:spcAft>
                <a:spcPts val="200"/>
              </a:spcAft>
              <a:buAutoNum type="arabicPeriod"/>
              <a:tabLst>
                <a:tab pos="1255713" algn="l"/>
              </a:tabLst>
            </a:pPr>
            <a:r>
              <a:rPr lang="en-GB" sz="1200" b="1">
                <a:solidFill>
                  <a:schemeClr val="accent1"/>
                </a:solidFill>
                <a:latin typeface="Metropolis"/>
              </a:rPr>
              <a:t>Requirements</a:t>
            </a:r>
            <a:r>
              <a:rPr lang="en-GB" sz="1200">
                <a:solidFill>
                  <a:schemeClr val="accent1"/>
                </a:solidFill>
                <a:latin typeface="Metropolis"/>
              </a:rPr>
              <a:t> for a Dispute Resolution Mechanism (Artefact 3: Requirements)</a:t>
            </a:r>
          </a:p>
          <a:p>
            <a:pPr marL="228600" indent="-228600">
              <a:spcAft>
                <a:spcPts val="200"/>
              </a:spcAft>
              <a:buAutoNum type="arabicPeriod"/>
              <a:tabLst>
                <a:tab pos="1255713" algn="l"/>
              </a:tabLst>
            </a:pPr>
            <a:r>
              <a:rPr lang="en-GB" sz="1200">
                <a:solidFill>
                  <a:schemeClr val="accent1"/>
                </a:solidFill>
                <a:latin typeface="Metropolis"/>
              </a:rPr>
              <a:t>An </a:t>
            </a:r>
            <a:r>
              <a:rPr lang="en-GB" sz="1200" b="1">
                <a:solidFill>
                  <a:schemeClr val="accent1"/>
                </a:solidFill>
                <a:latin typeface="Metropolis"/>
              </a:rPr>
              <a:t>evaluation of potential solutions </a:t>
            </a:r>
            <a:r>
              <a:rPr lang="en-GB" sz="1200">
                <a:solidFill>
                  <a:schemeClr val="accent1"/>
                </a:solidFill>
                <a:latin typeface="Metropolis"/>
              </a:rPr>
              <a:t>that can meet the requirements</a:t>
            </a:r>
          </a:p>
          <a:p>
            <a:pPr marL="228600" indent="-228600">
              <a:spcAft>
                <a:spcPts val="200"/>
              </a:spcAft>
              <a:buAutoNum type="arabicPeriod"/>
              <a:tabLst>
                <a:tab pos="1255713" algn="l"/>
              </a:tabLst>
            </a:pPr>
            <a:r>
              <a:rPr lang="en-GB" sz="1200">
                <a:solidFill>
                  <a:schemeClr val="accent1"/>
                </a:solidFill>
                <a:latin typeface="Metropolis"/>
              </a:rPr>
              <a:t>Creation of a </a:t>
            </a:r>
            <a:r>
              <a:rPr lang="en-GB" sz="1200" b="1">
                <a:solidFill>
                  <a:schemeClr val="accent1"/>
                </a:solidFill>
                <a:latin typeface="Metropolis"/>
              </a:rPr>
              <a:t>W1 Dispute Resolution Mechanism. </a:t>
            </a:r>
          </a:p>
          <a:p>
            <a:pPr marL="228600" indent="-228600">
              <a:spcAft>
                <a:spcPts val="200"/>
              </a:spcAft>
              <a:buAutoNum type="arabicPeriod"/>
              <a:tabLst>
                <a:tab pos="1255713" algn="l"/>
              </a:tabLst>
            </a:pPr>
            <a:r>
              <a:rPr lang="en-GB" sz="1200">
                <a:solidFill>
                  <a:schemeClr val="accent1"/>
                </a:solidFill>
                <a:latin typeface="Metropolis"/>
              </a:rPr>
              <a:t>Design and implementation of an </a:t>
            </a:r>
            <a:r>
              <a:rPr lang="en-GB" sz="1200" b="1">
                <a:solidFill>
                  <a:schemeClr val="accent1"/>
                </a:solidFill>
                <a:latin typeface="Metropolis"/>
              </a:rPr>
              <a:t>Arbitration System, </a:t>
            </a:r>
            <a:r>
              <a:rPr lang="en-GB" sz="1200">
                <a:solidFill>
                  <a:schemeClr val="accent1"/>
                </a:solidFill>
                <a:latin typeface="Metropolis"/>
              </a:rPr>
              <a:t>undertaken by the MLA Operator</a:t>
            </a:r>
          </a:p>
        </p:txBody>
      </p:sp>
      <p:sp>
        <p:nvSpPr>
          <p:cNvPr id="20" name="Content Placeholder 5">
            <a:extLst>
              <a:ext uri="{FF2B5EF4-FFF2-40B4-BE49-F238E27FC236}">
                <a16:creationId xmlns:a16="http://schemas.microsoft.com/office/drawing/2014/main" id="{5AA12177-B3D2-4A16-5ACE-32EB2128EF68}"/>
              </a:ext>
            </a:extLst>
          </p:cNvPr>
          <p:cNvSpPr txBox="1">
            <a:spLocks/>
          </p:cNvSpPr>
          <p:nvPr/>
        </p:nvSpPr>
        <p:spPr>
          <a:xfrm>
            <a:off x="335280" y="4815484"/>
            <a:ext cx="904244" cy="1561071"/>
          </a:xfrm>
          <a:prstGeom prst="rect">
            <a:avLst/>
          </a:prstGeom>
          <a:solidFill>
            <a:schemeClr val="bg1">
              <a:lumMod val="50000"/>
            </a:schemeClr>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Notes</a:t>
            </a:r>
          </a:p>
        </p:txBody>
      </p:sp>
      <p:sp>
        <p:nvSpPr>
          <p:cNvPr id="21" name="Rectangle 20">
            <a:extLst>
              <a:ext uri="{FF2B5EF4-FFF2-40B4-BE49-F238E27FC236}">
                <a16:creationId xmlns:a16="http://schemas.microsoft.com/office/drawing/2014/main" id="{270311B2-B23D-9272-F2FE-3EFB8BA7662D}"/>
              </a:ext>
            </a:extLst>
          </p:cNvPr>
          <p:cNvSpPr/>
          <p:nvPr/>
        </p:nvSpPr>
        <p:spPr>
          <a:xfrm>
            <a:off x="1347170" y="4815485"/>
            <a:ext cx="10480674" cy="156107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200"/>
              </a:spcAft>
              <a:tabLst>
                <a:tab pos="1255713" algn="l"/>
              </a:tabLst>
            </a:pPr>
            <a:r>
              <a:rPr lang="en-GB" sz="1200" b="1">
                <a:solidFill>
                  <a:schemeClr val="accent1"/>
                </a:solidFill>
                <a:latin typeface="Metropolis"/>
              </a:rPr>
              <a:t>Assumptions: </a:t>
            </a:r>
            <a:r>
              <a:rPr lang="en-GB" sz="1200">
                <a:solidFill>
                  <a:schemeClr val="accent1"/>
                </a:solidFill>
                <a:latin typeface="Metropolis"/>
              </a:rPr>
              <a:t>The timing plan assumes that a relatively simple solution emerges as the preferred option for the mechanism. If a decision is taken to develop a brand new solution or contract with a third party to supply, timings are unknown. </a:t>
            </a:r>
          </a:p>
          <a:p>
            <a:pPr>
              <a:spcAft>
                <a:spcPts val="200"/>
              </a:spcAft>
              <a:tabLst>
                <a:tab pos="1255713" algn="l"/>
              </a:tabLst>
            </a:pPr>
            <a:r>
              <a:rPr lang="en-GB" sz="1200" b="1">
                <a:solidFill>
                  <a:schemeClr val="accent1"/>
                </a:solidFill>
                <a:latin typeface="Metropolis"/>
              </a:rPr>
              <a:t>Scope: </a:t>
            </a:r>
            <a:r>
              <a:rPr lang="en-GB" sz="1200">
                <a:solidFill>
                  <a:schemeClr val="accent1"/>
                </a:solidFill>
                <a:latin typeface="Metropolis"/>
              </a:rPr>
              <a:t>As per the VRP Blueprint and JROC Response, this assumes there will be no additional purchase protection for Wave 1. Consideration of when additional purchase protection will be provided, its scope, process and mechanism requirements will be considered urgently under WS3. 	</a:t>
            </a:r>
          </a:p>
        </p:txBody>
      </p:sp>
      <p:sp>
        <p:nvSpPr>
          <p:cNvPr id="23" name="Footer Placeholder 1">
            <a:extLst>
              <a:ext uri="{FF2B5EF4-FFF2-40B4-BE49-F238E27FC236}">
                <a16:creationId xmlns:a16="http://schemas.microsoft.com/office/drawing/2014/main" id="{720D301D-1B1D-704B-817C-494295C936C6}"/>
              </a:ext>
            </a:extLst>
          </p:cNvPr>
          <p:cNvSpPr>
            <a:spLocks noGrp="1"/>
          </p:cNvSpPr>
          <p:nvPr>
            <p:ph type="ftr" sz="quarter" idx="11"/>
          </p:nvPr>
        </p:nvSpPr>
        <p:spPr>
          <a:xfrm>
            <a:off x="4038600" y="6486472"/>
            <a:ext cx="4114800" cy="365125"/>
          </a:xfrm>
        </p:spPr>
        <p:txBody>
          <a:bodyPr/>
          <a:lstStyle/>
          <a:p>
            <a:r>
              <a:rPr lang="en-US">
                <a:latin typeface="Metropolis" panose="00000500000000000000" pitchFamily="50" charset="0"/>
              </a:rPr>
              <a:t>Draft for Discussion</a:t>
            </a:r>
          </a:p>
        </p:txBody>
      </p:sp>
      <p:pic>
        <p:nvPicPr>
          <p:cNvPr id="2" name="Picture 1">
            <a:extLst>
              <a:ext uri="{FF2B5EF4-FFF2-40B4-BE49-F238E27FC236}">
                <a16:creationId xmlns:a16="http://schemas.microsoft.com/office/drawing/2014/main" id="{60ED4AB2-1AF6-FDB7-B381-9E929183C67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184787" y="8730"/>
            <a:ext cx="1635179" cy="522029"/>
          </a:xfrm>
          <a:prstGeom prst="rect">
            <a:avLst/>
          </a:prstGeom>
        </p:spPr>
      </p:pic>
      <p:sp>
        <p:nvSpPr>
          <p:cNvPr id="7" name="Footer Placeholder 4">
            <a:extLst>
              <a:ext uri="{FF2B5EF4-FFF2-40B4-BE49-F238E27FC236}">
                <a16:creationId xmlns:a16="http://schemas.microsoft.com/office/drawing/2014/main" id="{B6F09D65-8FC5-1331-2F2E-5A9EEE8898CB}"/>
              </a:ext>
            </a:extLst>
          </p:cNvPr>
          <p:cNvSpPr txBox="1">
            <a:spLocks/>
          </p:cNvSpPr>
          <p:nvPr/>
        </p:nvSpPr>
        <p:spPr>
          <a:xfrm>
            <a:off x="7132" y="6486471"/>
            <a:ext cx="24206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prstClr val="white"/>
                </a:solidFill>
                <a:latin typeface="Metropolis" panose="00000500000000000000"/>
              </a:rPr>
              <a:t>Classification: CONFIDENTIAL</a:t>
            </a:r>
          </a:p>
        </p:txBody>
      </p:sp>
      <p:sp>
        <p:nvSpPr>
          <p:cNvPr id="8" name="Slide Number Placeholder 6">
            <a:extLst>
              <a:ext uri="{FF2B5EF4-FFF2-40B4-BE49-F238E27FC236}">
                <a16:creationId xmlns:a16="http://schemas.microsoft.com/office/drawing/2014/main" id="{3E2D0156-8E05-0A6F-ADEE-59A1C40652C9}"/>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23</a:t>
            </a:fld>
            <a:endParaRPr lang="en-US">
              <a:latin typeface="Metropolis" panose="00000500000000000000" pitchFamily="50" charset="0"/>
            </a:endParaRPr>
          </a:p>
        </p:txBody>
      </p:sp>
    </p:spTree>
    <p:extLst>
      <p:ext uri="{BB962C8B-B14F-4D97-AF65-F5344CB8AC3E}">
        <p14:creationId xmlns:p14="http://schemas.microsoft.com/office/powerpoint/2010/main" val="6738990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ADAADDA-9B53-7462-D6BA-2D4DAD2ADE76}"/>
              </a:ext>
            </a:extLst>
          </p:cNvPr>
          <p:cNvSpPr>
            <a:spLocks noGrp="1"/>
          </p:cNvSpPr>
          <p:nvPr>
            <p:ph type="title"/>
          </p:nvPr>
        </p:nvSpPr>
        <p:spPr/>
        <p:txBody>
          <a:bodyPr/>
          <a:lstStyle/>
          <a:p>
            <a:r>
              <a:rPr lang="en-GB"/>
              <a:t>SS3 Industry Coordination – Overview</a:t>
            </a:r>
          </a:p>
        </p:txBody>
      </p:sp>
      <p:sp>
        <p:nvSpPr>
          <p:cNvPr id="6" name="Content Placeholder 5">
            <a:extLst>
              <a:ext uri="{FF2B5EF4-FFF2-40B4-BE49-F238E27FC236}">
                <a16:creationId xmlns:a16="http://schemas.microsoft.com/office/drawing/2014/main" id="{53F56E2D-FA61-491B-6B97-CA188EB66079}"/>
              </a:ext>
            </a:extLst>
          </p:cNvPr>
          <p:cNvSpPr>
            <a:spLocks noGrp="1"/>
          </p:cNvSpPr>
          <p:nvPr>
            <p:ph idx="1"/>
          </p:nvPr>
        </p:nvSpPr>
        <p:spPr>
          <a:xfrm>
            <a:off x="339557" y="1258442"/>
            <a:ext cx="1720084" cy="1017604"/>
          </a:xfrm>
          <a:solidFill>
            <a:srgbClr val="1012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marL="0" algn="ctr">
              <a:tabLst>
                <a:tab pos="1255713" algn="l"/>
              </a:tabLst>
            </a:pPr>
            <a:r>
              <a:rPr lang="en-GB" sz="1200" b="1">
                <a:solidFill>
                  <a:schemeClr val="bg1"/>
                </a:solidFill>
                <a:latin typeface="Metropolis" panose="00000500000000000000" pitchFamily="50" charset="0"/>
                <a:cs typeface="+mn-cs"/>
              </a:rPr>
              <a:t>Why is this important for the Non-Sweeping VRP Rollout?</a:t>
            </a:r>
          </a:p>
        </p:txBody>
      </p:sp>
      <p:sp>
        <p:nvSpPr>
          <p:cNvPr id="11" name="Rectangle 10">
            <a:extLst>
              <a:ext uri="{FF2B5EF4-FFF2-40B4-BE49-F238E27FC236}">
                <a16:creationId xmlns:a16="http://schemas.microsoft.com/office/drawing/2014/main" id="{E9D0A634-47F9-D821-6E06-2CD39E1795E2}"/>
              </a:ext>
            </a:extLst>
          </p:cNvPr>
          <p:cNvSpPr/>
          <p:nvPr/>
        </p:nvSpPr>
        <p:spPr>
          <a:xfrm>
            <a:off x="2142907" y="1258442"/>
            <a:ext cx="9684936" cy="1017604"/>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tabLst>
                <a:tab pos="1255713" algn="l"/>
              </a:tabLst>
            </a:pPr>
            <a:r>
              <a:rPr lang="en-GB" sz="1200" b="1">
                <a:solidFill>
                  <a:schemeClr val="accent1"/>
                </a:solidFill>
                <a:latin typeface="Metropolis"/>
              </a:rPr>
              <a:t>The non-Sweeping VRP Rollout requires the effective communication, education and co-ordination of all participants. In particular, from experience of previous roll-outs, we know that the interaction between TPPs, Billers / Merchants, Sending Banks and OBL is of particular importance to ensure high-quality roll-out and address issues promptly. The complexity of this Rollout requires close engagement with industry. Essentially this is the pilot execution sub-stream.</a:t>
            </a:r>
          </a:p>
        </p:txBody>
      </p:sp>
      <p:sp>
        <p:nvSpPr>
          <p:cNvPr id="13" name="Content Placeholder 5">
            <a:extLst>
              <a:ext uri="{FF2B5EF4-FFF2-40B4-BE49-F238E27FC236}">
                <a16:creationId xmlns:a16="http://schemas.microsoft.com/office/drawing/2014/main" id="{87D8535A-99CB-30E3-15C7-84A7A4B2D440}"/>
              </a:ext>
            </a:extLst>
          </p:cNvPr>
          <p:cNvSpPr txBox="1">
            <a:spLocks/>
          </p:cNvSpPr>
          <p:nvPr/>
        </p:nvSpPr>
        <p:spPr>
          <a:xfrm>
            <a:off x="339557" y="2475962"/>
            <a:ext cx="4422575"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Key Questions to Answer</a:t>
            </a:r>
          </a:p>
        </p:txBody>
      </p:sp>
      <p:sp>
        <p:nvSpPr>
          <p:cNvPr id="15" name="Rectangle 14">
            <a:extLst>
              <a:ext uri="{FF2B5EF4-FFF2-40B4-BE49-F238E27FC236}">
                <a16:creationId xmlns:a16="http://schemas.microsoft.com/office/drawing/2014/main" id="{36717F10-590D-AD1E-CC88-1643829DC74B}"/>
              </a:ext>
            </a:extLst>
          </p:cNvPr>
          <p:cNvSpPr/>
          <p:nvPr/>
        </p:nvSpPr>
        <p:spPr>
          <a:xfrm>
            <a:off x="339557" y="2952919"/>
            <a:ext cx="4422576"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200">
                <a:solidFill>
                  <a:schemeClr val="accent1"/>
                </a:solidFill>
                <a:latin typeface="Metropolis"/>
              </a:rPr>
              <a:t>Which sectors will form part of each Wave of Rollout?</a:t>
            </a:r>
          </a:p>
          <a:p>
            <a:pPr marL="228600" indent="-228600">
              <a:spcAft>
                <a:spcPts val="200"/>
              </a:spcAft>
              <a:buAutoNum type="arabicPeriod"/>
              <a:tabLst>
                <a:tab pos="1255713" algn="l"/>
              </a:tabLst>
            </a:pPr>
            <a:r>
              <a:rPr lang="en-GB" sz="1200">
                <a:solidFill>
                  <a:schemeClr val="accent1"/>
                </a:solidFill>
                <a:latin typeface="Metropolis"/>
              </a:rPr>
              <a:t>Building from the high-level sector definitions in the VRP Blueprint, which types of business are in scope of Wave 1?</a:t>
            </a:r>
          </a:p>
          <a:p>
            <a:pPr marL="228600" indent="-228600">
              <a:spcAft>
                <a:spcPts val="200"/>
              </a:spcAft>
              <a:buAutoNum type="arabicPeriod"/>
              <a:tabLst>
                <a:tab pos="1255713" algn="l"/>
              </a:tabLst>
            </a:pPr>
            <a:r>
              <a:rPr lang="en-GB" sz="1200">
                <a:solidFill>
                  <a:schemeClr val="accent1"/>
                </a:solidFill>
                <a:latin typeface="Metropolis"/>
              </a:rPr>
              <a:t>Which firms could be early adopters of non-Sweeping VRP?</a:t>
            </a:r>
          </a:p>
        </p:txBody>
      </p:sp>
      <p:sp>
        <p:nvSpPr>
          <p:cNvPr id="16" name="Content Placeholder 5">
            <a:extLst>
              <a:ext uri="{FF2B5EF4-FFF2-40B4-BE49-F238E27FC236}">
                <a16:creationId xmlns:a16="http://schemas.microsoft.com/office/drawing/2014/main" id="{D9AA22B2-703A-EC78-BC87-C99987199118}"/>
              </a:ext>
            </a:extLst>
          </p:cNvPr>
          <p:cNvSpPr txBox="1">
            <a:spLocks/>
          </p:cNvSpPr>
          <p:nvPr/>
        </p:nvSpPr>
        <p:spPr>
          <a:xfrm>
            <a:off x="4924621" y="2475962"/>
            <a:ext cx="6903222"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What will the Sub-Stream Produce? (Bold = Artefacts)</a:t>
            </a:r>
          </a:p>
        </p:txBody>
      </p:sp>
      <p:sp>
        <p:nvSpPr>
          <p:cNvPr id="17" name="Rectangle 16">
            <a:extLst>
              <a:ext uri="{FF2B5EF4-FFF2-40B4-BE49-F238E27FC236}">
                <a16:creationId xmlns:a16="http://schemas.microsoft.com/office/drawing/2014/main" id="{B8E24F7C-3F55-137F-5938-A851C20FA59D}"/>
              </a:ext>
            </a:extLst>
          </p:cNvPr>
          <p:cNvSpPr/>
          <p:nvPr/>
        </p:nvSpPr>
        <p:spPr>
          <a:xfrm>
            <a:off x="4924621" y="2952919"/>
            <a:ext cx="6903222"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200">
                <a:solidFill>
                  <a:schemeClr val="accent1"/>
                </a:solidFill>
                <a:latin typeface="Metropolis"/>
              </a:rPr>
              <a:t>A set of precise </a:t>
            </a:r>
            <a:r>
              <a:rPr lang="en-GB" sz="1200" b="1">
                <a:solidFill>
                  <a:schemeClr val="accent1"/>
                </a:solidFill>
                <a:latin typeface="Metropolis"/>
              </a:rPr>
              <a:t>sector definitions </a:t>
            </a:r>
            <a:r>
              <a:rPr lang="en-GB" sz="1200">
                <a:solidFill>
                  <a:schemeClr val="accent1"/>
                </a:solidFill>
                <a:latin typeface="Metropolis"/>
              </a:rPr>
              <a:t>to clarify exactly which firms are in scope of Wave 1</a:t>
            </a:r>
          </a:p>
          <a:p>
            <a:pPr marL="228600" indent="-228600">
              <a:spcAft>
                <a:spcPts val="200"/>
              </a:spcAft>
              <a:buAutoNum type="arabicPeriod"/>
              <a:tabLst>
                <a:tab pos="1255713" algn="l"/>
              </a:tabLst>
            </a:pPr>
            <a:r>
              <a:rPr lang="en-GB" sz="1200">
                <a:solidFill>
                  <a:schemeClr val="accent1"/>
                </a:solidFill>
                <a:latin typeface="Metropolis"/>
              </a:rPr>
              <a:t>From market engagement, </a:t>
            </a:r>
            <a:r>
              <a:rPr lang="en-GB" sz="1200" b="1">
                <a:solidFill>
                  <a:schemeClr val="accent1"/>
                </a:solidFill>
                <a:latin typeface="Metropolis"/>
              </a:rPr>
              <a:t>sector prioritization</a:t>
            </a:r>
            <a:r>
              <a:rPr lang="en-GB" sz="1200">
                <a:solidFill>
                  <a:schemeClr val="accent1"/>
                </a:solidFill>
                <a:latin typeface="Metropolis"/>
              </a:rPr>
              <a:t> an identification of sectors with greatest interest in non-Sweeping VRP rollout? </a:t>
            </a:r>
          </a:p>
          <a:p>
            <a:pPr marL="228600" indent="-228600">
              <a:spcAft>
                <a:spcPts val="200"/>
              </a:spcAft>
              <a:buAutoNum type="arabicPeriod"/>
              <a:tabLst>
                <a:tab pos="1255713" algn="l"/>
              </a:tabLst>
            </a:pPr>
            <a:r>
              <a:rPr lang="en-GB" sz="1200">
                <a:solidFill>
                  <a:schemeClr val="accent1"/>
                </a:solidFill>
                <a:latin typeface="Metropolis"/>
              </a:rPr>
              <a:t>As we approach Rollout, a list of </a:t>
            </a:r>
            <a:r>
              <a:rPr lang="en-GB" sz="1200" b="1">
                <a:solidFill>
                  <a:schemeClr val="accent1"/>
                </a:solidFill>
                <a:latin typeface="Metropolis"/>
              </a:rPr>
              <a:t>interested parties </a:t>
            </a:r>
            <a:r>
              <a:rPr lang="en-GB" sz="1200">
                <a:solidFill>
                  <a:schemeClr val="accent1"/>
                </a:solidFill>
                <a:latin typeface="Metropolis"/>
              </a:rPr>
              <a:t>(ASPSPs, TPPs, Billers) and tracking their rollout readiness</a:t>
            </a:r>
          </a:p>
          <a:p>
            <a:pPr marL="228600" indent="-228600">
              <a:spcAft>
                <a:spcPts val="200"/>
              </a:spcAft>
              <a:buAutoNum type="arabicPeriod"/>
              <a:tabLst>
                <a:tab pos="1255713" algn="l"/>
              </a:tabLst>
            </a:pPr>
            <a:r>
              <a:rPr lang="en-GB" sz="1200" b="1">
                <a:solidFill>
                  <a:schemeClr val="accent1"/>
                </a:solidFill>
                <a:latin typeface="Metropolis"/>
              </a:rPr>
              <a:t>Engagement structure </a:t>
            </a:r>
            <a:r>
              <a:rPr lang="en-GB" sz="1200">
                <a:solidFill>
                  <a:schemeClr val="accent1"/>
                </a:solidFill>
                <a:latin typeface="Metropolis"/>
              </a:rPr>
              <a:t>to support participants as they go live with Wave 1 and beyond</a:t>
            </a:r>
          </a:p>
        </p:txBody>
      </p:sp>
      <p:sp>
        <p:nvSpPr>
          <p:cNvPr id="20" name="Content Placeholder 5">
            <a:extLst>
              <a:ext uri="{FF2B5EF4-FFF2-40B4-BE49-F238E27FC236}">
                <a16:creationId xmlns:a16="http://schemas.microsoft.com/office/drawing/2014/main" id="{5AA12177-B3D2-4A16-5ACE-32EB2128EF68}"/>
              </a:ext>
            </a:extLst>
          </p:cNvPr>
          <p:cNvSpPr txBox="1">
            <a:spLocks/>
          </p:cNvSpPr>
          <p:nvPr/>
        </p:nvSpPr>
        <p:spPr>
          <a:xfrm>
            <a:off x="335280" y="4815484"/>
            <a:ext cx="904244" cy="1561071"/>
          </a:xfrm>
          <a:prstGeom prst="rect">
            <a:avLst/>
          </a:prstGeom>
          <a:solidFill>
            <a:schemeClr val="bg1">
              <a:lumMod val="50000"/>
            </a:schemeClr>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Notes</a:t>
            </a:r>
          </a:p>
        </p:txBody>
      </p:sp>
      <p:sp>
        <p:nvSpPr>
          <p:cNvPr id="21" name="Rectangle 20">
            <a:extLst>
              <a:ext uri="{FF2B5EF4-FFF2-40B4-BE49-F238E27FC236}">
                <a16:creationId xmlns:a16="http://schemas.microsoft.com/office/drawing/2014/main" id="{270311B2-B23D-9272-F2FE-3EFB8BA7662D}"/>
              </a:ext>
            </a:extLst>
          </p:cNvPr>
          <p:cNvSpPr/>
          <p:nvPr/>
        </p:nvSpPr>
        <p:spPr>
          <a:xfrm>
            <a:off x="1347170" y="4815485"/>
            <a:ext cx="10480674" cy="156107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200"/>
              </a:spcAft>
              <a:tabLst>
                <a:tab pos="1255713" algn="l"/>
              </a:tabLst>
            </a:pPr>
            <a:r>
              <a:rPr lang="en-GB" sz="1200" b="1">
                <a:solidFill>
                  <a:schemeClr val="accent1"/>
                </a:solidFill>
                <a:latin typeface="Metropolis"/>
              </a:rPr>
              <a:t>Assumptions: </a:t>
            </a:r>
            <a:r>
              <a:rPr lang="en-GB" sz="1200">
                <a:solidFill>
                  <a:schemeClr val="accent1"/>
                </a:solidFill>
                <a:latin typeface="Metropolis"/>
              </a:rPr>
              <a:t>Engagement with participants will ramp up once there is greater clarity on commercials, sectors in scope, timing and phasing of Rollout.</a:t>
            </a:r>
          </a:p>
        </p:txBody>
      </p:sp>
      <p:sp>
        <p:nvSpPr>
          <p:cNvPr id="7" name="Footer Placeholder 1">
            <a:extLst>
              <a:ext uri="{FF2B5EF4-FFF2-40B4-BE49-F238E27FC236}">
                <a16:creationId xmlns:a16="http://schemas.microsoft.com/office/drawing/2014/main" id="{2A4D8315-1179-403E-44A8-BD85F922CAD7}"/>
              </a:ext>
            </a:extLst>
          </p:cNvPr>
          <p:cNvSpPr>
            <a:spLocks noGrp="1"/>
          </p:cNvSpPr>
          <p:nvPr>
            <p:ph type="ftr" sz="quarter" idx="11"/>
          </p:nvPr>
        </p:nvSpPr>
        <p:spPr>
          <a:xfrm>
            <a:off x="4038600" y="6486472"/>
            <a:ext cx="4114800" cy="365125"/>
          </a:xfrm>
        </p:spPr>
        <p:txBody>
          <a:bodyPr/>
          <a:lstStyle/>
          <a:p>
            <a:r>
              <a:rPr lang="en-US">
                <a:latin typeface="Metropolis" panose="00000500000000000000" pitchFamily="50" charset="0"/>
              </a:rPr>
              <a:t>Draft for Discussion</a:t>
            </a:r>
          </a:p>
        </p:txBody>
      </p:sp>
      <p:pic>
        <p:nvPicPr>
          <p:cNvPr id="2" name="Picture 1">
            <a:extLst>
              <a:ext uri="{FF2B5EF4-FFF2-40B4-BE49-F238E27FC236}">
                <a16:creationId xmlns:a16="http://schemas.microsoft.com/office/drawing/2014/main" id="{1E892036-D2D8-B915-CAD1-611F8ED51D8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184787" y="8730"/>
            <a:ext cx="1635179" cy="522029"/>
          </a:xfrm>
          <a:prstGeom prst="rect">
            <a:avLst/>
          </a:prstGeom>
        </p:spPr>
      </p:pic>
      <p:sp>
        <p:nvSpPr>
          <p:cNvPr id="8" name="Footer Placeholder 4">
            <a:extLst>
              <a:ext uri="{FF2B5EF4-FFF2-40B4-BE49-F238E27FC236}">
                <a16:creationId xmlns:a16="http://schemas.microsoft.com/office/drawing/2014/main" id="{D6E945AB-C346-496B-4BA7-C84661F3166A}"/>
              </a:ext>
            </a:extLst>
          </p:cNvPr>
          <p:cNvSpPr txBox="1">
            <a:spLocks/>
          </p:cNvSpPr>
          <p:nvPr/>
        </p:nvSpPr>
        <p:spPr>
          <a:xfrm>
            <a:off x="7132" y="6486471"/>
            <a:ext cx="24206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prstClr val="white"/>
                </a:solidFill>
                <a:latin typeface="Metropolis" panose="00000500000000000000"/>
              </a:rPr>
              <a:t>Classification: CONFIDENTIAL</a:t>
            </a:r>
          </a:p>
        </p:txBody>
      </p:sp>
      <p:sp>
        <p:nvSpPr>
          <p:cNvPr id="9" name="Slide Number Placeholder 6">
            <a:extLst>
              <a:ext uri="{FF2B5EF4-FFF2-40B4-BE49-F238E27FC236}">
                <a16:creationId xmlns:a16="http://schemas.microsoft.com/office/drawing/2014/main" id="{EBD4B4BA-CC66-663A-9A53-C8965F85D52E}"/>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24</a:t>
            </a:fld>
            <a:endParaRPr lang="en-US">
              <a:latin typeface="Metropolis" panose="00000500000000000000" pitchFamily="50" charset="0"/>
            </a:endParaRPr>
          </a:p>
        </p:txBody>
      </p:sp>
    </p:spTree>
    <p:extLst>
      <p:ext uri="{BB962C8B-B14F-4D97-AF65-F5344CB8AC3E}">
        <p14:creationId xmlns:p14="http://schemas.microsoft.com/office/powerpoint/2010/main" val="1182959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ADAADDA-9B53-7462-D6BA-2D4DAD2ADE76}"/>
              </a:ext>
            </a:extLst>
          </p:cNvPr>
          <p:cNvSpPr>
            <a:spLocks noGrp="1"/>
          </p:cNvSpPr>
          <p:nvPr>
            <p:ph type="title"/>
          </p:nvPr>
        </p:nvSpPr>
        <p:spPr/>
        <p:txBody>
          <a:bodyPr/>
          <a:lstStyle/>
          <a:p>
            <a:r>
              <a:rPr lang="en-GB"/>
              <a:t>SS 4a MLA Drafting – Overview</a:t>
            </a:r>
          </a:p>
        </p:txBody>
      </p:sp>
      <p:sp>
        <p:nvSpPr>
          <p:cNvPr id="6" name="Content Placeholder 5">
            <a:extLst>
              <a:ext uri="{FF2B5EF4-FFF2-40B4-BE49-F238E27FC236}">
                <a16:creationId xmlns:a16="http://schemas.microsoft.com/office/drawing/2014/main" id="{53F56E2D-FA61-491B-6B97-CA188EB66079}"/>
              </a:ext>
            </a:extLst>
          </p:cNvPr>
          <p:cNvSpPr>
            <a:spLocks noGrp="1"/>
          </p:cNvSpPr>
          <p:nvPr>
            <p:ph idx="1"/>
          </p:nvPr>
        </p:nvSpPr>
        <p:spPr>
          <a:xfrm>
            <a:off x="339557" y="1258442"/>
            <a:ext cx="1720084" cy="1017604"/>
          </a:xfrm>
          <a:solidFill>
            <a:srgbClr val="1012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marL="0" algn="ctr">
              <a:tabLst>
                <a:tab pos="1255713" algn="l"/>
              </a:tabLst>
            </a:pPr>
            <a:r>
              <a:rPr lang="en-GB" sz="1200" b="1">
                <a:solidFill>
                  <a:schemeClr val="bg1"/>
                </a:solidFill>
                <a:latin typeface="Metropolis" panose="00000500000000000000" pitchFamily="50" charset="0"/>
                <a:cs typeface="+mn-cs"/>
              </a:rPr>
              <a:t>Why is this important for the VRP Rollout?</a:t>
            </a:r>
          </a:p>
        </p:txBody>
      </p:sp>
      <p:sp>
        <p:nvSpPr>
          <p:cNvPr id="11" name="Rectangle 10">
            <a:extLst>
              <a:ext uri="{FF2B5EF4-FFF2-40B4-BE49-F238E27FC236}">
                <a16:creationId xmlns:a16="http://schemas.microsoft.com/office/drawing/2014/main" id="{E9D0A634-47F9-D821-6E06-2CD39E1795E2}"/>
              </a:ext>
            </a:extLst>
          </p:cNvPr>
          <p:cNvSpPr/>
          <p:nvPr/>
        </p:nvSpPr>
        <p:spPr>
          <a:xfrm>
            <a:off x="2142907" y="1258442"/>
            <a:ext cx="9684936" cy="1017604"/>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tabLst>
                <a:tab pos="1255713" algn="l"/>
              </a:tabLst>
            </a:pPr>
            <a:r>
              <a:rPr lang="en-GB" sz="1200" b="1">
                <a:solidFill>
                  <a:schemeClr val="accent1"/>
                </a:solidFill>
                <a:latin typeface="Metropolis"/>
              </a:rPr>
              <a:t>As per the JROC Response to the VRP Blueprint: “</a:t>
            </a:r>
            <a:r>
              <a:rPr lang="en-GB" sz="1200" b="1" i="1">
                <a:solidFill>
                  <a:schemeClr val="accent1"/>
                </a:solidFill>
                <a:latin typeface="Metropolis"/>
              </a:rPr>
              <a:t>on evidence currently available to us, we consider there is a need for a multilateral agreement between PISPs and sending firms … to enable easier market access to participants and limit the cost and inefficiencies from bilateral arrangements</a:t>
            </a:r>
            <a:r>
              <a:rPr lang="en-GB" sz="1200" b="1">
                <a:solidFill>
                  <a:schemeClr val="accent1"/>
                </a:solidFill>
                <a:latin typeface="Metropolis"/>
              </a:rPr>
              <a:t>”. </a:t>
            </a:r>
          </a:p>
          <a:p>
            <a:pPr>
              <a:spcAft>
                <a:spcPts val="600"/>
              </a:spcAft>
              <a:tabLst>
                <a:tab pos="1255713" algn="l"/>
              </a:tabLst>
            </a:pPr>
            <a:r>
              <a:rPr lang="en-GB" sz="1200" b="1">
                <a:solidFill>
                  <a:schemeClr val="accent1"/>
                </a:solidFill>
                <a:latin typeface="Metropolis"/>
              </a:rPr>
              <a:t>This sub-workstream is drafting, consulting and ultimately agreeing the MLA(s) which will be used to launch Wave 1 and later iterations of waves 2 and 3, and into steady state.</a:t>
            </a:r>
          </a:p>
        </p:txBody>
      </p:sp>
      <p:sp>
        <p:nvSpPr>
          <p:cNvPr id="13" name="Content Placeholder 5">
            <a:extLst>
              <a:ext uri="{FF2B5EF4-FFF2-40B4-BE49-F238E27FC236}">
                <a16:creationId xmlns:a16="http://schemas.microsoft.com/office/drawing/2014/main" id="{87D8535A-99CB-30E3-15C7-84A7A4B2D440}"/>
              </a:ext>
            </a:extLst>
          </p:cNvPr>
          <p:cNvSpPr txBox="1">
            <a:spLocks/>
          </p:cNvSpPr>
          <p:nvPr/>
        </p:nvSpPr>
        <p:spPr>
          <a:xfrm>
            <a:off x="339557" y="2475962"/>
            <a:ext cx="4422575"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Key Questions to Answer</a:t>
            </a:r>
          </a:p>
        </p:txBody>
      </p:sp>
      <p:sp>
        <p:nvSpPr>
          <p:cNvPr id="15" name="Rectangle 14">
            <a:extLst>
              <a:ext uri="{FF2B5EF4-FFF2-40B4-BE49-F238E27FC236}">
                <a16:creationId xmlns:a16="http://schemas.microsoft.com/office/drawing/2014/main" id="{36717F10-590D-AD1E-CC88-1643829DC74B}"/>
              </a:ext>
            </a:extLst>
          </p:cNvPr>
          <p:cNvSpPr/>
          <p:nvPr/>
        </p:nvSpPr>
        <p:spPr>
          <a:xfrm>
            <a:off x="339557" y="2952919"/>
            <a:ext cx="4422576"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050">
                <a:solidFill>
                  <a:schemeClr val="accent1"/>
                </a:solidFill>
                <a:latin typeface="Metropolis"/>
              </a:rPr>
              <a:t>Which organisation will operate the MLA?</a:t>
            </a:r>
          </a:p>
          <a:p>
            <a:pPr marL="228600" indent="-228600">
              <a:spcAft>
                <a:spcPts val="200"/>
              </a:spcAft>
              <a:buAutoNum type="arabicPeriod"/>
              <a:tabLst>
                <a:tab pos="1255713" algn="l"/>
              </a:tabLst>
            </a:pPr>
            <a:r>
              <a:rPr lang="en-GB" sz="1050">
                <a:solidFill>
                  <a:schemeClr val="accent1"/>
                </a:solidFill>
                <a:latin typeface="Metropolis"/>
              </a:rPr>
              <a:t>What are the business requirements of the MLA e.g.</a:t>
            </a:r>
          </a:p>
          <a:p>
            <a:pPr marL="685800" lvl="1" indent="-228600">
              <a:spcAft>
                <a:spcPts val="200"/>
              </a:spcAft>
              <a:buFont typeface="Arial" panose="020B0604020202020204" pitchFamily="34" charset="0"/>
              <a:buChar char="•"/>
              <a:tabLst>
                <a:tab pos="1255713" algn="l"/>
              </a:tabLst>
            </a:pPr>
            <a:r>
              <a:rPr lang="en-GB" sz="1050">
                <a:solidFill>
                  <a:schemeClr val="accent1"/>
                </a:solidFill>
                <a:latin typeface="Metropolis"/>
              </a:rPr>
              <a:t>Access criteria to sign up to the MLA</a:t>
            </a:r>
          </a:p>
          <a:p>
            <a:pPr marL="685800" lvl="1" indent="-228600">
              <a:spcAft>
                <a:spcPts val="200"/>
              </a:spcAft>
              <a:buFont typeface="Arial" panose="020B0604020202020204" pitchFamily="34" charset="0"/>
              <a:buChar char="•"/>
              <a:tabLst>
                <a:tab pos="1255713" algn="l"/>
              </a:tabLst>
            </a:pPr>
            <a:r>
              <a:rPr lang="en-GB" sz="1050">
                <a:solidFill>
                  <a:schemeClr val="accent1"/>
                </a:solidFill>
                <a:latin typeface="Metropolis"/>
              </a:rPr>
              <a:t>PISP requirements on which billers can be signed up</a:t>
            </a:r>
          </a:p>
          <a:p>
            <a:pPr marL="685800" lvl="1" indent="-228600">
              <a:spcAft>
                <a:spcPts val="200"/>
              </a:spcAft>
              <a:buFont typeface="Arial" panose="020B0604020202020204" pitchFamily="34" charset="0"/>
              <a:buChar char="•"/>
              <a:tabLst>
                <a:tab pos="1255713" algn="l"/>
              </a:tabLst>
            </a:pPr>
            <a:r>
              <a:rPr lang="en-GB" sz="1050">
                <a:solidFill>
                  <a:schemeClr val="accent1"/>
                </a:solidFill>
                <a:latin typeface="Metropolis"/>
              </a:rPr>
              <a:t>Operator fees</a:t>
            </a:r>
          </a:p>
          <a:p>
            <a:pPr marL="685800" lvl="1" indent="-228600">
              <a:spcAft>
                <a:spcPts val="200"/>
              </a:spcAft>
              <a:buFont typeface="Arial" panose="020B0604020202020204" pitchFamily="34" charset="0"/>
              <a:buChar char="•"/>
              <a:tabLst>
                <a:tab pos="1255713" algn="l"/>
              </a:tabLst>
            </a:pPr>
            <a:r>
              <a:rPr lang="en-GB" sz="1050">
                <a:solidFill>
                  <a:schemeClr val="accent1"/>
                </a:solidFill>
                <a:latin typeface="Metropolis"/>
              </a:rPr>
              <a:t>Settlement of any money </a:t>
            </a:r>
            <a:r>
              <a:rPr lang="en-GB" sz="1050" err="1">
                <a:solidFill>
                  <a:schemeClr val="accent1"/>
                </a:solidFill>
                <a:latin typeface="Metropolis"/>
              </a:rPr>
              <a:t>wrt</a:t>
            </a:r>
            <a:r>
              <a:rPr lang="en-GB" sz="1050">
                <a:solidFill>
                  <a:schemeClr val="accent1"/>
                </a:solidFill>
                <a:latin typeface="Metropolis"/>
              </a:rPr>
              <a:t> liability </a:t>
            </a:r>
          </a:p>
          <a:p>
            <a:pPr marL="228600" indent="-228600">
              <a:spcAft>
                <a:spcPts val="200"/>
              </a:spcAft>
              <a:buAutoNum type="arabicPeriod"/>
              <a:tabLst>
                <a:tab pos="1255713" algn="l"/>
              </a:tabLst>
            </a:pPr>
            <a:r>
              <a:rPr lang="en-GB" sz="1050">
                <a:solidFill>
                  <a:schemeClr val="accent1"/>
                </a:solidFill>
                <a:latin typeface="Metropolis"/>
              </a:rPr>
              <a:t>Policy related decisions on what rules and standards apply e.g. mandatory TRIs, mandatory consumer messaging.</a:t>
            </a:r>
          </a:p>
          <a:p>
            <a:pPr marL="228600" indent="-228600">
              <a:spcAft>
                <a:spcPts val="200"/>
              </a:spcAft>
              <a:buAutoNum type="arabicPeriod"/>
              <a:tabLst>
                <a:tab pos="1255713" algn="l"/>
              </a:tabLst>
            </a:pPr>
            <a:r>
              <a:rPr lang="en-GB" sz="1050">
                <a:solidFill>
                  <a:schemeClr val="accent1"/>
                </a:solidFill>
                <a:latin typeface="Metropolis"/>
              </a:rPr>
              <a:t>Interaction with underlying payment system rules: FPS &amp; CHAPS.  </a:t>
            </a:r>
          </a:p>
        </p:txBody>
      </p:sp>
      <p:sp>
        <p:nvSpPr>
          <p:cNvPr id="16" name="Content Placeholder 5">
            <a:extLst>
              <a:ext uri="{FF2B5EF4-FFF2-40B4-BE49-F238E27FC236}">
                <a16:creationId xmlns:a16="http://schemas.microsoft.com/office/drawing/2014/main" id="{D9AA22B2-703A-EC78-BC87-C99987199118}"/>
              </a:ext>
            </a:extLst>
          </p:cNvPr>
          <p:cNvSpPr txBox="1">
            <a:spLocks/>
          </p:cNvSpPr>
          <p:nvPr/>
        </p:nvSpPr>
        <p:spPr>
          <a:xfrm>
            <a:off x="4924621" y="2475962"/>
            <a:ext cx="6903222"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What will the Sub-Stream Produce? (Bold = Artefacts)</a:t>
            </a:r>
          </a:p>
        </p:txBody>
      </p:sp>
      <p:sp>
        <p:nvSpPr>
          <p:cNvPr id="17" name="Rectangle 16">
            <a:extLst>
              <a:ext uri="{FF2B5EF4-FFF2-40B4-BE49-F238E27FC236}">
                <a16:creationId xmlns:a16="http://schemas.microsoft.com/office/drawing/2014/main" id="{B8E24F7C-3F55-137F-5938-A851C20FA59D}"/>
              </a:ext>
            </a:extLst>
          </p:cNvPr>
          <p:cNvSpPr/>
          <p:nvPr/>
        </p:nvSpPr>
        <p:spPr>
          <a:xfrm>
            <a:off x="4924621" y="2952919"/>
            <a:ext cx="6903222"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200">
                <a:solidFill>
                  <a:schemeClr val="accent1"/>
                </a:solidFill>
                <a:latin typeface="Metropolis"/>
              </a:rPr>
              <a:t>A list of business rules</a:t>
            </a:r>
          </a:p>
          <a:p>
            <a:pPr marL="228600" indent="-228600">
              <a:spcAft>
                <a:spcPts val="200"/>
              </a:spcAft>
              <a:buAutoNum type="arabicPeriod"/>
              <a:tabLst>
                <a:tab pos="1255713" algn="l"/>
              </a:tabLst>
            </a:pPr>
            <a:r>
              <a:rPr lang="en-GB" sz="1200">
                <a:solidFill>
                  <a:schemeClr val="accent1"/>
                </a:solidFill>
                <a:latin typeface="Metropolis"/>
              </a:rPr>
              <a:t>A list of policy choices, to ensure the MLA best reflects the needs of consumers, billers, TPPs, ASPSPs and Regulators. </a:t>
            </a:r>
          </a:p>
          <a:p>
            <a:pPr marL="228600" indent="-228600">
              <a:spcAft>
                <a:spcPts val="200"/>
              </a:spcAft>
              <a:buAutoNum type="arabicPeriod"/>
              <a:tabLst>
                <a:tab pos="1255713" algn="l"/>
              </a:tabLst>
            </a:pPr>
            <a:r>
              <a:rPr lang="en-GB" sz="1200">
                <a:solidFill>
                  <a:schemeClr val="accent1"/>
                </a:solidFill>
                <a:latin typeface="Metropolis"/>
              </a:rPr>
              <a:t>RFP and </a:t>
            </a:r>
            <a:r>
              <a:rPr lang="en-GB" sz="1200" b="1">
                <a:solidFill>
                  <a:schemeClr val="accent1"/>
                </a:solidFill>
                <a:latin typeface="Metropolis"/>
              </a:rPr>
              <a:t>Instructions to counsel</a:t>
            </a:r>
          </a:p>
          <a:p>
            <a:pPr marL="228600" indent="-228600">
              <a:spcAft>
                <a:spcPts val="200"/>
              </a:spcAft>
              <a:buAutoNum type="arabicPeriod"/>
              <a:tabLst>
                <a:tab pos="1255713" algn="l"/>
              </a:tabLst>
            </a:pPr>
            <a:r>
              <a:rPr lang="en-GB" sz="1200" b="1">
                <a:solidFill>
                  <a:schemeClr val="accent1"/>
                </a:solidFill>
                <a:latin typeface="Metropolis"/>
              </a:rPr>
              <a:t>Draft MLA(s) and consultation</a:t>
            </a:r>
          </a:p>
          <a:p>
            <a:pPr marL="228600" indent="-228600">
              <a:spcAft>
                <a:spcPts val="200"/>
              </a:spcAft>
              <a:buAutoNum type="arabicPeriod"/>
              <a:tabLst>
                <a:tab pos="1255713" algn="l"/>
              </a:tabLst>
            </a:pPr>
            <a:r>
              <a:rPr lang="en-GB" sz="1200" b="1">
                <a:solidFill>
                  <a:schemeClr val="accent1"/>
                </a:solidFill>
                <a:latin typeface="Metropolis"/>
              </a:rPr>
              <a:t>Final MLA 1.0</a:t>
            </a:r>
          </a:p>
          <a:p>
            <a:pPr marL="228600" indent="-228600">
              <a:spcAft>
                <a:spcPts val="200"/>
              </a:spcAft>
              <a:buAutoNum type="arabicPeriod"/>
              <a:tabLst>
                <a:tab pos="1255713" algn="l"/>
              </a:tabLst>
            </a:pPr>
            <a:r>
              <a:rPr lang="en-GB" sz="1200" b="1">
                <a:solidFill>
                  <a:schemeClr val="accent1"/>
                </a:solidFill>
                <a:latin typeface="Metropolis"/>
              </a:rPr>
              <a:t>Future iterations of MLA(s) 2.0 and 3.0</a:t>
            </a:r>
          </a:p>
        </p:txBody>
      </p:sp>
      <p:sp>
        <p:nvSpPr>
          <p:cNvPr id="20" name="Content Placeholder 5">
            <a:extLst>
              <a:ext uri="{FF2B5EF4-FFF2-40B4-BE49-F238E27FC236}">
                <a16:creationId xmlns:a16="http://schemas.microsoft.com/office/drawing/2014/main" id="{5AA12177-B3D2-4A16-5ACE-32EB2128EF68}"/>
              </a:ext>
            </a:extLst>
          </p:cNvPr>
          <p:cNvSpPr txBox="1">
            <a:spLocks/>
          </p:cNvSpPr>
          <p:nvPr/>
        </p:nvSpPr>
        <p:spPr>
          <a:xfrm>
            <a:off x="335280" y="4815484"/>
            <a:ext cx="904244" cy="1561071"/>
          </a:xfrm>
          <a:prstGeom prst="rect">
            <a:avLst/>
          </a:prstGeom>
          <a:solidFill>
            <a:schemeClr val="bg1">
              <a:lumMod val="50000"/>
            </a:schemeClr>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Notes</a:t>
            </a:r>
          </a:p>
        </p:txBody>
      </p:sp>
      <p:sp>
        <p:nvSpPr>
          <p:cNvPr id="21" name="Rectangle 20">
            <a:extLst>
              <a:ext uri="{FF2B5EF4-FFF2-40B4-BE49-F238E27FC236}">
                <a16:creationId xmlns:a16="http://schemas.microsoft.com/office/drawing/2014/main" id="{270311B2-B23D-9272-F2FE-3EFB8BA7662D}"/>
              </a:ext>
            </a:extLst>
          </p:cNvPr>
          <p:cNvSpPr/>
          <p:nvPr/>
        </p:nvSpPr>
        <p:spPr>
          <a:xfrm>
            <a:off x="1347170" y="4815485"/>
            <a:ext cx="10480674" cy="156107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200"/>
              </a:spcAft>
              <a:tabLst>
                <a:tab pos="1255713" algn="l"/>
              </a:tabLst>
            </a:pPr>
            <a:r>
              <a:rPr lang="en-GB" sz="1200" b="1">
                <a:solidFill>
                  <a:schemeClr val="accent1"/>
                </a:solidFill>
                <a:latin typeface="Metropolis"/>
              </a:rPr>
              <a:t>Assumptions: </a:t>
            </a:r>
            <a:r>
              <a:rPr lang="en-GB" sz="1200">
                <a:solidFill>
                  <a:schemeClr val="accent1"/>
                </a:solidFill>
                <a:latin typeface="Metropolis"/>
              </a:rPr>
              <a:t>The MLA will be written as a standalone, </a:t>
            </a:r>
            <a:r>
              <a:rPr lang="en-GB" sz="1200" u="sng">
                <a:solidFill>
                  <a:schemeClr val="accent1"/>
                </a:solidFill>
                <a:latin typeface="Metropolis"/>
              </a:rPr>
              <a:t>as much as is possible</a:t>
            </a:r>
            <a:r>
              <a:rPr lang="en-GB" sz="1200">
                <a:solidFill>
                  <a:schemeClr val="accent1"/>
                </a:solidFill>
                <a:latin typeface="Metropolis"/>
              </a:rPr>
              <a:t>, to be able to be operated by a third party and apply to any credit payment system.  We assume this is possible and still meet certain legal requirements.  We also assume that when implemented it is a voluntary commitment between parties rather than legislated via the process of revoking PSRs 2017 or by FCA rules or PSR directions. </a:t>
            </a:r>
          </a:p>
          <a:p>
            <a:pPr>
              <a:spcAft>
                <a:spcPts val="200"/>
              </a:spcAft>
              <a:tabLst>
                <a:tab pos="1255713" algn="l"/>
              </a:tabLst>
            </a:pPr>
            <a:r>
              <a:rPr lang="en-GB" sz="1200" b="1">
                <a:solidFill>
                  <a:schemeClr val="accent1"/>
                </a:solidFill>
                <a:latin typeface="Metropolis"/>
              </a:rPr>
              <a:t>Scope: </a:t>
            </a:r>
            <a:r>
              <a:rPr lang="en-GB" sz="1200">
                <a:solidFill>
                  <a:schemeClr val="accent1"/>
                </a:solidFill>
                <a:latin typeface="Metropolis"/>
              </a:rPr>
              <a:t>As per the VRP Blueprint and JROC Response, this needs to be in place to make the market work; the scope is to build out from the basics of MLA 1.0 (low risk billers with no commercial model and no purchase protections) through to MLA 3.0 which opens up to more risky sectors but with those other elements in place.   </a:t>
            </a:r>
          </a:p>
        </p:txBody>
      </p:sp>
      <p:sp>
        <p:nvSpPr>
          <p:cNvPr id="7" name="Footer Placeholder 1">
            <a:extLst>
              <a:ext uri="{FF2B5EF4-FFF2-40B4-BE49-F238E27FC236}">
                <a16:creationId xmlns:a16="http://schemas.microsoft.com/office/drawing/2014/main" id="{0058B1F2-DB66-C8A1-9499-3176B753767F}"/>
              </a:ext>
            </a:extLst>
          </p:cNvPr>
          <p:cNvSpPr>
            <a:spLocks noGrp="1"/>
          </p:cNvSpPr>
          <p:nvPr>
            <p:ph type="ftr" sz="quarter" idx="11"/>
          </p:nvPr>
        </p:nvSpPr>
        <p:spPr>
          <a:xfrm>
            <a:off x="4038600" y="6486472"/>
            <a:ext cx="4114800" cy="365125"/>
          </a:xfrm>
        </p:spPr>
        <p:txBody>
          <a:bodyPr/>
          <a:lstStyle/>
          <a:p>
            <a:r>
              <a:rPr lang="en-US">
                <a:latin typeface="Metropolis" panose="00000500000000000000" pitchFamily="50" charset="0"/>
              </a:rPr>
              <a:t>Draft for Discussion</a:t>
            </a:r>
          </a:p>
        </p:txBody>
      </p:sp>
      <p:pic>
        <p:nvPicPr>
          <p:cNvPr id="2" name="Picture 1">
            <a:extLst>
              <a:ext uri="{FF2B5EF4-FFF2-40B4-BE49-F238E27FC236}">
                <a16:creationId xmlns:a16="http://schemas.microsoft.com/office/drawing/2014/main" id="{FB9C86BC-FD7D-5C05-CF46-17DDB4AA437F}"/>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184787" y="8730"/>
            <a:ext cx="1635179" cy="522029"/>
          </a:xfrm>
          <a:prstGeom prst="rect">
            <a:avLst/>
          </a:prstGeom>
        </p:spPr>
      </p:pic>
      <p:sp>
        <p:nvSpPr>
          <p:cNvPr id="8" name="Footer Placeholder 4">
            <a:extLst>
              <a:ext uri="{FF2B5EF4-FFF2-40B4-BE49-F238E27FC236}">
                <a16:creationId xmlns:a16="http://schemas.microsoft.com/office/drawing/2014/main" id="{90B649C0-43A9-2859-4507-1228EBEEDA55}"/>
              </a:ext>
            </a:extLst>
          </p:cNvPr>
          <p:cNvSpPr txBox="1">
            <a:spLocks/>
          </p:cNvSpPr>
          <p:nvPr/>
        </p:nvSpPr>
        <p:spPr>
          <a:xfrm>
            <a:off x="7132" y="6486471"/>
            <a:ext cx="24206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prstClr val="white"/>
                </a:solidFill>
                <a:latin typeface="Metropolis" panose="00000500000000000000"/>
              </a:rPr>
              <a:t>Classification: CONFIDENTIAL</a:t>
            </a:r>
          </a:p>
        </p:txBody>
      </p:sp>
      <p:sp>
        <p:nvSpPr>
          <p:cNvPr id="9" name="Slide Number Placeholder 6">
            <a:extLst>
              <a:ext uri="{FF2B5EF4-FFF2-40B4-BE49-F238E27FC236}">
                <a16:creationId xmlns:a16="http://schemas.microsoft.com/office/drawing/2014/main" id="{580FF75F-4F5C-BFC4-53CD-12AA0F90DEB7}"/>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25</a:t>
            </a:fld>
            <a:endParaRPr lang="en-US">
              <a:latin typeface="Metropolis" panose="00000500000000000000" pitchFamily="50" charset="0"/>
            </a:endParaRPr>
          </a:p>
        </p:txBody>
      </p:sp>
    </p:spTree>
    <p:extLst>
      <p:ext uri="{BB962C8B-B14F-4D97-AF65-F5344CB8AC3E}">
        <p14:creationId xmlns:p14="http://schemas.microsoft.com/office/powerpoint/2010/main" val="18944218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ADAADDA-9B53-7462-D6BA-2D4DAD2ADE76}"/>
              </a:ext>
            </a:extLst>
          </p:cNvPr>
          <p:cNvSpPr>
            <a:spLocks noGrp="1"/>
          </p:cNvSpPr>
          <p:nvPr>
            <p:ph type="title"/>
          </p:nvPr>
        </p:nvSpPr>
        <p:spPr/>
        <p:txBody>
          <a:bodyPr/>
          <a:lstStyle/>
          <a:p>
            <a:r>
              <a:rPr lang="en-GB"/>
              <a:t>Sub-workstream 4b Commercial Model / Black Box – Overview</a:t>
            </a:r>
          </a:p>
        </p:txBody>
      </p:sp>
      <p:sp>
        <p:nvSpPr>
          <p:cNvPr id="6" name="Content Placeholder 5">
            <a:extLst>
              <a:ext uri="{FF2B5EF4-FFF2-40B4-BE49-F238E27FC236}">
                <a16:creationId xmlns:a16="http://schemas.microsoft.com/office/drawing/2014/main" id="{53F56E2D-FA61-491B-6B97-CA188EB66079}"/>
              </a:ext>
            </a:extLst>
          </p:cNvPr>
          <p:cNvSpPr>
            <a:spLocks noGrp="1"/>
          </p:cNvSpPr>
          <p:nvPr>
            <p:ph idx="1"/>
          </p:nvPr>
        </p:nvSpPr>
        <p:spPr>
          <a:xfrm>
            <a:off x="339557" y="1258442"/>
            <a:ext cx="1720084" cy="1017604"/>
          </a:xfrm>
          <a:solidFill>
            <a:srgbClr val="1012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marL="0" algn="ctr">
              <a:tabLst>
                <a:tab pos="1255713" algn="l"/>
              </a:tabLst>
            </a:pPr>
            <a:r>
              <a:rPr lang="en-GB" sz="1200" b="1">
                <a:solidFill>
                  <a:schemeClr val="bg1"/>
                </a:solidFill>
                <a:latin typeface="Metropolis" panose="00000500000000000000" pitchFamily="50" charset="0"/>
                <a:cs typeface="+mn-cs"/>
              </a:rPr>
              <a:t>Why is this important for the Non-Sweeping VRP Rollout?</a:t>
            </a:r>
          </a:p>
        </p:txBody>
      </p:sp>
      <p:sp>
        <p:nvSpPr>
          <p:cNvPr id="11" name="Rectangle 10">
            <a:extLst>
              <a:ext uri="{FF2B5EF4-FFF2-40B4-BE49-F238E27FC236}">
                <a16:creationId xmlns:a16="http://schemas.microsoft.com/office/drawing/2014/main" id="{E9D0A634-47F9-D821-6E06-2CD39E1795E2}"/>
              </a:ext>
            </a:extLst>
          </p:cNvPr>
          <p:cNvSpPr/>
          <p:nvPr/>
        </p:nvSpPr>
        <p:spPr>
          <a:xfrm>
            <a:off x="2142907" y="1258442"/>
            <a:ext cx="9684936" cy="1017604"/>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600"/>
              </a:spcAft>
              <a:tabLst>
                <a:tab pos="1255713" algn="l"/>
              </a:tabLst>
            </a:pPr>
            <a:r>
              <a:rPr lang="en-GB" sz="1200" b="1">
                <a:solidFill>
                  <a:schemeClr val="accent1"/>
                </a:solidFill>
                <a:latin typeface="Metropolis"/>
              </a:rPr>
              <a:t>As part of the Blueprint work and MLA is was always anticipated that Non-Sweeping VRPs would provide a commercial return between the PISPs and ASPSPs that signed up.  This workstream proposes objectively defining a rate card for Non-Sweeping VRP as covered by MLA 2.0 and MLA 3.0.     </a:t>
            </a:r>
          </a:p>
        </p:txBody>
      </p:sp>
      <p:sp>
        <p:nvSpPr>
          <p:cNvPr id="13" name="Content Placeholder 5">
            <a:extLst>
              <a:ext uri="{FF2B5EF4-FFF2-40B4-BE49-F238E27FC236}">
                <a16:creationId xmlns:a16="http://schemas.microsoft.com/office/drawing/2014/main" id="{87D8535A-99CB-30E3-15C7-84A7A4B2D440}"/>
              </a:ext>
            </a:extLst>
          </p:cNvPr>
          <p:cNvSpPr txBox="1">
            <a:spLocks/>
          </p:cNvSpPr>
          <p:nvPr/>
        </p:nvSpPr>
        <p:spPr>
          <a:xfrm>
            <a:off x="339557" y="2475962"/>
            <a:ext cx="4422575"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Key Questions to Answer</a:t>
            </a:r>
          </a:p>
        </p:txBody>
      </p:sp>
      <p:sp>
        <p:nvSpPr>
          <p:cNvPr id="15" name="Rectangle 14">
            <a:extLst>
              <a:ext uri="{FF2B5EF4-FFF2-40B4-BE49-F238E27FC236}">
                <a16:creationId xmlns:a16="http://schemas.microsoft.com/office/drawing/2014/main" id="{36717F10-590D-AD1E-CC88-1643829DC74B}"/>
              </a:ext>
            </a:extLst>
          </p:cNvPr>
          <p:cNvSpPr/>
          <p:nvPr/>
        </p:nvSpPr>
        <p:spPr>
          <a:xfrm>
            <a:off x="339557" y="2952919"/>
            <a:ext cx="4422576"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100">
                <a:solidFill>
                  <a:schemeClr val="accent1"/>
                </a:solidFill>
                <a:latin typeface="Metropolis"/>
              </a:rPr>
              <a:t>What learnings can we take on how to set prices in an emerging market where a product doesn’t exist yet?</a:t>
            </a:r>
          </a:p>
          <a:p>
            <a:pPr marL="228600" indent="-228600">
              <a:spcAft>
                <a:spcPts val="200"/>
              </a:spcAft>
              <a:buAutoNum type="arabicPeriod"/>
              <a:tabLst>
                <a:tab pos="1255713" algn="l"/>
              </a:tabLst>
            </a:pPr>
            <a:r>
              <a:rPr lang="en-GB" sz="1100">
                <a:solidFill>
                  <a:schemeClr val="accent1"/>
                </a:solidFill>
                <a:latin typeface="Metropolis"/>
              </a:rPr>
              <a:t>What levels of rate card are needed to stimulate a new and emerging market rather than a mature market?</a:t>
            </a:r>
          </a:p>
          <a:p>
            <a:pPr marL="228600" indent="-228600">
              <a:spcAft>
                <a:spcPts val="200"/>
              </a:spcAft>
              <a:buAutoNum type="arabicPeriod"/>
              <a:tabLst>
                <a:tab pos="1255713" algn="l"/>
              </a:tabLst>
            </a:pPr>
            <a:r>
              <a:rPr lang="en-GB" sz="1100">
                <a:solidFill>
                  <a:schemeClr val="accent1"/>
                </a:solidFill>
                <a:latin typeface="Metropolis"/>
              </a:rPr>
              <a:t>How to implement a rate card review process to address changes between emerging and maturing markets?</a:t>
            </a:r>
          </a:p>
          <a:p>
            <a:pPr marL="228600" indent="-228600">
              <a:spcAft>
                <a:spcPts val="200"/>
              </a:spcAft>
              <a:buAutoNum type="arabicPeriod"/>
              <a:tabLst>
                <a:tab pos="1255713" algn="l"/>
              </a:tabLst>
            </a:pPr>
            <a:r>
              <a:rPr lang="en-GB" sz="1100">
                <a:solidFill>
                  <a:schemeClr val="accent1"/>
                </a:solidFill>
                <a:latin typeface="Metropolis"/>
              </a:rPr>
              <a:t>What needs to be implemented in MLA 2.0 and how will it be operationalised? </a:t>
            </a:r>
          </a:p>
        </p:txBody>
      </p:sp>
      <p:sp>
        <p:nvSpPr>
          <p:cNvPr id="16" name="Content Placeholder 5">
            <a:extLst>
              <a:ext uri="{FF2B5EF4-FFF2-40B4-BE49-F238E27FC236}">
                <a16:creationId xmlns:a16="http://schemas.microsoft.com/office/drawing/2014/main" id="{D9AA22B2-703A-EC78-BC87-C99987199118}"/>
              </a:ext>
            </a:extLst>
          </p:cNvPr>
          <p:cNvSpPr txBox="1">
            <a:spLocks/>
          </p:cNvSpPr>
          <p:nvPr/>
        </p:nvSpPr>
        <p:spPr>
          <a:xfrm>
            <a:off x="4924621" y="2475962"/>
            <a:ext cx="6903222" cy="372490"/>
          </a:xfrm>
          <a:prstGeom prst="rect">
            <a:avLst/>
          </a:prstGeom>
          <a:solidFill>
            <a:srgbClr val="101289"/>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What will the Sub-Stream Produce? (Bold = Artefacts)</a:t>
            </a:r>
          </a:p>
        </p:txBody>
      </p:sp>
      <p:sp>
        <p:nvSpPr>
          <p:cNvPr id="17" name="Rectangle 16">
            <a:extLst>
              <a:ext uri="{FF2B5EF4-FFF2-40B4-BE49-F238E27FC236}">
                <a16:creationId xmlns:a16="http://schemas.microsoft.com/office/drawing/2014/main" id="{B8E24F7C-3F55-137F-5938-A851C20FA59D}"/>
              </a:ext>
            </a:extLst>
          </p:cNvPr>
          <p:cNvSpPr/>
          <p:nvPr/>
        </p:nvSpPr>
        <p:spPr>
          <a:xfrm>
            <a:off x="4924621" y="2952919"/>
            <a:ext cx="6903222" cy="176856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28600" indent="-228600">
              <a:spcAft>
                <a:spcPts val="200"/>
              </a:spcAft>
              <a:buAutoNum type="arabicPeriod"/>
              <a:tabLst>
                <a:tab pos="1255713" algn="l"/>
              </a:tabLst>
            </a:pPr>
            <a:r>
              <a:rPr lang="en-GB" sz="1200">
                <a:solidFill>
                  <a:schemeClr val="accent1"/>
                </a:solidFill>
                <a:latin typeface="Metropolis"/>
              </a:rPr>
              <a:t>A review of different price setting mechanism</a:t>
            </a:r>
          </a:p>
          <a:p>
            <a:pPr marL="228600" indent="-228600">
              <a:spcAft>
                <a:spcPts val="200"/>
              </a:spcAft>
              <a:buAutoNum type="arabicPeriod"/>
              <a:tabLst>
                <a:tab pos="1255713" algn="l"/>
              </a:tabLst>
            </a:pPr>
            <a:r>
              <a:rPr lang="en-GB" sz="1200" b="1">
                <a:solidFill>
                  <a:schemeClr val="accent1"/>
                </a:solidFill>
                <a:latin typeface="Metropolis"/>
              </a:rPr>
              <a:t>A black box rate card for MLA 2.0</a:t>
            </a:r>
          </a:p>
          <a:p>
            <a:pPr marL="228600" indent="-228600">
              <a:spcAft>
                <a:spcPts val="200"/>
              </a:spcAft>
              <a:buAutoNum type="arabicPeriod"/>
              <a:tabLst>
                <a:tab pos="1255713" algn="l"/>
              </a:tabLst>
            </a:pPr>
            <a:r>
              <a:rPr lang="en-GB" sz="1200" b="1">
                <a:solidFill>
                  <a:schemeClr val="accent1"/>
                </a:solidFill>
                <a:latin typeface="Metropolis"/>
              </a:rPr>
              <a:t>Operational clauses for implementation in MLA 2.0</a:t>
            </a:r>
          </a:p>
          <a:p>
            <a:pPr marL="228600" indent="-228600">
              <a:spcAft>
                <a:spcPts val="200"/>
              </a:spcAft>
              <a:buAutoNum type="arabicPeriod"/>
              <a:tabLst>
                <a:tab pos="1255713" algn="l"/>
              </a:tabLst>
            </a:pPr>
            <a:r>
              <a:rPr lang="en-GB" sz="1200">
                <a:solidFill>
                  <a:schemeClr val="accent1"/>
                </a:solidFill>
                <a:latin typeface="Metropolis"/>
              </a:rPr>
              <a:t>Recommendations for moving beyond black box after moving from emerging market to a maturing one; to be adopted at a later date.</a:t>
            </a:r>
          </a:p>
        </p:txBody>
      </p:sp>
      <p:sp>
        <p:nvSpPr>
          <p:cNvPr id="20" name="Content Placeholder 5">
            <a:extLst>
              <a:ext uri="{FF2B5EF4-FFF2-40B4-BE49-F238E27FC236}">
                <a16:creationId xmlns:a16="http://schemas.microsoft.com/office/drawing/2014/main" id="{5AA12177-B3D2-4A16-5ACE-32EB2128EF68}"/>
              </a:ext>
            </a:extLst>
          </p:cNvPr>
          <p:cNvSpPr txBox="1">
            <a:spLocks/>
          </p:cNvSpPr>
          <p:nvPr/>
        </p:nvSpPr>
        <p:spPr>
          <a:xfrm>
            <a:off x="335280" y="4815484"/>
            <a:ext cx="904244" cy="1561071"/>
          </a:xfrm>
          <a:prstGeom prst="rect">
            <a:avLst/>
          </a:prstGeom>
          <a:solidFill>
            <a:schemeClr val="bg1">
              <a:lumMod val="50000"/>
            </a:schemeClr>
          </a:solidFill>
          <a:ln w="12700" cap="flat" cmpd="sng" algn="ctr">
            <a:noFill/>
            <a:prstDash val="solid"/>
            <a:miter lim="800000"/>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algn="ctr">
              <a:tabLst>
                <a:tab pos="1255713" algn="l"/>
              </a:tabLst>
            </a:pPr>
            <a:r>
              <a:rPr lang="en-GB" sz="1200" b="1">
                <a:solidFill>
                  <a:schemeClr val="bg1"/>
                </a:solidFill>
                <a:latin typeface="Metropolis" panose="00000500000000000000" pitchFamily="50" charset="0"/>
              </a:rPr>
              <a:t>Notes</a:t>
            </a:r>
          </a:p>
        </p:txBody>
      </p:sp>
      <p:sp>
        <p:nvSpPr>
          <p:cNvPr id="21" name="Rectangle 20">
            <a:extLst>
              <a:ext uri="{FF2B5EF4-FFF2-40B4-BE49-F238E27FC236}">
                <a16:creationId xmlns:a16="http://schemas.microsoft.com/office/drawing/2014/main" id="{270311B2-B23D-9272-F2FE-3EFB8BA7662D}"/>
              </a:ext>
            </a:extLst>
          </p:cNvPr>
          <p:cNvSpPr/>
          <p:nvPr/>
        </p:nvSpPr>
        <p:spPr>
          <a:xfrm>
            <a:off x="1347170" y="4815485"/>
            <a:ext cx="10480674" cy="156107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200"/>
              </a:spcAft>
              <a:tabLst>
                <a:tab pos="1255713" algn="l"/>
              </a:tabLst>
            </a:pPr>
            <a:r>
              <a:rPr lang="en-GB" sz="1200" b="1">
                <a:solidFill>
                  <a:schemeClr val="accent1"/>
                </a:solidFill>
                <a:latin typeface="Metropolis"/>
              </a:rPr>
              <a:t>Assumptions: </a:t>
            </a:r>
            <a:r>
              <a:rPr lang="en-GB" sz="1200">
                <a:solidFill>
                  <a:schemeClr val="accent1"/>
                </a:solidFill>
                <a:latin typeface="Metropolis"/>
              </a:rPr>
              <a:t>We are expecting to appoint an external consultancy to undertake the work, having agreed with the relevant WG, SG on the proposed approach to setting a starting rate card.  We have to assume there is a credible consultancy and that ASPSPs and PISPs will work with them as per any information requirements.  We also assume the external consultancy can be onboarded and conduct the work to the expected time frames.     </a:t>
            </a:r>
          </a:p>
          <a:p>
            <a:pPr>
              <a:spcAft>
                <a:spcPts val="200"/>
              </a:spcAft>
              <a:tabLst>
                <a:tab pos="1255713" algn="l"/>
              </a:tabLst>
            </a:pPr>
            <a:r>
              <a:rPr lang="en-GB" sz="1200" b="1">
                <a:solidFill>
                  <a:schemeClr val="accent1"/>
                </a:solidFill>
                <a:latin typeface="Metropolis"/>
              </a:rPr>
              <a:t>Scope: </a:t>
            </a:r>
            <a:r>
              <a:rPr lang="en-GB" sz="1200">
                <a:solidFill>
                  <a:schemeClr val="accent1"/>
                </a:solidFill>
                <a:latin typeface="Metropolis"/>
              </a:rPr>
              <a:t>Planning on a consultation at the same time as the MLA 1.0 consultation – for adoption in MLA 2.0 and to give clear direction of travel for participants. </a:t>
            </a:r>
          </a:p>
        </p:txBody>
      </p:sp>
      <p:sp>
        <p:nvSpPr>
          <p:cNvPr id="7" name="Footer Placeholder 1">
            <a:extLst>
              <a:ext uri="{FF2B5EF4-FFF2-40B4-BE49-F238E27FC236}">
                <a16:creationId xmlns:a16="http://schemas.microsoft.com/office/drawing/2014/main" id="{12D163CA-164C-FACF-547A-B1C98A6F0C11}"/>
              </a:ext>
            </a:extLst>
          </p:cNvPr>
          <p:cNvSpPr>
            <a:spLocks noGrp="1"/>
          </p:cNvSpPr>
          <p:nvPr>
            <p:ph type="ftr" sz="quarter" idx="11"/>
          </p:nvPr>
        </p:nvSpPr>
        <p:spPr>
          <a:xfrm>
            <a:off x="4038600" y="6486472"/>
            <a:ext cx="4114800" cy="365125"/>
          </a:xfrm>
        </p:spPr>
        <p:txBody>
          <a:bodyPr/>
          <a:lstStyle/>
          <a:p>
            <a:r>
              <a:rPr lang="en-US">
                <a:latin typeface="Metropolis" panose="00000500000000000000" pitchFamily="50" charset="0"/>
              </a:rPr>
              <a:t>Draft for Discussion</a:t>
            </a:r>
          </a:p>
        </p:txBody>
      </p:sp>
      <p:pic>
        <p:nvPicPr>
          <p:cNvPr id="2" name="Picture 1">
            <a:extLst>
              <a:ext uri="{FF2B5EF4-FFF2-40B4-BE49-F238E27FC236}">
                <a16:creationId xmlns:a16="http://schemas.microsoft.com/office/drawing/2014/main" id="{423348D4-5090-BC1C-D429-FF760885E3DA}"/>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184787" y="8730"/>
            <a:ext cx="1635179" cy="522029"/>
          </a:xfrm>
          <a:prstGeom prst="rect">
            <a:avLst/>
          </a:prstGeom>
        </p:spPr>
      </p:pic>
      <p:sp>
        <p:nvSpPr>
          <p:cNvPr id="8" name="Footer Placeholder 4">
            <a:extLst>
              <a:ext uri="{FF2B5EF4-FFF2-40B4-BE49-F238E27FC236}">
                <a16:creationId xmlns:a16="http://schemas.microsoft.com/office/drawing/2014/main" id="{5DCE5197-DA02-0EF8-2AD8-EBB71F6C5D5E}"/>
              </a:ext>
            </a:extLst>
          </p:cNvPr>
          <p:cNvSpPr txBox="1">
            <a:spLocks/>
          </p:cNvSpPr>
          <p:nvPr/>
        </p:nvSpPr>
        <p:spPr>
          <a:xfrm>
            <a:off x="7132" y="6486471"/>
            <a:ext cx="24206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prstClr val="white"/>
                </a:solidFill>
                <a:latin typeface="Metropolis" panose="00000500000000000000"/>
              </a:rPr>
              <a:t>Classification: CONFIDENTIAL</a:t>
            </a:r>
          </a:p>
        </p:txBody>
      </p:sp>
      <p:sp>
        <p:nvSpPr>
          <p:cNvPr id="9" name="Slide Number Placeholder 6">
            <a:extLst>
              <a:ext uri="{FF2B5EF4-FFF2-40B4-BE49-F238E27FC236}">
                <a16:creationId xmlns:a16="http://schemas.microsoft.com/office/drawing/2014/main" id="{430FA0F7-4C30-2EB2-DE5C-A20076626A70}"/>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26</a:t>
            </a:fld>
            <a:endParaRPr lang="en-US">
              <a:latin typeface="Metropolis" panose="00000500000000000000" pitchFamily="50" charset="0"/>
            </a:endParaRPr>
          </a:p>
        </p:txBody>
      </p:sp>
    </p:spTree>
    <p:extLst>
      <p:ext uri="{BB962C8B-B14F-4D97-AF65-F5344CB8AC3E}">
        <p14:creationId xmlns:p14="http://schemas.microsoft.com/office/powerpoint/2010/main" val="686704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6. Future meeting calendar </a:t>
            </a:r>
          </a:p>
        </p:txBody>
      </p:sp>
      <p:sp>
        <p:nvSpPr>
          <p:cNvPr id="8" name="Footer Placeholder 4">
            <a:extLst>
              <a:ext uri="{FF2B5EF4-FFF2-40B4-BE49-F238E27FC236}">
                <a16:creationId xmlns:a16="http://schemas.microsoft.com/office/drawing/2014/main" id="{B45D1D95-BF5D-4C5D-D70F-212E0F36E219}"/>
              </a:ext>
            </a:extLst>
          </p:cNvPr>
          <p:cNvSpPr txBox="1">
            <a:spLocks/>
          </p:cNvSpPr>
          <p:nvPr/>
        </p:nvSpPr>
        <p:spPr>
          <a:xfrm>
            <a:off x="7132" y="6486471"/>
            <a:ext cx="2420675"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a:solidFill>
                  <a:prstClr val="white"/>
                </a:solidFill>
                <a:latin typeface="Metropolis" panose="00000500000000000000"/>
              </a:rPr>
              <a:t>Classification: CONFIDENTIAL</a:t>
            </a:r>
          </a:p>
        </p:txBody>
      </p:sp>
      <p:sp>
        <p:nvSpPr>
          <p:cNvPr id="9" name="Slide Number Placeholder 6">
            <a:extLst>
              <a:ext uri="{FF2B5EF4-FFF2-40B4-BE49-F238E27FC236}">
                <a16:creationId xmlns:a16="http://schemas.microsoft.com/office/drawing/2014/main" id="{E9EA4022-0CC5-FF1B-701A-33F1C9BA2977}"/>
              </a:ext>
            </a:extLst>
          </p:cNvPr>
          <p:cNvSpPr txBox="1">
            <a:spLocks/>
          </p:cNvSpPr>
          <p:nvPr/>
        </p:nvSpPr>
        <p:spPr>
          <a:xfrm>
            <a:off x="8610600" y="6486472"/>
            <a:ext cx="316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7DBEFEF-2EF4-7341-AFBF-5942378A7132}" type="slidenum">
              <a:rPr lang="en-US" sz="1200" smtClean="0">
                <a:solidFill>
                  <a:schemeClr val="bg1"/>
                </a:solidFill>
                <a:latin typeface="Metropolis" panose="00000500000000000000" pitchFamily="50" charset="0"/>
              </a:rPr>
              <a:pPr algn="r"/>
              <a:t>27</a:t>
            </a:fld>
            <a:endParaRPr lang="en-US" sz="1200">
              <a:solidFill>
                <a:schemeClr val="bg1"/>
              </a:solidFill>
              <a:latin typeface="Metropolis" panose="00000500000000000000" pitchFamily="50" charset="0"/>
            </a:endParaRPr>
          </a:p>
        </p:txBody>
      </p:sp>
    </p:spTree>
    <p:extLst>
      <p:ext uri="{BB962C8B-B14F-4D97-AF65-F5344CB8AC3E}">
        <p14:creationId xmlns:p14="http://schemas.microsoft.com/office/powerpoint/2010/main" val="41710253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7DD719A-323D-E5E2-4686-AD729614E24B}"/>
              </a:ext>
            </a:extLst>
          </p:cNvPr>
          <p:cNvSpPr>
            <a:spLocks noGrp="1"/>
          </p:cNvSpPr>
          <p:nvPr>
            <p:ph type="title"/>
          </p:nvPr>
        </p:nvSpPr>
        <p:spPr/>
        <p:txBody>
          <a:bodyPr/>
          <a:lstStyle/>
          <a:p>
            <a:r>
              <a:rPr lang="en-GB"/>
              <a:t>Future meeting calendar </a:t>
            </a:r>
          </a:p>
        </p:txBody>
      </p:sp>
      <p:sp>
        <p:nvSpPr>
          <p:cNvPr id="6" name="Content Placeholder 5">
            <a:extLst>
              <a:ext uri="{FF2B5EF4-FFF2-40B4-BE49-F238E27FC236}">
                <a16:creationId xmlns:a16="http://schemas.microsoft.com/office/drawing/2014/main" id="{8D35ED07-6245-B30F-9863-ADC35BC524D6}"/>
              </a:ext>
            </a:extLst>
          </p:cNvPr>
          <p:cNvSpPr>
            <a:spLocks noGrp="1"/>
          </p:cNvSpPr>
          <p:nvPr>
            <p:ph idx="1"/>
          </p:nvPr>
        </p:nvSpPr>
        <p:spPr>
          <a:xfrm>
            <a:off x="360000" y="1260000"/>
            <a:ext cx="11436721" cy="363391"/>
          </a:xfrm>
        </p:spPr>
        <p:txBody>
          <a:bodyPr>
            <a:normAutofit/>
          </a:bodyPr>
          <a:lstStyle/>
          <a:p>
            <a:r>
              <a:rPr lang="en-GB" sz="1200"/>
              <a:t>Below is a two-month view of the future governance meeting calendar:</a:t>
            </a:r>
          </a:p>
        </p:txBody>
      </p:sp>
      <p:sp>
        <p:nvSpPr>
          <p:cNvPr id="9" name="Content Placeholder 5">
            <a:extLst>
              <a:ext uri="{FF2B5EF4-FFF2-40B4-BE49-F238E27FC236}">
                <a16:creationId xmlns:a16="http://schemas.microsoft.com/office/drawing/2014/main" id="{5864BE73-5BDB-5D4B-81A0-D09A4E6D540A}"/>
              </a:ext>
            </a:extLst>
          </p:cNvPr>
          <p:cNvSpPr txBox="1">
            <a:spLocks/>
          </p:cNvSpPr>
          <p:nvPr/>
        </p:nvSpPr>
        <p:spPr>
          <a:xfrm>
            <a:off x="335279" y="4171507"/>
            <a:ext cx="11436721" cy="2235918"/>
          </a:xfrm>
          <a:prstGeom prst="rect">
            <a:avLst/>
          </a:prstGeom>
        </p:spPr>
        <p:txBody>
          <a:bodyPr vert="horz" lIns="91440" tIns="45720" rIns="91440" bIns="45720" numCol="2" rtlCol="0">
            <a:normAutofit/>
          </a:bodyPr>
          <a:lstStyle>
            <a:lvl1pPr marL="228600" indent="-228600" algn="l" defTabSz="914400" rtl="0" eaLnBrk="1" latinLnBrk="0" hangingPunct="1">
              <a:lnSpc>
                <a:spcPct val="90000"/>
              </a:lnSpc>
              <a:spcBef>
                <a:spcPts val="10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200" b="1"/>
              <a:t>Key decision points to call out:</a:t>
            </a:r>
          </a:p>
          <a:p>
            <a:pPr marL="285750" indent="-285750">
              <a:buFont typeface="Arial" panose="020B0604020202020204" pitchFamily="34" charset="0"/>
              <a:buChar char="•"/>
            </a:pPr>
            <a:r>
              <a:rPr lang="en-GB" sz="1200"/>
              <a:t>9 Aug JROC Board </a:t>
            </a:r>
          </a:p>
          <a:p>
            <a:pPr marL="742950" lvl="1" indent="-285750">
              <a:lnSpc>
                <a:spcPct val="120000"/>
              </a:lnSpc>
              <a:buFont typeface="Arial" panose="020B0604020202020204" pitchFamily="34" charset="0"/>
              <a:buChar char="•"/>
            </a:pPr>
            <a:r>
              <a:rPr lang="en-GB" sz="1200"/>
              <a:t>E2E plan and Programme governance</a:t>
            </a:r>
          </a:p>
          <a:p>
            <a:pPr marL="742950" lvl="1" indent="-285750">
              <a:lnSpc>
                <a:spcPct val="120000"/>
              </a:lnSpc>
              <a:buFont typeface="Arial" panose="020B0604020202020204" pitchFamily="34" charset="0"/>
              <a:buChar char="•"/>
            </a:pPr>
            <a:r>
              <a:rPr lang="en-GB" sz="1200"/>
              <a:t>Functional requirements for dispute system</a:t>
            </a:r>
          </a:p>
          <a:p>
            <a:pPr marL="742950" lvl="1" indent="-285750">
              <a:lnSpc>
                <a:spcPct val="120000"/>
              </a:lnSpc>
              <a:buFont typeface="Arial" panose="020B0604020202020204" pitchFamily="34" charset="0"/>
              <a:buChar char="•"/>
            </a:pPr>
            <a:r>
              <a:rPr lang="en-GB" sz="1200"/>
              <a:t>Commercial model approach  </a:t>
            </a:r>
          </a:p>
          <a:p>
            <a:pPr marL="285750" indent="-285750">
              <a:buFont typeface="Arial" panose="020B0604020202020204" pitchFamily="34" charset="0"/>
              <a:buChar char="•"/>
            </a:pPr>
            <a:endParaRPr lang="en-GB" sz="1200"/>
          </a:p>
          <a:p>
            <a:pPr marL="285750" indent="-285750">
              <a:buFont typeface="Arial" panose="020B0604020202020204" pitchFamily="34" charset="0"/>
              <a:buChar char="•"/>
            </a:pPr>
            <a:endParaRPr lang="en-GB" sz="1200"/>
          </a:p>
          <a:p>
            <a:pPr marL="285750" indent="-285750">
              <a:buFont typeface="Arial" panose="020B0604020202020204" pitchFamily="34" charset="0"/>
              <a:buChar char="•"/>
            </a:pPr>
            <a:endParaRPr lang="en-GB" sz="1200"/>
          </a:p>
          <a:p>
            <a:pPr marL="285750" indent="-285750">
              <a:buFont typeface="Arial" panose="020B0604020202020204" pitchFamily="34" charset="0"/>
              <a:buChar char="•"/>
            </a:pPr>
            <a:r>
              <a:rPr lang="en-GB" sz="1200"/>
              <a:t>13 Sept JROC Board </a:t>
            </a:r>
          </a:p>
          <a:p>
            <a:pPr marL="742950" lvl="1" indent="-285750">
              <a:lnSpc>
                <a:spcPct val="120000"/>
              </a:lnSpc>
              <a:buFont typeface="Arial" panose="020B0604020202020204" pitchFamily="34" charset="0"/>
              <a:buChar char="•"/>
            </a:pPr>
            <a:r>
              <a:rPr lang="en-GB" sz="1200"/>
              <a:t>Dispute mechanism recommendation for decision</a:t>
            </a:r>
          </a:p>
          <a:p>
            <a:pPr marL="742950" lvl="1" indent="-285750">
              <a:lnSpc>
                <a:spcPct val="120000"/>
              </a:lnSpc>
              <a:buFont typeface="Arial" panose="020B0604020202020204" pitchFamily="34" charset="0"/>
              <a:buChar char="•"/>
            </a:pPr>
            <a:r>
              <a:rPr lang="en-GB" sz="1200"/>
              <a:t>MLA propositional gaps recommendation for decision</a:t>
            </a:r>
          </a:p>
          <a:p>
            <a:pPr marL="742950" lvl="1" indent="-285750">
              <a:lnSpc>
                <a:spcPct val="120000"/>
              </a:lnSpc>
              <a:buFont typeface="Arial" panose="020B0604020202020204" pitchFamily="34" charset="0"/>
              <a:buChar char="•"/>
            </a:pPr>
            <a:r>
              <a:rPr lang="en-GB" sz="1200"/>
              <a:t>Sector definitions for MLA </a:t>
            </a:r>
          </a:p>
        </p:txBody>
      </p:sp>
      <p:sp>
        <p:nvSpPr>
          <p:cNvPr id="7" name="Footer Placeholder 4">
            <a:extLst>
              <a:ext uri="{FF2B5EF4-FFF2-40B4-BE49-F238E27FC236}">
                <a16:creationId xmlns:a16="http://schemas.microsoft.com/office/drawing/2014/main" id="{56E8266D-46C1-F0F4-04C7-D91B6B014D78}"/>
              </a:ext>
            </a:extLst>
          </p:cNvPr>
          <p:cNvSpPr txBox="1">
            <a:spLocks/>
          </p:cNvSpPr>
          <p:nvPr/>
        </p:nvSpPr>
        <p:spPr>
          <a:xfrm>
            <a:off x="7132" y="6486471"/>
            <a:ext cx="242067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solidFill>
                  <a:prstClr val="white"/>
                </a:solidFill>
                <a:latin typeface="Metropolis" panose="00000500000000000000"/>
              </a:rPr>
              <a:t>Classification: CONFIDENTIAL</a:t>
            </a:r>
          </a:p>
        </p:txBody>
      </p:sp>
      <p:sp>
        <p:nvSpPr>
          <p:cNvPr id="8" name="Slide Number Placeholder 6">
            <a:extLst>
              <a:ext uri="{FF2B5EF4-FFF2-40B4-BE49-F238E27FC236}">
                <a16:creationId xmlns:a16="http://schemas.microsoft.com/office/drawing/2014/main" id="{A580D8F3-74CC-EE48-679D-9DE32E42D7E1}"/>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28</a:t>
            </a:fld>
            <a:endParaRPr lang="en-US">
              <a:latin typeface="Metropolis" panose="00000500000000000000" pitchFamily="50" charset="0"/>
            </a:endParaRPr>
          </a:p>
        </p:txBody>
      </p:sp>
      <p:pic>
        <p:nvPicPr>
          <p:cNvPr id="11" name="Picture 10">
            <a:extLst>
              <a:ext uri="{FF2B5EF4-FFF2-40B4-BE49-F238E27FC236}">
                <a16:creationId xmlns:a16="http://schemas.microsoft.com/office/drawing/2014/main" id="{174AC6C5-02B8-E4C7-7096-F606BBA52B1D}"/>
              </a:ext>
            </a:extLst>
          </p:cNvPr>
          <p:cNvPicPr>
            <a:picLocks noChangeAspect="1"/>
          </p:cNvPicPr>
          <p:nvPr/>
        </p:nvPicPr>
        <p:blipFill>
          <a:blip r:embed="rId2"/>
          <a:stretch>
            <a:fillRect/>
          </a:stretch>
        </p:blipFill>
        <p:spPr>
          <a:xfrm>
            <a:off x="0" y="1763147"/>
            <a:ext cx="12192000" cy="2166284"/>
          </a:xfrm>
          <a:prstGeom prst="rect">
            <a:avLst/>
          </a:prstGeom>
        </p:spPr>
      </p:pic>
    </p:spTree>
    <p:extLst>
      <p:ext uri="{BB962C8B-B14F-4D97-AF65-F5344CB8AC3E}">
        <p14:creationId xmlns:p14="http://schemas.microsoft.com/office/powerpoint/2010/main" val="38219470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7. AOB</a:t>
            </a:r>
          </a:p>
        </p:txBody>
      </p:sp>
      <p:sp>
        <p:nvSpPr>
          <p:cNvPr id="8" name="Footer Placeholder 4">
            <a:extLst>
              <a:ext uri="{FF2B5EF4-FFF2-40B4-BE49-F238E27FC236}">
                <a16:creationId xmlns:a16="http://schemas.microsoft.com/office/drawing/2014/main" id="{F0AB81C4-ECE7-1B90-489B-A558DA92CDBC}"/>
              </a:ext>
            </a:extLst>
          </p:cNvPr>
          <p:cNvSpPr txBox="1">
            <a:spLocks/>
          </p:cNvSpPr>
          <p:nvPr/>
        </p:nvSpPr>
        <p:spPr>
          <a:xfrm>
            <a:off x="7132" y="6486471"/>
            <a:ext cx="2420675"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a:solidFill>
                  <a:prstClr val="white"/>
                </a:solidFill>
                <a:latin typeface="Metropolis" panose="00000500000000000000"/>
              </a:rPr>
              <a:t>Classification: CONFIDENTIAL</a:t>
            </a:r>
          </a:p>
        </p:txBody>
      </p:sp>
      <p:sp>
        <p:nvSpPr>
          <p:cNvPr id="9" name="Slide Number Placeholder 6">
            <a:extLst>
              <a:ext uri="{FF2B5EF4-FFF2-40B4-BE49-F238E27FC236}">
                <a16:creationId xmlns:a16="http://schemas.microsoft.com/office/drawing/2014/main" id="{E405BD3B-461B-A9CD-3A38-958C91C2BB24}"/>
              </a:ext>
            </a:extLst>
          </p:cNvPr>
          <p:cNvSpPr txBox="1">
            <a:spLocks/>
          </p:cNvSpPr>
          <p:nvPr/>
        </p:nvSpPr>
        <p:spPr>
          <a:xfrm>
            <a:off x="8610600" y="6486472"/>
            <a:ext cx="316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7DBEFEF-2EF4-7341-AFBF-5942378A7132}" type="slidenum">
              <a:rPr lang="en-US" sz="1200" smtClean="0">
                <a:solidFill>
                  <a:schemeClr val="bg1"/>
                </a:solidFill>
                <a:latin typeface="Metropolis" panose="00000500000000000000" pitchFamily="50" charset="0"/>
              </a:rPr>
              <a:pPr algn="r"/>
              <a:t>29</a:t>
            </a:fld>
            <a:endParaRPr lang="en-US" sz="1200">
              <a:solidFill>
                <a:schemeClr val="bg1"/>
              </a:solidFill>
              <a:latin typeface="Metropolis" panose="00000500000000000000" pitchFamily="50" charset="0"/>
            </a:endParaRPr>
          </a:p>
        </p:txBody>
      </p:sp>
    </p:spTree>
    <p:extLst>
      <p:ext uri="{BB962C8B-B14F-4D97-AF65-F5344CB8AC3E}">
        <p14:creationId xmlns:p14="http://schemas.microsoft.com/office/powerpoint/2010/main" val="2890310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1. Terms of reference </a:t>
            </a:r>
          </a:p>
        </p:txBody>
      </p:sp>
      <p:sp>
        <p:nvSpPr>
          <p:cNvPr id="10" name="Footer Placeholder 4">
            <a:extLst>
              <a:ext uri="{FF2B5EF4-FFF2-40B4-BE49-F238E27FC236}">
                <a16:creationId xmlns:a16="http://schemas.microsoft.com/office/drawing/2014/main" id="{F1532315-CB6D-483E-A0A8-F58EF1F3EB8B}"/>
              </a:ext>
            </a:extLst>
          </p:cNvPr>
          <p:cNvSpPr txBox="1">
            <a:spLocks/>
          </p:cNvSpPr>
          <p:nvPr/>
        </p:nvSpPr>
        <p:spPr>
          <a:xfrm>
            <a:off x="7132" y="6486471"/>
            <a:ext cx="2420675"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a:solidFill>
                  <a:prstClr val="white"/>
                </a:solidFill>
                <a:latin typeface="Metropolis" panose="00000500000000000000"/>
              </a:rPr>
              <a:t>Classification: CONFIDENTIAL</a:t>
            </a:r>
          </a:p>
        </p:txBody>
      </p:sp>
      <p:sp>
        <p:nvSpPr>
          <p:cNvPr id="11" name="Slide Number Placeholder 6">
            <a:extLst>
              <a:ext uri="{FF2B5EF4-FFF2-40B4-BE49-F238E27FC236}">
                <a16:creationId xmlns:a16="http://schemas.microsoft.com/office/drawing/2014/main" id="{DD9EE048-4F45-8797-DEFA-DBBBA05F05DC}"/>
              </a:ext>
            </a:extLst>
          </p:cNvPr>
          <p:cNvSpPr txBox="1">
            <a:spLocks/>
          </p:cNvSpPr>
          <p:nvPr/>
        </p:nvSpPr>
        <p:spPr>
          <a:xfrm>
            <a:off x="8610600" y="6486472"/>
            <a:ext cx="316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7DBEFEF-2EF4-7341-AFBF-5942378A7132}" type="slidenum">
              <a:rPr lang="en-US" sz="1200" smtClean="0">
                <a:solidFill>
                  <a:schemeClr val="bg1"/>
                </a:solidFill>
                <a:latin typeface="Metropolis" panose="00000500000000000000" pitchFamily="50" charset="0"/>
              </a:rPr>
              <a:pPr algn="r"/>
              <a:t>3</a:t>
            </a:fld>
            <a:endParaRPr lang="en-US" sz="1200">
              <a:solidFill>
                <a:schemeClr val="bg1"/>
              </a:solidFill>
              <a:latin typeface="Metropolis" panose="00000500000000000000" pitchFamily="50" charset="0"/>
            </a:endParaRPr>
          </a:p>
        </p:txBody>
      </p:sp>
    </p:spTree>
    <p:extLst>
      <p:ext uri="{BB962C8B-B14F-4D97-AF65-F5344CB8AC3E}">
        <p14:creationId xmlns:p14="http://schemas.microsoft.com/office/powerpoint/2010/main" val="3008447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ADC3DA3-2C1A-2F1C-13BE-AC6583348A9B}"/>
              </a:ext>
            </a:extLst>
          </p:cNvPr>
          <p:cNvSpPr>
            <a:spLocks noGrp="1"/>
          </p:cNvSpPr>
          <p:nvPr>
            <p:ph type="title"/>
          </p:nvPr>
        </p:nvSpPr>
        <p:spPr/>
        <p:txBody>
          <a:bodyPr/>
          <a:lstStyle/>
          <a:p>
            <a:r>
              <a:rPr lang="en-GB"/>
              <a:t>JWIG Terms of reference</a:t>
            </a:r>
          </a:p>
        </p:txBody>
      </p:sp>
      <p:sp>
        <p:nvSpPr>
          <p:cNvPr id="6" name="Content Placeholder 5">
            <a:extLst>
              <a:ext uri="{FF2B5EF4-FFF2-40B4-BE49-F238E27FC236}">
                <a16:creationId xmlns:a16="http://schemas.microsoft.com/office/drawing/2014/main" id="{77BDBF38-8F27-A289-E63C-17BA875286B0}"/>
              </a:ext>
            </a:extLst>
          </p:cNvPr>
          <p:cNvSpPr>
            <a:spLocks noGrp="1"/>
          </p:cNvSpPr>
          <p:nvPr>
            <p:ph idx="1"/>
          </p:nvPr>
        </p:nvSpPr>
        <p:spPr/>
        <p:txBody>
          <a:bodyPr/>
          <a:lstStyle/>
          <a:p>
            <a:r>
              <a:rPr lang="en-GB"/>
              <a:t>The Terms of Reference for the JWIG are included in the meeting pack as a separate document.</a:t>
            </a:r>
          </a:p>
          <a:p>
            <a:pPr marL="0" indent="0"/>
            <a:r>
              <a:rPr lang="en-GB"/>
              <a:t>Comments on the </a:t>
            </a:r>
            <a:r>
              <a:rPr lang="en-GB" err="1"/>
              <a:t>ToR</a:t>
            </a:r>
            <a:r>
              <a:rPr lang="en-GB"/>
              <a:t> are requested from the JWIG members and the </a:t>
            </a:r>
            <a:r>
              <a:rPr lang="en-GB" err="1"/>
              <a:t>ToR</a:t>
            </a:r>
            <a:r>
              <a:rPr lang="en-GB"/>
              <a:t> will then be subsequently signed off by JROC</a:t>
            </a:r>
          </a:p>
          <a:p>
            <a:pPr marL="0" indent="0"/>
            <a:r>
              <a:rPr lang="en-GB"/>
              <a:t>For ease the purpose, objectives and scope section is included below:</a:t>
            </a:r>
          </a:p>
          <a:p>
            <a:pPr marL="0" indent="0"/>
            <a:endParaRPr lang="en-GB"/>
          </a:p>
        </p:txBody>
      </p:sp>
      <p:graphicFrame>
        <p:nvGraphicFramePr>
          <p:cNvPr id="7" name="Table 6">
            <a:extLst>
              <a:ext uri="{FF2B5EF4-FFF2-40B4-BE49-F238E27FC236}">
                <a16:creationId xmlns:a16="http://schemas.microsoft.com/office/drawing/2014/main" id="{AA512660-7E1D-2544-AF8C-B04D56AC434D}"/>
              </a:ext>
            </a:extLst>
          </p:cNvPr>
          <p:cNvGraphicFramePr>
            <a:graphicFrameLocks noGrp="1"/>
          </p:cNvGraphicFramePr>
          <p:nvPr>
            <p:extLst>
              <p:ext uri="{D42A27DB-BD31-4B8C-83A1-F6EECF244321}">
                <p14:modId xmlns:p14="http://schemas.microsoft.com/office/powerpoint/2010/main" val="1071929030"/>
              </p:ext>
            </p:extLst>
          </p:nvPr>
        </p:nvGraphicFramePr>
        <p:xfrm>
          <a:off x="495300" y="2713825"/>
          <a:ext cx="11176747" cy="3630422"/>
        </p:xfrm>
        <a:graphic>
          <a:graphicData uri="http://schemas.openxmlformats.org/drawingml/2006/table">
            <a:tbl>
              <a:tblPr firstRow="1" firstCol="1" bandRow="1">
                <a:tableStyleId>{5C22544A-7EE6-4342-B048-85BDC9FD1C3A}</a:tableStyleId>
              </a:tblPr>
              <a:tblGrid>
                <a:gridCol w="1104736">
                  <a:extLst>
                    <a:ext uri="{9D8B030D-6E8A-4147-A177-3AD203B41FA5}">
                      <a16:colId xmlns:a16="http://schemas.microsoft.com/office/drawing/2014/main" val="732232684"/>
                    </a:ext>
                  </a:extLst>
                </a:gridCol>
                <a:gridCol w="10072011">
                  <a:extLst>
                    <a:ext uri="{9D8B030D-6E8A-4147-A177-3AD203B41FA5}">
                      <a16:colId xmlns:a16="http://schemas.microsoft.com/office/drawing/2014/main" val="3960642685"/>
                    </a:ext>
                  </a:extLst>
                </a:gridCol>
              </a:tblGrid>
              <a:tr h="2139635">
                <a:tc>
                  <a:txBody>
                    <a:bodyPr/>
                    <a:lstStyle/>
                    <a:p>
                      <a:pPr>
                        <a:lnSpc>
                          <a:spcPct val="107000"/>
                        </a:lnSpc>
                        <a:spcAft>
                          <a:spcPts val="800"/>
                        </a:spcAft>
                      </a:pPr>
                      <a:r>
                        <a:rPr lang="en-GB" sz="900" b="1">
                          <a:solidFill>
                            <a:schemeClr val="tx1"/>
                          </a:solidFill>
                          <a:effectLst/>
                          <a:latin typeface="Metropolis" panose="00000500000000000000" pitchFamily="50" charset="0"/>
                        </a:rPr>
                        <a:t>Purpose &amp; Objectives </a:t>
                      </a:r>
                      <a:endParaRPr lang="en-GB" sz="900" b="1">
                        <a:solidFill>
                          <a:schemeClr val="tx1"/>
                        </a:solidFill>
                        <a:effectLst/>
                        <a:latin typeface="Metropolis" panose="00000500000000000000" pitchFamily="50" charset="0"/>
                        <a:ea typeface="Calibri" panose="020F0502020204030204" pitchFamily="34" charset="0"/>
                        <a:cs typeface="Arial" panose="020B0604020202020204" pitchFamily="34" charset="0"/>
                      </a:endParaRPr>
                    </a:p>
                  </a:txBody>
                  <a:tcPr marL="37869" marR="378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GB" sz="900" b="0">
                          <a:solidFill>
                            <a:schemeClr val="tx1"/>
                          </a:solidFill>
                          <a:effectLst/>
                          <a:latin typeface="Metropolis" panose="00000500000000000000" pitchFamily="50" charset="0"/>
                        </a:rPr>
                        <a:t>The JWIG acts as the key focal point for the delivery of the non-Order programme of work.  It monitors progress against the plan and provides a mechanism that enables a broad industry and end-user perspective to be provided where consensus cannot be reached on particular issues in the individual workstreams.</a:t>
                      </a:r>
                    </a:p>
                    <a:p>
                      <a:pPr>
                        <a:lnSpc>
                          <a:spcPct val="107000"/>
                        </a:lnSpc>
                        <a:spcAft>
                          <a:spcPts val="800"/>
                        </a:spcAft>
                      </a:pPr>
                      <a:r>
                        <a:rPr lang="en-GB" sz="900" b="0">
                          <a:solidFill>
                            <a:schemeClr val="tx1"/>
                          </a:solidFill>
                          <a:effectLst/>
                          <a:latin typeface="Metropolis" panose="00000500000000000000" pitchFamily="50" charset="0"/>
                        </a:rPr>
                        <a:t> The JWIG will consider recommendations made by the individual workstreams and provide considerations and recommendations to the JROC Board.</a:t>
                      </a:r>
                    </a:p>
                    <a:p>
                      <a:pPr>
                        <a:lnSpc>
                          <a:spcPct val="107000"/>
                        </a:lnSpc>
                        <a:spcAft>
                          <a:spcPts val="800"/>
                        </a:spcAft>
                      </a:pPr>
                      <a:r>
                        <a:rPr lang="en-GB" sz="900" b="0">
                          <a:solidFill>
                            <a:schemeClr val="tx1"/>
                          </a:solidFill>
                          <a:effectLst/>
                          <a:latin typeface="Metropolis" panose="00000500000000000000" pitchFamily="50" charset="0"/>
                        </a:rPr>
                        <a:t> The JWIG’s accountabilities are:</a:t>
                      </a:r>
                    </a:p>
                    <a:p>
                      <a:pPr marL="342900" lvl="0" indent="-342900">
                        <a:lnSpc>
                          <a:spcPct val="107000"/>
                        </a:lnSpc>
                        <a:buFont typeface="Symbol" panose="05050102010706020507" pitchFamily="18" charset="2"/>
                        <a:buChar char=""/>
                      </a:pPr>
                      <a:r>
                        <a:rPr lang="en-GB" sz="900" b="0">
                          <a:solidFill>
                            <a:schemeClr val="tx1"/>
                          </a:solidFill>
                          <a:effectLst/>
                          <a:latin typeface="Metropolis" panose="00000500000000000000" pitchFamily="50" charset="0"/>
                        </a:rPr>
                        <a:t>Ensuring actions are taken to delivering non-Order programme outcomes, and outputs in a timely manner</a:t>
                      </a:r>
                    </a:p>
                    <a:p>
                      <a:pPr marL="342900" lvl="0" indent="-342900">
                        <a:lnSpc>
                          <a:spcPct val="107000"/>
                        </a:lnSpc>
                        <a:buFont typeface="Symbol" panose="05050102010706020507" pitchFamily="18" charset="2"/>
                        <a:buChar char=""/>
                      </a:pPr>
                      <a:r>
                        <a:rPr lang="en-GB" sz="900" b="0">
                          <a:solidFill>
                            <a:schemeClr val="tx1"/>
                          </a:solidFill>
                          <a:effectLst/>
                          <a:latin typeface="Metropolis" panose="00000500000000000000" pitchFamily="50" charset="0"/>
                        </a:rPr>
                        <a:t>Making recomendations in line with the outcomes and outputs set out in the final work plan as required to progress the non-Order workplan</a:t>
                      </a:r>
                    </a:p>
                    <a:p>
                      <a:pPr marL="342900" lvl="0" indent="-342900">
                        <a:lnSpc>
                          <a:spcPct val="107000"/>
                        </a:lnSpc>
                        <a:buFont typeface="Symbol" panose="05050102010706020507" pitchFamily="18" charset="2"/>
                        <a:buChar char=""/>
                      </a:pPr>
                      <a:r>
                        <a:rPr lang="en-GB" sz="900" b="0">
                          <a:solidFill>
                            <a:schemeClr val="tx1"/>
                          </a:solidFill>
                          <a:effectLst/>
                          <a:latin typeface="Metropolis" panose="00000500000000000000" pitchFamily="50" charset="0"/>
                        </a:rPr>
                        <a:t>Agreeing defined goals, objectives and milestones in accordance with the plans as defined by JROC.</a:t>
                      </a:r>
                    </a:p>
                    <a:p>
                      <a:pPr marL="342900" lvl="0" indent="-342900">
                        <a:lnSpc>
                          <a:spcPct val="107000"/>
                        </a:lnSpc>
                        <a:buFont typeface="Symbol" panose="05050102010706020507" pitchFamily="18" charset="2"/>
                        <a:buChar char=""/>
                      </a:pPr>
                      <a:r>
                        <a:rPr lang="en-GB" sz="900" b="0">
                          <a:solidFill>
                            <a:schemeClr val="tx1"/>
                          </a:solidFill>
                          <a:effectLst/>
                          <a:latin typeface="Metropolis" panose="00000500000000000000" pitchFamily="50" charset="0"/>
                        </a:rPr>
                        <a:t>Setting, measuring and tracking progress and reporting this progress up to JROC </a:t>
                      </a:r>
                    </a:p>
                    <a:p>
                      <a:pPr marL="342900" lvl="0" indent="-342900">
                        <a:lnSpc>
                          <a:spcPct val="107000"/>
                        </a:lnSpc>
                        <a:buFont typeface="Symbol" panose="05050102010706020507" pitchFamily="18" charset="2"/>
                        <a:buChar char=""/>
                      </a:pPr>
                      <a:r>
                        <a:rPr lang="en-GB" sz="900" b="0">
                          <a:solidFill>
                            <a:schemeClr val="tx1"/>
                          </a:solidFill>
                          <a:effectLst/>
                          <a:latin typeface="Metropolis" panose="00000500000000000000" pitchFamily="50" charset="0"/>
                        </a:rPr>
                        <a:t>Monitoring quality of deliverables  </a:t>
                      </a:r>
                    </a:p>
                    <a:p>
                      <a:pPr marL="342900" lvl="0" indent="-342900">
                        <a:lnSpc>
                          <a:spcPct val="107000"/>
                        </a:lnSpc>
                        <a:buFont typeface="Symbol" panose="05050102010706020507" pitchFamily="18" charset="2"/>
                        <a:buChar char=""/>
                      </a:pPr>
                      <a:r>
                        <a:rPr lang="en-GB" sz="900" b="0">
                          <a:solidFill>
                            <a:schemeClr val="tx1"/>
                          </a:solidFill>
                          <a:effectLst/>
                          <a:latin typeface="Metropolis" panose="00000500000000000000" pitchFamily="50" charset="0"/>
                        </a:rPr>
                        <a:t>Evaluating, mitigating and monitoring programme risk, including to the timely completion of deliverables </a:t>
                      </a:r>
                    </a:p>
                    <a:p>
                      <a:pPr marL="342900" lvl="0" indent="-342900">
                        <a:lnSpc>
                          <a:spcPct val="107000"/>
                        </a:lnSpc>
                        <a:spcAft>
                          <a:spcPts val="800"/>
                        </a:spcAft>
                        <a:buFont typeface="Symbol" panose="05050102010706020507" pitchFamily="18" charset="2"/>
                        <a:buChar char=""/>
                      </a:pPr>
                      <a:r>
                        <a:rPr lang="en-GB" sz="900" b="0">
                          <a:solidFill>
                            <a:schemeClr val="tx1"/>
                          </a:solidFill>
                          <a:effectLst/>
                          <a:latin typeface="Metropolis" panose="00000500000000000000" pitchFamily="50" charset="0"/>
                        </a:rPr>
                        <a:t>Acting as an escalation point where there is an impasse across the programme that is impeding progress, before determining any recommendations and points of escalation to JROC, where required.</a:t>
                      </a:r>
                    </a:p>
                    <a:p>
                      <a:pPr>
                        <a:lnSpc>
                          <a:spcPct val="107000"/>
                        </a:lnSpc>
                        <a:spcAft>
                          <a:spcPts val="800"/>
                        </a:spcAft>
                      </a:pPr>
                      <a:r>
                        <a:rPr lang="en-GB" sz="900" b="0">
                          <a:solidFill>
                            <a:schemeClr val="tx1"/>
                          </a:solidFill>
                          <a:effectLst/>
                          <a:latin typeface="Metropolis" panose="00000500000000000000" pitchFamily="50" charset="0"/>
                        </a:rPr>
                        <a:t> The JWIG will receive regular input from the VRPWG giving transparency and accountability for use of Funders budget across WS5 and potential choices of funding options, as well as allowing cross-cutting programme activities to be considered in the round with complementary activities being progressed by other organisations.</a:t>
                      </a:r>
                    </a:p>
                    <a:p>
                      <a:pPr>
                        <a:lnSpc>
                          <a:spcPct val="107000"/>
                        </a:lnSpc>
                        <a:spcAft>
                          <a:spcPts val="800"/>
                        </a:spcAft>
                      </a:pPr>
                      <a:r>
                        <a:rPr lang="en-GB" sz="900" b="0">
                          <a:solidFill>
                            <a:schemeClr val="tx1"/>
                          </a:solidFill>
                          <a:effectLst/>
                          <a:latin typeface="Metropolis" panose="00000500000000000000" pitchFamily="50" charset="0"/>
                        </a:rPr>
                        <a:t> </a:t>
                      </a:r>
                      <a:endParaRPr lang="en-GB" sz="900" b="0">
                        <a:solidFill>
                          <a:schemeClr val="tx1"/>
                        </a:solidFill>
                        <a:effectLst/>
                        <a:latin typeface="Metropolis" panose="00000500000000000000" pitchFamily="50" charset="0"/>
                        <a:ea typeface="Calibri" panose="020F0502020204030204" pitchFamily="34" charset="0"/>
                        <a:cs typeface="Arial" panose="020B0604020202020204" pitchFamily="34" charset="0"/>
                      </a:endParaRPr>
                    </a:p>
                  </a:txBody>
                  <a:tcPr marL="37869" marR="378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44543391"/>
                  </a:ext>
                </a:extLst>
              </a:tr>
              <a:tr h="525042">
                <a:tc>
                  <a:txBody>
                    <a:bodyPr/>
                    <a:lstStyle/>
                    <a:p>
                      <a:pPr>
                        <a:lnSpc>
                          <a:spcPct val="107000"/>
                        </a:lnSpc>
                        <a:spcAft>
                          <a:spcPts val="800"/>
                        </a:spcAft>
                      </a:pPr>
                      <a:r>
                        <a:rPr lang="en-GB" sz="900" b="1">
                          <a:solidFill>
                            <a:schemeClr val="tx1"/>
                          </a:solidFill>
                          <a:effectLst/>
                          <a:latin typeface="Metropolis" panose="00000500000000000000" pitchFamily="50" charset="0"/>
                        </a:rPr>
                        <a:t>Scope </a:t>
                      </a:r>
                      <a:endParaRPr lang="en-GB" sz="900" b="1">
                        <a:solidFill>
                          <a:schemeClr val="tx1"/>
                        </a:solidFill>
                        <a:effectLst/>
                        <a:latin typeface="Metropolis" panose="00000500000000000000" pitchFamily="50" charset="0"/>
                        <a:ea typeface="Calibri" panose="020F0502020204030204" pitchFamily="34" charset="0"/>
                        <a:cs typeface="Arial" panose="020B0604020202020204" pitchFamily="34" charset="0"/>
                      </a:endParaRPr>
                    </a:p>
                  </a:txBody>
                  <a:tcPr marL="37869" marR="378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GB" sz="900" b="0">
                          <a:solidFill>
                            <a:schemeClr val="tx1"/>
                          </a:solidFill>
                          <a:effectLst/>
                          <a:latin typeface="Metropolis" panose="00000500000000000000" pitchFamily="50" charset="0"/>
                        </a:rPr>
                        <a:t>The JWIG will cover the full non-Order work programme, which is divided into the following workstreams:</a:t>
                      </a:r>
                    </a:p>
                    <a:p>
                      <a:pPr marL="342900" lvl="0" indent="-342900" fontAlgn="base">
                        <a:buFont typeface="Symbol" panose="05050102010706020507" pitchFamily="18" charset="2"/>
                        <a:buChar char=""/>
                      </a:pPr>
                      <a:r>
                        <a:rPr lang="en-GB" sz="900" b="0">
                          <a:solidFill>
                            <a:schemeClr val="tx1"/>
                          </a:solidFill>
                          <a:effectLst/>
                          <a:latin typeface="Metropolis" panose="00000500000000000000" pitchFamily="50" charset="0"/>
                        </a:rPr>
                        <a:t>WS1 – Levelling up availability and performance </a:t>
                      </a:r>
                    </a:p>
                    <a:p>
                      <a:pPr marL="342900" lvl="0" indent="-342900" fontAlgn="base">
                        <a:buFont typeface="Symbol" panose="05050102010706020507" pitchFamily="18" charset="2"/>
                        <a:buChar char=""/>
                      </a:pPr>
                      <a:r>
                        <a:rPr lang="en-GB" sz="900" b="0">
                          <a:solidFill>
                            <a:schemeClr val="tx1"/>
                          </a:solidFill>
                          <a:effectLst/>
                          <a:latin typeface="Metropolis" panose="00000500000000000000" pitchFamily="50" charset="0"/>
                        </a:rPr>
                        <a:t>WS2 – Mitigating the risks of financial crime </a:t>
                      </a:r>
                    </a:p>
                    <a:p>
                      <a:pPr marL="342900" lvl="0" indent="-342900" fontAlgn="base">
                        <a:buFont typeface="Symbol" panose="05050102010706020507" pitchFamily="18" charset="2"/>
                        <a:buChar char=""/>
                      </a:pPr>
                      <a:r>
                        <a:rPr lang="en-GB" sz="900" b="0">
                          <a:solidFill>
                            <a:schemeClr val="tx1"/>
                          </a:solidFill>
                          <a:effectLst/>
                          <a:latin typeface="Metropolis" panose="00000500000000000000" pitchFamily="50" charset="0"/>
                        </a:rPr>
                        <a:t>WS3 – Ensuring effective consumer protection if something goes wrong </a:t>
                      </a:r>
                    </a:p>
                    <a:p>
                      <a:pPr marL="342900" lvl="0" indent="-342900" fontAlgn="base">
                        <a:buFont typeface="Symbol" panose="05050102010706020507" pitchFamily="18" charset="2"/>
                        <a:buChar char=""/>
                      </a:pPr>
                      <a:r>
                        <a:rPr lang="en-GB" sz="900" b="0">
                          <a:solidFill>
                            <a:schemeClr val="tx1"/>
                          </a:solidFill>
                          <a:effectLst/>
                          <a:latin typeface="Metropolis" panose="00000500000000000000" pitchFamily="50" charset="0"/>
                        </a:rPr>
                        <a:t>WS4 – Improving information flows to TPPs and end users </a:t>
                      </a:r>
                    </a:p>
                    <a:p>
                      <a:pPr marL="342900" lvl="0" indent="-342900" fontAlgn="base">
                        <a:buFont typeface="Symbol" panose="05050102010706020507" pitchFamily="18" charset="2"/>
                        <a:buChar char=""/>
                      </a:pPr>
                      <a:r>
                        <a:rPr lang="en-GB" sz="900" b="0">
                          <a:solidFill>
                            <a:schemeClr val="tx1"/>
                          </a:solidFill>
                          <a:effectLst/>
                          <a:latin typeface="Metropolis" panose="00000500000000000000" pitchFamily="50" charset="0"/>
                        </a:rPr>
                        <a:t>WS5 – Promotion of additional services, using non-sweeping variable recurring payments as a pilot</a:t>
                      </a:r>
                    </a:p>
                    <a:p>
                      <a:pPr>
                        <a:lnSpc>
                          <a:spcPct val="107000"/>
                        </a:lnSpc>
                        <a:spcAft>
                          <a:spcPts val="800"/>
                        </a:spcAft>
                      </a:pPr>
                      <a:r>
                        <a:rPr lang="en-GB" sz="900" b="0">
                          <a:solidFill>
                            <a:schemeClr val="tx1"/>
                          </a:solidFill>
                          <a:effectLst/>
                          <a:latin typeface="Metropolis" panose="00000500000000000000" pitchFamily="50" charset="0"/>
                        </a:rPr>
                        <a:t> </a:t>
                      </a:r>
                      <a:endParaRPr lang="en-GB" sz="900" b="0">
                        <a:solidFill>
                          <a:schemeClr val="tx1"/>
                        </a:solidFill>
                        <a:effectLst/>
                        <a:latin typeface="Metropolis" panose="00000500000000000000" pitchFamily="50" charset="0"/>
                        <a:ea typeface="Calibri" panose="020F0502020204030204" pitchFamily="34" charset="0"/>
                        <a:cs typeface="Arial" panose="020B0604020202020204" pitchFamily="34" charset="0"/>
                      </a:endParaRPr>
                    </a:p>
                  </a:txBody>
                  <a:tcPr marL="37869" marR="378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49256711"/>
                  </a:ext>
                </a:extLst>
              </a:tr>
            </a:tbl>
          </a:graphicData>
        </a:graphic>
      </p:graphicFrame>
      <p:sp>
        <p:nvSpPr>
          <p:cNvPr id="8" name="Footer Placeholder 4">
            <a:extLst>
              <a:ext uri="{FF2B5EF4-FFF2-40B4-BE49-F238E27FC236}">
                <a16:creationId xmlns:a16="http://schemas.microsoft.com/office/drawing/2014/main" id="{DCD3246A-84DF-880D-9E5C-A00386948DB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9" name="Slide Number Placeholder 6">
            <a:extLst>
              <a:ext uri="{FF2B5EF4-FFF2-40B4-BE49-F238E27FC236}">
                <a16:creationId xmlns:a16="http://schemas.microsoft.com/office/drawing/2014/main" id="{BA1F531F-2A4C-2E2A-9B75-D8A8F20C42EC}"/>
              </a:ext>
            </a:extLst>
          </p:cNvPr>
          <p:cNvSpPr>
            <a:spLocks noGrp="1"/>
          </p:cNvSpPr>
          <p:nvPr>
            <p:ph type="sldNum" sz="quarter" idx="12"/>
          </p:nvPr>
        </p:nvSpPr>
        <p:spPr>
          <a:xfrm>
            <a:off x="8610600" y="6486472"/>
            <a:ext cx="3161400" cy="365125"/>
          </a:xfrm>
        </p:spPr>
        <p:txBody>
          <a:bodyPr/>
          <a:lstStyle/>
          <a:p>
            <a:fld id="{F7DBEFEF-2EF4-7341-AFBF-5942378A7132}" type="slidenum">
              <a:rPr lang="en-US" smtClean="0">
                <a:latin typeface="Metropolis" panose="00000500000000000000" pitchFamily="50" charset="0"/>
              </a:rPr>
              <a:t>4</a:t>
            </a:fld>
            <a:endParaRPr lang="en-US">
              <a:latin typeface="Metropolis" panose="00000500000000000000" pitchFamily="50" charset="0"/>
            </a:endParaRPr>
          </a:p>
        </p:txBody>
      </p:sp>
    </p:spTree>
    <p:extLst>
      <p:ext uri="{BB962C8B-B14F-4D97-AF65-F5344CB8AC3E}">
        <p14:creationId xmlns:p14="http://schemas.microsoft.com/office/powerpoint/2010/main" val="637048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2. Plan on a page</a:t>
            </a:r>
          </a:p>
        </p:txBody>
      </p:sp>
      <p:sp>
        <p:nvSpPr>
          <p:cNvPr id="5" name="Footer Placeholder 4">
            <a:extLst>
              <a:ext uri="{FF2B5EF4-FFF2-40B4-BE49-F238E27FC236}">
                <a16:creationId xmlns:a16="http://schemas.microsoft.com/office/drawing/2014/main" id="{24389F55-7236-9A8F-EE53-D0614F09BCD3}"/>
              </a:ext>
            </a:extLst>
          </p:cNvPr>
          <p:cNvSpPr txBox="1">
            <a:spLocks/>
          </p:cNvSpPr>
          <p:nvPr/>
        </p:nvSpPr>
        <p:spPr>
          <a:xfrm>
            <a:off x="7132" y="6486471"/>
            <a:ext cx="2420675"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sz="1200">
                <a:solidFill>
                  <a:prstClr val="white"/>
                </a:solidFill>
                <a:latin typeface="Metropolis" panose="00000500000000000000"/>
              </a:rPr>
              <a:t>Classification: CONFIDENTIAL</a:t>
            </a:r>
          </a:p>
        </p:txBody>
      </p:sp>
      <p:sp>
        <p:nvSpPr>
          <p:cNvPr id="6" name="Slide Number Placeholder 6">
            <a:extLst>
              <a:ext uri="{FF2B5EF4-FFF2-40B4-BE49-F238E27FC236}">
                <a16:creationId xmlns:a16="http://schemas.microsoft.com/office/drawing/2014/main" id="{A11761CE-3564-893E-3057-A364371B2B10}"/>
              </a:ext>
            </a:extLst>
          </p:cNvPr>
          <p:cNvSpPr txBox="1">
            <a:spLocks/>
          </p:cNvSpPr>
          <p:nvPr/>
        </p:nvSpPr>
        <p:spPr>
          <a:xfrm>
            <a:off x="8610600" y="6486472"/>
            <a:ext cx="3161400" cy="36512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F7DBEFEF-2EF4-7341-AFBF-5942378A7132}" type="slidenum">
              <a:rPr lang="en-US" sz="1200" smtClean="0">
                <a:solidFill>
                  <a:schemeClr val="bg1"/>
                </a:solidFill>
                <a:latin typeface="Metropolis" panose="00000500000000000000" pitchFamily="50" charset="0"/>
              </a:rPr>
              <a:pPr algn="r"/>
              <a:t>5</a:t>
            </a:fld>
            <a:endParaRPr lang="en-US" sz="1200">
              <a:solidFill>
                <a:schemeClr val="bg1"/>
              </a:solidFill>
              <a:latin typeface="Metropolis" panose="00000500000000000000" pitchFamily="50" charset="0"/>
            </a:endParaRPr>
          </a:p>
        </p:txBody>
      </p:sp>
    </p:spTree>
    <p:extLst>
      <p:ext uri="{BB962C8B-B14F-4D97-AF65-F5344CB8AC3E}">
        <p14:creationId xmlns:p14="http://schemas.microsoft.com/office/powerpoint/2010/main" val="58530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0" y="626984"/>
          <a:ext cx="12169340" cy="5857542"/>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51643">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51643">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488861">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10030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1. Levelling up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API Availability &amp; Performance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100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2a. </a:t>
                      </a:r>
                      <a:r>
                        <a:rPr lang="en-GB" sz="700" b="1" kern="1200" baseline="0">
                          <a:solidFill>
                            <a:schemeClr val="tx1"/>
                          </a:solidFill>
                          <a:latin typeface="Metropolis"/>
                          <a:ea typeface="+mn-ea"/>
                          <a:cs typeface="Arial"/>
                        </a:rPr>
                        <a:t>Financial Crime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Fraud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4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2b. Financial crime tools (TRIs)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TRI Pilot – Phase 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64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3. Consumer Protection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Gap Analysis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429896">
                <a:tc rowSpan="3">
                  <a:txBody>
                    <a:bodyPr/>
                    <a:lstStyle/>
                    <a:p>
                      <a:r>
                        <a:rPr lang="en-GB" sz="700" b="1">
                          <a:solidFill>
                            <a:schemeClr val="tx1"/>
                          </a:solidFill>
                          <a:latin typeface="Metropolis"/>
                        </a:rPr>
                        <a:t>4. Information Flows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Open Banking Standard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r h="358247">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u="sng">
                          <a:solidFill>
                            <a:srgbClr val="FF0000"/>
                          </a:solidFill>
                          <a:latin typeface="Metropolis" panose="00000500000000000000" pitchFamily="50" charset="0"/>
                        </a:rPr>
                        <a:t>FCA work package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u="none">
                          <a:solidFill>
                            <a:schemeClr val="tx1"/>
                          </a:solidFill>
                          <a:latin typeface="Metropolis" panose="00000500000000000000" pitchFamily="50" charset="0"/>
                        </a:rPr>
                        <a:t>Confirm next steps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2888081"/>
                  </a:ext>
                </a:extLst>
              </a:tr>
              <a:tr h="517952">
                <a:tc vMerge="1">
                  <a:txBody>
                    <a:bodyPr/>
                    <a:lstStyle/>
                    <a:p>
                      <a:endParaRPr lang="en-GB"/>
                    </a:p>
                  </a:txBody>
                  <a:tcPr/>
                </a:tc>
                <a:tc>
                  <a:txBody>
                    <a:bodyPr/>
                    <a:lstStyle/>
                    <a:p>
                      <a:r>
                        <a:rPr lang="en-GB" sz="700" b="1" u="sng">
                          <a:solidFill>
                            <a:srgbClr val="FF0000"/>
                          </a:solidFill>
                          <a:latin typeface="Metropolis" panose="00000500000000000000" pitchFamily="50" charset="0"/>
                        </a:rPr>
                        <a:t>Pay.uk work package</a:t>
                      </a:r>
                    </a:p>
                    <a:p>
                      <a:r>
                        <a:rPr lang="en-GB" sz="700" b="1">
                          <a:solidFill>
                            <a:schemeClr val="tx1"/>
                          </a:solidFill>
                          <a:latin typeface="Metropolis" panose="00000500000000000000" pitchFamily="50" charset="0"/>
                        </a:rPr>
                        <a:t>Recommendation 3: Payment system changes to support clarity of payment status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80956559"/>
                  </a:ext>
                </a:extLst>
              </a:tr>
              <a:tr h="252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a:rPr>
                        <a:t>5. Commercial VRPs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6367193"/>
                  </a:ext>
                </a:extLst>
              </a:tr>
            </a:tbl>
          </a:graphicData>
        </a:graphic>
      </p:graphicFrame>
      <p:grpSp>
        <p:nvGrpSpPr>
          <p:cNvPr id="7" name="Group 6">
            <a:extLst>
              <a:ext uri="{FF2B5EF4-FFF2-40B4-BE49-F238E27FC236}">
                <a16:creationId xmlns:a16="http://schemas.microsoft.com/office/drawing/2014/main" id="{EBE399B5-6FD7-5213-00B3-9889B43F49A3}"/>
              </a:ext>
            </a:extLst>
          </p:cNvPr>
          <p:cNvGrpSpPr/>
          <p:nvPr/>
        </p:nvGrpSpPr>
        <p:grpSpPr>
          <a:xfrm>
            <a:off x="3563091" y="668623"/>
            <a:ext cx="715243" cy="5865431"/>
            <a:chOff x="1580931" y="1220779"/>
            <a:chExt cx="715243" cy="5139680"/>
          </a:xfrm>
        </p:grpSpPr>
        <p:cxnSp>
          <p:nvCxnSpPr>
            <p:cNvPr id="3" name="Straight Connector 2">
              <a:extLst>
                <a:ext uri="{FF2B5EF4-FFF2-40B4-BE49-F238E27FC236}">
                  <a16:creationId xmlns:a16="http://schemas.microsoft.com/office/drawing/2014/main" id="{93FF00DA-49DE-40E1-4992-3B220B0C3FF0}"/>
                </a:ext>
              </a:extLst>
            </p:cNvPr>
            <p:cNvCxnSpPr>
              <a:cxnSpLocks/>
              <a:stCxn id="5" idx="2"/>
            </p:cNvCxnSpPr>
            <p:nvPr/>
          </p:nvCxnSpPr>
          <p:spPr>
            <a:xfrm flipH="1">
              <a:off x="1922929" y="1364779"/>
              <a:ext cx="15624" cy="4995680"/>
            </a:xfrm>
            <a:prstGeom prst="line">
              <a:avLst/>
            </a:prstGeom>
            <a:ln>
              <a:solidFill>
                <a:srgbClr val="FF33CC"/>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96B72D75-D8CE-0EC4-82AD-57343DD7882B}"/>
                </a:ext>
              </a:extLst>
            </p:cNvPr>
            <p:cNvSpPr/>
            <p:nvPr/>
          </p:nvSpPr>
          <p:spPr>
            <a:xfrm>
              <a:off x="1580931" y="1220779"/>
              <a:ext cx="715243" cy="144000"/>
            </a:xfrm>
            <a:prstGeom prst="rect">
              <a:avLst/>
            </a:prstGeom>
            <a:solidFill>
              <a:srgbClr val="FF33CC"/>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a:ln>
                    <a:noFill/>
                  </a:ln>
                  <a:solidFill>
                    <a:prstClr val="white"/>
                  </a:solidFill>
                  <a:effectLst/>
                  <a:uLnTx/>
                  <a:uFillTx/>
                  <a:latin typeface="Metropolis" panose="00000500000000000000" pitchFamily="50" charset="0"/>
                  <a:ea typeface="+mn-ea"/>
                  <a:cs typeface="+mn-cs"/>
                </a:rPr>
                <a:t>Meeting Date</a:t>
              </a:r>
            </a:p>
          </p:txBody>
        </p:sp>
      </p:grpSp>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18" name="object 163">
            <a:extLst>
              <a:ext uri="{FF2B5EF4-FFF2-40B4-BE49-F238E27FC236}">
                <a16:creationId xmlns:a16="http://schemas.microsoft.com/office/drawing/2014/main" id="{DB673234-A8A0-C673-300C-AE569A95DCFD}"/>
              </a:ext>
            </a:extLst>
          </p:cNvPr>
          <p:cNvSpPr txBox="1"/>
          <p:nvPr/>
        </p:nvSpPr>
        <p:spPr>
          <a:xfrm>
            <a:off x="6923350" y="1822551"/>
            <a:ext cx="2323126"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 name="object 163">
            <a:extLst>
              <a:ext uri="{FF2B5EF4-FFF2-40B4-BE49-F238E27FC236}">
                <a16:creationId xmlns:a16="http://schemas.microsoft.com/office/drawing/2014/main" id="{F0893CAE-26F8-9D1E-01FA-88D415B56076}"/>
              </a:ext>
            </a:extLst>
          </p:cNvPr>
          <p:cNvSpPr txBox="1"/>
          <p:nvPr/>
        </p:nvSpPr>
        <p:spPr>
          <a:xfrm>
            <a:off x="6936767" y="2081732"/>
            <a:ext cx="2593488"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analysis &amp; recommended next steps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 name="object 163">
            <a:extLst>
              <a:ext uri="{FF2B5EF4-FFF2-40B4-BE49-F238E27FC236}">
                <a16:creationId xmlns:a16="http://schemas.microsoft.com/office/drawing/2014/main" id="{D10D55E1-44C4-AD05-F73D-40E4E10215D0}"/>
              </a:ext>
            </a:extLst>
          </p:cNvPr>
          <p:cNvSpPr txBox="1"/>
          <p:nvPr/>
        </p:nvSpPr>
        <p:spPr>
          <a:xfrm>
            <a:off x="2120461" y="5203174"/>
            <a:ext cx="1876097" cy="120546"/>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Open Banking Standard v4.0</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Rectangle: Rounded Corners 33">
            <a:extLst>
              <a:ext uri="{FF2B5EF4-FFF2-40B4-BE49-F238E27FC236}">
                <a16:creationId xmlns:a16="http://schemas.microsoft.com/office/drawing/2014/main" id="{C333A3F5-811E-D0C8-3034-E275063B2611}"/>
              </a:ext>
            </a:extLst>
          </p:cNvPr>
          <p:cNvSpPr/>
          <p:nvPr/>
        </p:nvSpPr>
        <p:spPr>
          <a:xfrm>
            <a:off x="2293480" y="4981019"/>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31F89285-62E5-511A-80C4-C5D652471718}"/>
              </a:ext>
            </a:extLst>
          </p:cNvPr>
          <p:cNvSpPr/>
          <p:nvPr/>
        </p:nvSpPr>
        <p:spPr>
          <a:xfrm>
            <a:off x="2318704" y="5013230"/>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44" name="Rectangle: Rounded Corners 43">
            <a:extLst>
              <a:ext uri="{FF2B5EF4-FFF2-40B4-BE49-F238E27FC236}">
                <a16:creationId xmlns:a16="http://schemas.microsoft.com/office/drawing/2014/main" id="{720FE8AD-6D95-00BC-DE6B-902589D7BADA}"/>
              </a:ext>
            </a:extLst>
          </p:cNvPr>
          <p:cNvSpPr/>
          <p:nvPr/>
        </p:nvSpPr>
        <p:spPr>
          <a:xfrm>
            <a:off x="2309621" y="6277076"/>
            <a:ext cx="9828000" cy="178594"/>
          </a:xfrm>
          <a:prstGeom prst="roundRect">
            <a:avLst/>
          </a:prstGeom>
          <a:solidFill>
            <a:schemeClr val="accent3">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Refer to detailed substream plan for further details</a:t>
            </a:r>
          </a:p>
        </p:txBody>
      </p:sp>
      <p:sp>
        <p:nvSpPr>
          <p:cNvPr id="46" name="Rectangle: Rounded Corners 45">
            <a:extLst>
              <a:ext uri="{FF2B5EF4-FFF2-40B4-BE49-F238E27FC236}">
                <a16:creationId xmlns:a16="http://schemas.microsoft.com/office/drawing/2014/main" id="{A0F58E4E-49D9-42DF-AD5C-D32337DC7EA9}"/>
              </a:ext>
            </a:extLst>
          </p:cNvPr>
          <p:cNvSpPr/>
          <p:nvPr/>
        </p:nvSpPr>
        <p:spPr>
          <a:xfrm>
            <a:off x="3056082" y="4979613"/>
            <a:ext cx="2265687" cy="18000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8" name="Rectangle: Rounded Corners 47">
            <a:extLst>
              <a:ext uri="{FF2B5EF4-FFF2-40B4-BE49-F238E27FC236}">
                <a16:creationId xmlns:a16="http://schemas.microsoft.com/office/drawing/2014/main" id="{409EFECD-9065-4EDE-777D-391D95B77846}"/>
              </a:ext>
            </a:extLst>
          </p:cNvPr>
          <p:cNvSpPr/>
          <p:nvPr/>
        </p:nvSpPr>
        <p:spPr>
          <a:xfrm>
            <a:off x="3056083" y="5014640"/>
            <a:ext cx="2234477"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Monitor adoption of voluntary implementation</a:t>
            </a:r>
          </a:p>
        </p:txBody>
      </p:sp>
      <p:sp>
        <p:nvSpPr>
          <p:cNvPr id="36" name="Flowchart: Decision 35">
            <a:extLst>
              <a:ext uri="{FF2B5EF4-FFF2-40B4-BE49-F238E27FC236}">
                <a16:creationId xmlns:a16="http://schemas.microsoft.com/office/drawing/2014/main" id="{0A256A7F-B113-16AD-D47E-E3F75120C8E6}"/>
              </a:ext>
            </a:extLst>
          </p:cNvPr>
          <p:cNvSpPr/>
          <p:nvPr/>
        </p:nvSpPr>
        <p:spPr>
          <a:xfrm>
            <a:off x="2968933" y="4988760"/>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6">
            <a:extLst>
              <a:ext uri="{FF2B5EF4-FFF2-40B4-BE49-F238E27FC236}">
                <a16:creationId xmlns:a16="http://schemas.microsoft.com/office/drawing/2014/main" id="{FDB9149C-79E4-6278-3F0C-1E6E19A5FA73}"/>
              </a:ext>
            </a:extLst>
          </p:cNvPr>
          <p:cNvSpPr>
            <a:spLocks noGrp="1"/>
          </p:cNvSpPr>
          <p:nvPr>
            <p:ph type="title"/>
          </p:nvPr>
        </p:nvSpPr>
        <p:spPr>
          <a:xfrm>
            <a:off x="2622176" y="46768"/>
            <a:ext cx="8223782" cy="540823"/>
          </a:xfrm>
        </p:spPr>
        <p:txBody>
          <a:bodyPr anchor="ctr">
            <a:noAutofit/>
          </a:bodyPr>
          <a:lstStyle/>
          <a:p>
            <a:pPr algn="ctr"/>
            <a:r>
              <a:rPr lang="en-GB" sz="2000">
                <a:solidFill>
                  <a:schemeClr val="bg1"/>
                </a:solidFill>
              </a:rPr>
              <a:t>DRAFT JROC Workstreams Consolidated POAP – 25/07/24 </a:t>
            </a:r>
            <a:r>
              <a:rPr lang="en-GB" sz="1400">
                <a:solidFill>
                  <a:schemeClr val="bg1"/>
                </a:solidFill>
              </a:rPr>
              <a:t>v0.7</a:t>
            </a:r>
            <a:endParaRPr lang="en-GB" sz="2000">
              <a:solidFill>
                <a:schemeClr val="bg1"/>
              </a:solidFill>
              <a:latin typeface="Metropolis" pitchFamily="2" charset="77"/>
              <a:cs typeface="Arial" panose="020B0604020202020204" pitchFamily="34" charset="0"/>
            </a:endParaRPr>
          </a:p>
        </p:txBody>
      </p:sp>
      <p:sp>
        <p:nvSpPr>
          <p:cNvPr id="21" name="object 163">
            <a:extLst>
              <a:ext uri="{FF2B5EF4-FFF2-40B4-BE49-F238E27FC236}">
                <a16:creationId xmlns:a16="http://schemas.microsoft.com/office/drawing/2014/main" id="{AA5A466B-89A8-8143-456A-30CDACB29868}"/>
              </a:ext>
            </a:extLst>
          </p:cNvPr>
          <p:cNvSpPr txBox="1"/>
          <p:nvPr/>
        </p:nvSpPr>
        <p:spPr>
          <a:xfrm>
            <a:off x="6938618" y="2889165"/>
            <a:ext cx="2457629"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Fraud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 name="object 163">
            <a:extLst>
              <a:ext uri="{FF2B5EF4-FFF2-40B4-BE49-F238E27FC236}">
                <a16:creationId xmlns:a16="http://schemas.microsoft.com/office/drawing/2014/main" id="{1EC2F350-6812-13C2-2E89-C506051044A8}"/>
              </a:ext>
            </a:extLst>
          </p:cNvPr>
          <p:cNvSpPr txBox="1"/>
          <p:nvPr/>
        </p:nvSpPr>
        <p:spPr>
          <a:xfrm>
            <a:off x="6936766" y="3194746"/>
            <a:ext cx="2309710"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Initial Conclusions Report to Ecosystem</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 name="Rectangle: Rounded Corners 9">
            <a:extLst>
              <a:ext uri="{FF2B5EF4-FFF2-40B4-BE49-F238E27FC236}">
                <a16:creationId xmlns:a16="http://schemas.microsoft.com/office/drawing/2014/main" id="{94D1E378-55C7-0B4E-7503-5313530FD513}"/>
              </a:ext>
            </a:extLst>
          </p:cNvPr>
          <p:cNvSpPr/>
          <p:nvPr/>
        </p:nvSpPr>
        <p:spPr>
          <a:xfrm>
            <a:off x="7615549" y="5451200"/>
            <a:ext cx="2250081"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FCA led review and decision on next steps</a:t>
            </a:r>
          </a:p>
        </p:txBody>
      </p:sp>
      <p:sp>
        <p:nvSpPr>
          <p:cNvPr id="51" name="object 163">
            <a:extLst>
              <a:ext uri="{FF2B5EF4-FFF2-40B4-BE49-F238E27FC236}">
                <a16:creationId xmlns:a16="http://schemas.microsoft.com/office/drawing/2014/main" id="{754E4FBA-FD12-E673-26D7-BD8927A6B47F}"/>
              </a:ext>
            </a:extLst>
          </p:cNvPr>
          <p:cNvSpPr txBox="1"/>
          <p:nvPr/>
        </p:nvSpPr>
        <p:spPr>
          <a:xfrm>
            <a:off x="6185793" y="5850499"/>
            <a:ext cx="1404000"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Pay.uk publish report to JROC</a:t>
            </a:r>
            <a:endParaRPr kumimoji="0" sz="7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38" name="object 163">
            <a:extLst>
              <a:ext uri="{FF2B5EF4-FFF2-40B4-BE49-F238E27FC236}">
                <a16:creationId xmlns:a16="http://schemas.microsoft.com/office/drawing/2014/main" id="{AEA6D990-35CF-5550-E071-9136AF3E1C37}"/>
              </a:ext>
            </a:extLst>
          </p:cNvPr>
          <p:cNvSpPr txBox="1"/>
          <p:nvPr/>
        </p:nvSpPr>
        <p:spPr>
          <a:xfrm>
            <a:off x="6180102" y="4521348"/>
            <a:ext cx="2706705"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Consumer Gaps Recommendation Report to JROC </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9" name="Rectangle: Rounded Corners 38">
            <a:extLst>
              <a:ext uri="{FF2B5EF4-FFF2-40B4-BE49-F238E27FC236}">
                <a16:creationId xmlns:a16="http://schemas.microsoft.com/office/drawing/2014/main" id="{B1CDAEAF-37A0-F7DE-FE2C-BC0BC4EBEB2C}"/>
              </a:ext>
            </a:extLst>
          </p:cNvPr>
          <p:cNvSpPr/>
          <p:nvPr/>
        </p:nvSpPr>
        <p:spPr>
          <a:xfrm>
            <a:off x="3081487" y="4501583"/>
            <a:ext cx="3014512" cy="180000"/>
          </a:xfrm>
          <a:prstGeom prst="round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1" name="Rectangle: Rounded Corners 40">
            <a:extLst>
              <a:ext uri="{FF2B5EF4-FFF2-40B4-BE49-F238E27FC236}">
                <a16:creationId xmlns:a16="http://schemas.microsoft.com/office/drawing/2014/main" id="{BD9995A8-DC1E-9532-5CDB-C3D337507D76}"/>
              </a:ext>
            </a:extLst>
          </p:cNvPr>
          <p:cNvSpPr/>
          <p:nvPr/>
        </p:nvSpPr>
        <p:spPr>
          <a:xfrm>
            <a:off x="5041900" y="4532661"/>
            <a:ext cx="1054098" cy="116263"/>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Produce Report</a:t>
            </a:r>
          </a:p>
        </p:txBody>
      </p:sp>
      <p:sp>
        <p:nvSpPr>
          <p:cNvPr id="42" name="Rectangle: Rounded Corners 41">
            <a:extLst>
              <a:ext uri="{FF2B5EF4-FFF2-40B4-BE49-F238E27FC236}">
                <a16:creationId xmlns:a16="http://schemas.microsoft.com/office/drawing/2014/main" id="{E4C3C92B-2EBB-DEF2-1787-4E8CFF11DA98}"/>
              </a:ext>
            </a:extLst>
          </p:cNvPr>
          <p:cNvSpPr/>
          <p:nvPr/>
        </p:nvSpPr>
        <p:spPr>
          <a:xfrm>
            <a:off x="4576233" y="4534843"/>
            <a:ext cx="460374"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7" name="Flowchart: Decision 46">
            <a:extLst>
              <a:ext uri="{FF2B5EF4-FFF2-40B4-BE49-F238E27FC236}">
                <a16:creationId xmlns:a16="http://schemas.microsoft.com/office/drawing/2014/main" id="{88E90F9C-BA9C-07B9-489F-B82EDEFCCD35}"/>
              </a:ext>
            </a:extLst>
          </p:cNvPr>
          <p:cNvSpPr/>
          <p:nvPr/>
        </p:nvSpPr>
        <p:spPr>
          <a:xfrm>
            <a:off x="6014108" y="4514549"/>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Rectangle: Rounded Corners 53">
            <a:extLst>
              <a:ext uri="{FF2B5EF4-FFF2-40B4-BE49-F238E27FC236}">
                <a16:creationId xmlns:a16="http://schemas.microsoft.com/office/drawing/2014/main" id="{B99AF1BF-D8F0-1A1E-8144-EC3A46F812BB}"/>
              </a:ext>
            </a:extLst>
          </p:cNvPr>
          <p:cNvSpPr/>
          <p:nvPr/>
        </p:nvSpPr>
        <p:spPr>
          <a:xfrm>
            <a:off x="3103033" y="4531925"/>
            <a:ext cx="942548"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Scope doc</a:t>
            </a:r>
          </a:p>
        </p:txBody>
      </p:sp>
      <p:sp>
        <p:nvSpPr>
          <p:cNvPr id="60" name="Rectangle: Rounded Corners 59">
            <a:extLst>
              <a:ext uri="{FF2B5EF4-FFF2-40B4-BE49-F238E27FC236}">
                <a16:creationId xmlns:a16="http://schemas.microsoft.com/office/drawing/2014/main" id="{B40F6244-3E9F-E67A-914C-8E528E7ABF40}"/>
              </a:ext>
            </a:extLst>
          </p:cNvPr>
          <p:cNvSpPr/>
          <p:nvPr/>
        </p:nvSpPr>
        <p:spPr>
          <a:xfrm>
            <a:off x="4067575" y="4535098"/>
            <a:ext cx="506541"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a:ln>
                  <a:noFill/>
                </a:ln>
                <a:solidFill>
                  <a:srgbClr val="040C28"/>
                </a:solidFill>
                <a:effectLst/>
                <a:uLnTx/>
                <a:uFillTx/>
                <a:latin typeface="Metropolis" panose="00000500000000000000" pitchFamily="50" charset="0"/>
                <a:ea typeface="+mn-ea"/>
                <a:cs typeface="+mn-cs"/>
              </a:rPr>
              <a:t>Readiness</a:t>
            </a:r>
            <a:endPar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graphicFrame>
        <p:nvGraphicFramePr>
          <p:cNvPr id="256" name="Table 263">
            <a:extLst>
              <a:ext uri="{FF2B5EF4-FFF2-40B4-BE49-F238E27FC236}">
                <a16:creationId xmlns:a16="http://schemas.microsoft.com/office/drawing/2014/main" id="{D1F960A4-BFDF-A71F-E8B3-9C3BA6C4D6FD}"/>
              </a:ext>
            </a:extLst>
          </p:cNvPr>
          <p:cNvGraphicFramePr>
            <a:graphicFrameLocks noGrp="1"/>
          </p:cNvGraphicFramePr>
          <p:nvPr/>
        </p:nvGraphicFramePr>
        <p:xfrm>
          <a:off x="10845958" y="26175"/>
          <a:ext cx="1320800" cy="551280"/>
        </p:xfrm>
        <a:graphic>
          <a:graphicData uri="http://schemas.openxmlformats.org/drawingml/2006/table">
            <a:tbl>
              <a:tblPr firstRow="1" bandRow="1">
                <a:tableStyleId>{5C22544A-7EE6-4342-B048-85BDC9FD1C3A}</a:tableStyleId>
              </a:tblPr>
              <a:tblGrid>
                <a:gridCol w="212045">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tc>
                <a:tc>
                  <a:txBody>
                    <a:bodyPr/>
                    <a:lstStyle/>
                    <a:p>
                      <a:r>
                        <a:rPr lang="en-GB" sz="400" b="1">
                          <a:latin typeface="Metropolis" panose="00000500000000000000" pitchFamily="50" charset="0"/>
                        </a:rPr>
                        <a:t>Industry consultation</a:t>
                      </a:r>
                    </a:p>
                  </a:txBody>
                  <a:tcPr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solidFill>
                      <a:srgbClr val="7030A0"/>
                    </a:solidFill>
                  </a:tcPr>
                </a:tc>
                <a:tc>
                  <a:txBody>
                    <a:bodyPr/>
                    <a:lstStyle/>
                    <a:p>
                      <a:r>
                        <a:rPr lang="en-GB" sz="400" b="1">
                          <a:latin typeface="Metropolis" panose="00000500000000000000" pitchFamily="50" charset="0"/>
                        </a:rPr>
                        <a:t>Priority activity milestone</a:t>
                      </a:r>
                    </a:p>
                  </a:txBody>
                  <a:tcPr marT="36000" marB="36000" anchor="ctr"/>
                </a:tc>
                <a:extLst>
                  <a:ext uri="{0D108BD9-81ED-4DB2-BD59-A6C34878D82A}">
                    <a16:rowId xmlns:a16="http://schemas.microsoft.com/office/drawing/2014/main" val="3705023907"/>
                  </a:ext>
                </a:extLst>
              </a:tr>
            </a:tbl>
          </a:graphicData>
        </a:graphic>
      </p:graphicFrame>
      <p:sp>
        <p:nvSpPr>
          <p:cNvPr id="257" name="Rectangle: Rounded Corners 256">
            <a:extLst>
              <a:ext uri="{FF2B5EF4-FFF2-40B4-BE49-F238E27FC236}">
                <a16:creationId xmlns:a16="http://schemas.microsoft.com/office/drawing/2014/main" id="{553350A2-6B34-6DE8-05F9-C3D09B174807}"/>
              </a:ext>
            </a:extLst>
          </p:cNvPr>
          <p:cNvSpPr/>
          <p:nvPr/>
        </p:nvSpPr>
        <p:spPr>
          <a:xfrm>
            <a:off x="2989385" y="2347169"/>
            <a:ext cx="1584731"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TPP Engagement</a:t>
            </a:r>
          </a:p>
        </p:txBody>
      </p:sp>
      <p:sp>
        <p:nvSpPr>
          <p:cNvPr id="40" name="object 163">
            <a:extLst>
              <a:ext uri="{FF2B5EF4-FFF2-40B4-BE49-F238E27FC236}">
                <a16:creationId xmlns:a16="http://schemas.microsoft.com/office/drawing/2014/main" id="{C36DB89D-CBAE-A13B-F035-A48C84712702}"/>
              </a:ext>
            </a:extLst>
          </p:cNvPr>
          <p:cNvSpPr txBox="1"/>
          <p:nvPr/>
        </p:nvSpPr>
        <p:spPr>
          <a:xfrm>
            <a:off x="6934917" y="3891978"/>
            <a:ext cx="2226694"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TRI Recommendations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5" name="Rectangle: Rounded Corners 54">
            <a:extLst>
              <a:ext uri="{FF2B5EF4-FFF2-40B4-BE49-F238E27FC236}">
                <a16:creationId xmlns:a16="http://schemas.microsoft.com/office/drawing/2014/main" id="{6AF448F3-74B9-E21C-9A1C-EE849F0E62B0}"/>
              </a:ext>
            </a:extLst>
          </p:cNvPr>
          <p:cNvSpPr/>
          <p:nvPr/>
        </p:nvSpPr>
        <p:spPr>
          <a:xfrm>
            <a:off x="3056082" y="3877475"/>
            <a:ext cx="3782527" cy="180000"/>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56" name="Rectangle: Rounded Corners 55">
            <a:extLst>
              <a:ext uri="{FF2B5EF4-FFF2-40B4-BE49-F238E27FC236}">
                <a16:creationId xmlns:a16="http://schemas.microsoft.com/office/drawing/2014/main" id="{2830BC8B-BA1B-271D-D219-4A69B3E483C7}"/>
              </a:ext>
            </a:extLst>
          </p:cNvPr>
          <p:cNvSpPr/>
          <p:nvPr/>
        </p:nvSpPr>
        <p:spPr>
          <a:xfrm>
            <a:off x="5629276" y="3910293"/>
            <a:ext cx="1216024"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Report</a:t>
            </a:r>
          </a:p>
        </p:txBody>
      </p:sp>
      <p:sp>
        <p:nvSpPr>
          <p:cNvPr id="57" name="Flowchart: Decision 56">
            <a:extLst>
              <a:ext uri="{FF2B5EF4-FFF2-40B4-BE49-F238E27FC236}">
                <a16:creationId xmlns:a16="http://schemas.microsoft.com/office/drawing/2014/main" id="{C514DE71-9C17-6FE3-F2BC-AF29111C6ADD}"/>
              </a:ext>
            </a:extLst>
          </p:cNvPr>
          <p:cNvSpPr/>
          <p:nvPr/>
        </p:nvSpPr>
        <p:spPr>
          <a:xfrm>
            <a:off x="6777388" y="3885976"/>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Rectangle: Rounded Corners 57">
            <a:extLst>
              <a:ext uri="{FF2B5EF4-FFF2-40B4-BE49-F238E27FC236}">
                <a16:creationId xmlns:a16="http://schemas.microsoft.com/office/drawing/2014/main" id="{FA6B0E2F-4916-185E-6D4E-B64D54B045FA}"/>
              </a:ext>
            </a:extLst>
          </p:cNvPr>
          <p:cNvSpPr/>
          <p:nvPr/>
        </p:nvSpPr>
        <p:spPr>
          <a:xfrm>
            <a:off x="3089149" y="3914776"/>
            <a:ext cx="71498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Volume ramp up</a:t>
            </a:r>
          </a:p>
        </p:txBody>
      </p:sp>
      <p:sp>
        <p:nvSpPr>
          <p:cNvPr id="59" name="Rectangle: Rounded Corners 58">
            <a:extLst>
              <a:ext uri="{FF2B5EF4-FFF2-40B4-BE49-F238E27FC236}">
                <a16:creationId xmlns:a16="http://schemas.microsoft.com/office/drawing/2014/main" id="{1E6B9AA0-5FBF-B604-B29C-0132CCAB48D5}"/>
              </a:ext>
            </a:extLst>
          </p:cNvPr>
          <p:cNvSpPr/>
          <p:nvPr/>
        </p:nvSpPr>
        <p:spPr>
          <a:xfrm>
            <a:off x="3804134" y="3911356"/>
            <a:ext cx="1523826"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Monitor        /          Analysis </a:t>
            </a:r>
          </a:p>
        </p:txBody>
      </p:sp>
      <p:sp>
        <p:nvSpPr>
          <p:cNvPr id="61" name="Flowchart: Decision 60">
            <a:extLst>
              <a:ext uri="{FF2B5EF4-FFF2-40B4-BE49-F238E27FC236}">
                <a16:creationId xmlns:a16="http://schemas.microsoft.com/office/drawing/2014/main" id="{70464E54-01F0-6358-81EF-F04BCC8BFAA5}"/>
              </a:ext>
            </a:extLst>
          </p:cNvPr>
          <p:cNvSpPr/>
          <p:nvPr/>
        </p:nvSpPr>
        <p:spPr>
          <a:xfrm>
            <a:off x="3906071" y="3934844"/>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63" name="Flowchart: Decision 62">
            <a:extLst>
              <a:ext uri="{FF2B5EF4-FFF2-40B4-BE49-F238E27FC236}">
                <a16:creationId xmlns:a16="http://schemas.microsoft.com/office/drawing/2014/main" id="{B126FAAF-F8E1-631B-5F38-0D8026E2BBD6}"/>
              </a:ext>
            </a:extLst>
          </p:cNvPr>
          <p:cNvSpPr/>
          <p:nvPr/>
        </p:nvSpPr>
        <p:spPr>
          <a:xfrm>
            <a:off x="4642976" y="3934844"/>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0" name="Flowchart: Decision 259">
            <a:extLst>
              <a:ext uri="{FF2B5EF4-FFF2-40B4-BE49-F238E27FC236}">
                <a16:creationId xmlns:a16="http://schemas.microsoft.com/office/drawing/2014/main" id="{339F3D7C-FCDF-293F-021D-7519CC194519}"/>
              </a:ext>
            </a:extLst>
          </p:cNvPr>
          <p:cNvSpPr/>
          <p:nvPr/>
        </p:nvSpPr>
        <p:spPr>
          <a:xfrm>
            <a:off x="5218560" y="393558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1" name="Rectangle: Rounded Corners 260">
            <a:extLst>
              <a:ext uri="{FF2B5EF4-FFF2-40B4-BE49-F238E27FC236}">
                <a16:creationId xmlns:a16="http://schemas.microsoft.com/office/drawing/2014/main" id="{2E091407-CADA-6B7C-D706-A1BED040328C}"/>
              </a:ext>
            </a:extLst>
          </p:cNvPr>
          <p:cNvSpPr/>
          <p:nvPr/>
        </p:nvSpPr>
        <p:spPr>
          <a:xfrm>
            <a:off x="5327958" y="3910592"/>
            <a:ext cx="301317"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62" name="Flowchart: Decision 261">
            <a:extLst>
              <a:ext uri="{FF2B5EF4-FFF2-40B4-BE49-F238E27FC236}">
                <a16:creationId xmlns:a16="http://schemas.microsoft.com/office/drawing/2014/main" id="{2F6DA3B1-F46D-8341-F330-A926935D5AD6}"/>
              </a:ext>
            </a:extLst>
          </p:cNvPr>
          <p:cNvSpPr/>
          <p:nvPr/>
        </p:nvSpPr>
        <p:spPr>
          <a:xfrm>
            <a:off x="5555074" y="389547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4" name="object 163">
            <a:extLst>
              <a:ext uri="{FF2B5EF4-FFF2-40B4-BE49-F238E27FC236}">
                <a16:creationId xmlns:a16="http://schemas.microsoft.com/office/drawing/2014/main" id="{12136300-D951-80C7-96EE-1A0BE0149161}"/>
              </a:ext>
            </a:extLst>
          </p:cNvPr>
          <p:cNvSpPr txBox="1"/>
          <p:nvPr/>
        </p:nvSpPr>
        <p:spPr>
          <a:xfrm>
            <a:off x="3804134" y="4067277"/>
            <a:ext cx="1764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Incremental progress updates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6" name="object 163">
            <a:extLst>
              <a:ext uri="{FF2B5EF4-FFF2-40B4-BE49-F238E27FC236}">
                <a16:creationId xmlns:a16="http://schemas.microsoft.com/office/drawing/2014/main" id="{98FDA671-F1A8-DA81-0B0B-E6F4357F67CB}"/>
              </a:ext>
            </a:extLst>
          </p:cNvPr>
          <p:cNvSpPr txBox="1"/>
          <p:nvPr/>
        </p:nvSpPr>
        <p:spPr>
          <a:xfrm>
            <a:off x="5693025" y="1174766"/>
            <a:ext cx="792000"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Report to inform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SS5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77" name="Flowchart: Decision 276">
            <a:extLst>
              <a:ext uri="{FF2B5EF4-FFF2-40B4-BE49-F238E27FC236}">
                <a16:creationId xmlns:a16="http://schemas.microsoft.com/office/drawing/2014/main" id="{2B6C9462-E29F-9073-50B5-F067C2A4765F}"/>
              </a:ext>
            </a:extLst>
          </p:cNvPr>
          <p:cNvSpPr/>
          <p:nvPr/>
        </p:nvSpPr>
        <p:spPr>
          <a:xfrm>
            <a:off x="5536325" y="1199226"/>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279" name="Straight Connector 278">
            <a:extLst>
              <a:ext uri="{FF2B5EF4-FFF2-40B4-BE49-F238E27FC236}">
                <a16:creationId xmlns:a16="http://schemas.microsoft.com/office/drawing/2014/main" id="{0BAD2B58-7BB9-0FEC-C4AF-0BA3F24247A0}"/>
              </a:ext>
            </a:extLst>
          </p:cNvPr>
          <p:cNvCxnSpPr>
            <a:cxnSpLocks/>
            <a:stCxn id="262" idx="0"/>
            <a:endCxn id="277" idx="2"/>
          </p:cNvCxnSpPr>
          <p:nvPr/>
        </p:nvCxnSpPr>
        <p:spPr>
          <a:xfrm flipH="1" flipV="1">
            <a:off x="5608325" y="1343226"/>
            <a:ext cx="18749" cy="25522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63" name="object 163">
            <a:extLst>
              <a:ext uri="{FF2B5EF4-FFF2-40B4-BE49-F238E27FC236}">
                <a16:creationId xmlns:a16="http://schemas.microsoft.com/office/drawing/2014/main" id="{7E0200B8-AB7A-82FB-A405-979672A03257}"/>
              </a:ext>
            </a:extLst>
          </p:cNvPr>
          <p:cNvSpPr txBox="1"/>
          <p:nvPr/>
        </p:nvSpPr>
        <p:spPr>
          <a:xfrm>
            <a:off x="5175250" y="3685096"/>
            <a:ext cx="920751"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H/L Pilot outcomes report shared with FCA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0" name="Rectangle: Rounded Corners 19">
            <a:extLst>
              <a:ext uri="{FF2B5EF4-FFF2-40B4-BE49-F238E27FC236}">
                <a16:creationId xmlns:a16="http://schemas.microsoft.com/office/drawing/2014/main" id="{77F0940D-3AAB-D28C-E06C-0C127A5ED6DA}"/>
              </a:ext>
            </a:extLst>
          </p:cNvPr>
          <p:cNvSpPr/>
          <p:nvPr/>
        </p:nvSpPr>
        <p:spPr>
          <a:xfrm>
            <a:off x="2316311" y="2865736"/>
            <a:ext cx="4525472"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p:txBody>
      </p:sp>
      <p:sp>
        <p:nvSpPr>
          <p:cNvPr id="26" name="Rectangle: Rounded Corners 25">
            <a:extLst>
              <a:ext uri="{FF2B5EF4-FFF2-40B4-BE49-F238E27FC236}">
                <a16:creationId xmlns:a16="http://schemas.microsoft.com/office/drawing/2014/main" id="{F236F128-A5CD-0C87-8A66-1594D5950F01}"/>
              </a:ext>
            </a:extLst>
          </p:cNvPr>
          <p:cNvSpPr/>
          <p:nvPr/>
        </p:nvSpPr>
        <p:spPr>
          <a:xfrm>
            <a:off x="5321769" y="3182849"/>
            <a:ext cx="1520014"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2" name="Flowchart: Decision 21">
            <a:extLst>
              <a:ext uri="{FF2B5EF4-FFF2-40B4-BE49-F238E27FC236}">
                <a16:creationId xmlns:a16="http://schemas.microsoft.com/office/drawing/2014/main" id="{1AE8E51E-D93D-DE3E-A815-C2542821A7C2}"/>
              </a:ext>
            </a:extLst>
          </p:cNvPr>
          <p:cNvSpPr/>
          <p:nvPr/>
        </p:nvSpPr>
        <p:spPr>
          <a:xfrm>
            <a:off x="6766915" y="287666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lowchart: Decision 29">
            <a:extLst>
              <a:ext uri="{FF2B5EF4-FFF2-40B4-BE49-F238E27FC236}">
                <a16:creationId xmlns:a16="http://schemas.microsoft.com/office/drawing/2014/main" id="{04670EB8-2D9B-79C4-3497-C76213E70658}"/>
              </a:ext>
            </a:extLst>
          </p:cNvPr>
          <p:cNvSpPr/>
          <p:nvPr/>
        </p:nvSpPr>
        <p:spPr>
          <a:xfrm>
            <a:off x="6765066" y="31920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Rounded Corners 24">
            <a:extLst>
              <a:ext uri="{FF2B5EF4-FFF2-40B4-BE49-F238E27FC236}">
                <a16:creationId xmlns:a16="http://schemas.microsoft.com/office/drawing/2014/main" id="{FA74A3E1-CFB1-9D97-FE6B-B24F132D2235}"/>
              </a:ext>
            </a:extLst>
          </p:cNvPr>
          <p:cNvSpPr/>
          <p:nvPr/>
        </p:nvSpPr>
        <p:spPr>
          <a:xfrm>
            <a:off x="5327960" y="2065730"/>
            <a:ext cx="151382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9" name="Flowchart: Decision 28">
            <a:extLst>
              <a:ext uri="{FF2B5EF4-FFF2-40B4-BE49-F238E27FC236}">
                <a16:creationId xmlns:a16="http://schemas.microsoft.com/office/drawing/2014/main" id="{27DC6AC0-1445-EB19-2465-39B533269899}"/>
              </a:ext>
            </a:extLst>
          </p:cNvPr>
          <p:cNvSpPr/>
          <p:nvPr/>
        </p:nvSpPr>
        <p:spPr>
          <a:xfrm>
            <a:off x="6775227" y="2070734"/>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Rounded Corners 14">
            <a:extLst>
              <a:ext uri="{FF2B5EF4-FFF2-40B4-BE49-F238E27FC236}">
                <a16:creationId xmlns:a16="http://schemas.microsoft.com/office/drawing/2014/main" id="{000BB56F-9DF2-5530-45A9-48A3BECCC670}"/>
              </a:ext>
            </a:extLst>
          </p:cNvPr>
          <p:cNvSpPr/>
          <p:nvPr/>
        </p:nvSpPr>
        <p:spPr>
          <a:xfrm>
            <a:off x="2316312" y="1794149"/>
            <a:ext cx="4525472"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p:txBody>
      </p:sp>
      <p:sp>
        <p:nvSpPr>
          <p:cNvPr id="19" name="Flowchart: Decision 18">
            <a:extLst>
              <a:ext uri="{FF2B5EF4-FFF2-40B4-BE49-F238E27FC236}">
                <a16:creationId xmlns:a16="http://schemas.microsoft.com/office/drawing/2014/main" id="{DAAD3842-63CF-FAA8-F4AB-822570D73C31}"/>
              </a:ext>
            </a:extLst>
          </p:cNvPr>
          <p:cNvSpPr/>
          <p:nvPr/>
        </p:nvSpPr>
        <p:spPr>
          <a:xfrm>
            <a:off x="6772814" y="181269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6" name="Rectangle: Rounded Corners 265">
            <a:extLst>
              <a:ext uri="{FF2B5EF4-FFF2-40B4-BE49-F238E27FC236}">
                <a16:creationId xmlns:a16="http://schemas.microsoft.com/office/drawing/2014/main" id="{97CD641C-7656-7CC4-B99F-7F32A4F3A1FF}"/>
              </a:ext>
            </a:extLst>
          </p:cNvPr>
          <p:cNvSpPr/>
          <p:nvPr/>
        </p:nvSpPr>
        <p:spPr>
          <a:xfrm>
            <a:off x="2989385" y="3398289"/>
            <a:ext cx="1584731"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ASPSP Engagement</a:t>
            </a:r>
          </a:p>
        </p:txBody>
      </p:sp>
      <p:sp>
        <p:nvSpPr>
          <p:cNvPr id="267" name="object 163">
            <a:extLst>
              <a:ext uri="{FF2B5EF4-FFF2-40B4-BE49-F238E27FC236}">
                <a16:creationId xmlns:a16="http://schemas.microsoft.com/office/drawing/2014/main" id="{FED16F79-C553-EDA9-2BE3-CAD818CD98D2}"/>
              </a:ext>
            </a:extLst>
          </p:cNvPr>
          <p:cNvSpPr txBox="1"/>
          <p:nvPr/>
        </p:nvSpPr>
        <p:spPr>
          <a:xfrm>
            <a:off x="4659761" y="3428632"/>
            <a:ext cx="1944000"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ASPSP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69" name="TextBox 268">
            <a:extLst>
              <a:ext uri="{FF2B5EF4-FFF2-40B4-BE49-F238E27FC236}">
                <a16:creationId xmlns:a16="http://schemas.microsoft.com/office/drawing/2014/main" id="{7FEFF652-FB91-5FC0-A0D7-87E044424B80}"/>
              </a:ext>
            </a:extLst>
          </p:cNvPr>
          <p:cNvSpPr txBox="1"/>
          <p:nvPr/>
        </p:nvSpPr>
        <p:spPr>
          <a:xfrm>
            <a:off x="9387191" y="1937688"/>
            <a:ext cx="1158406"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If sufficient data received</a:t>
            </a:r>
          </a:p>
        </p:txBody>
      </p:sp>
      <p:sp>
        <p:nvSpPr>
          <p:cNvPr id="270" name="Right Brace 269">
            <a:extLst>
              <a:ext uri="{FF2B5EF4-FFF2-40B4-BE49-F238E27FC236}">
                <a16:creationId xmlns:a16="http://schemas.microsoft.com/office/drawing/2014/main" id="{379EDB2F-0342-7B41-6B78-FE2C4F69521D}"/>
              </a:ext>
            </a:extLst>
          </p:cNvPr>
          <p:cNvSpPr/>
          <p:nvPr/>
        </p:nvSpPr>
        <p:spPr>
          <a:xfrm>
            <a:off x="9343482" y="1794149"/>
            <a:ext cx="87418" cy="45017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1" name="TextBox 270">
            <a:extLst>
              <a:ext uri="{FF2B5EF4-FFF2-40B4-BE49-F238E27FC236}">
                <a16:creationId xmlns:a16="http://schemas.microsoft.com/office/drawing/2014/main" id="{91FDAA06-5C63-951D-0270-680970EDAA5E}"/>
              </a:ext>
            </a:extLst>
          </p:cNvPr>
          <p:cNvSpPr txBox="1"/>
          <p:nvPr/>
        </p:nvSpPr>
        <p:spPr>
          <a:xfrm>
            <a:off x="9387191" y="3002582"/>
            <a:ext cx="1158406"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If sufficient data received</a:t>
            </a:r>
          </a:p>
        </p:txBody>
      </p:sp>
      <p:sp>
        <p:nvSpPr>
          <p:cNvPr id="272" name="Right Brace 271">
            <a:extLst>
              <a:ext uri="{FF2B5EF4-FFF2-40B4-BE49-F238E27FC236}">
                <a16:creationId xmlns:a16="http://schemas.microsoft.com/office/drawing/2014/main" id="{B0BA1FAC-E404-B0C9-7D2A-6F99D2F5BAC6}"/>
              </a:ext>
            </a:extLst>
          </p:cNvPr>
          <p:cNvSpPr/>
          <p:nvPr/>
        </p:nvSpPr>
        <p:spPr>
          <a:xfrm>
            <a:off x="9343482" y="2871585"/>
            <a:ext cx="87418" cy="42882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3" name="Rectangle: Rounded Corners 272">
            <a:extLst>
              <a:ext uri="{FF2B5EF4-FFF2-40B4-BE49-F238E27FC236}">
                <a16:creationId xmlns:a16="http://schemas.microsoft.com/office/drawing/2014/main" id="{7B22827D-814D-53C2-DBC7-ED90FE766F8F}"/>
              </a:ext>
            </a:extLst>
          </p:cNvPr>
          <p:cNvSpPr/>
          <p:nvPr/>
        </p:nvSpPr>
        <p:spPr>
          <a:xfrm>
            <a:off x="3815163" y="2379156"/>
            <a:ext cx="739904"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59" name="Flowchart: Decision 258">
            <a:extLst>
              <a:ext uri="{FF2B5EF4-FFF2-40B4-BE49-F238E27FC236}">
                <a16:creationId xmlns:a16="http://schemas.microsoft.com/office/drawing/2014/main" id="{4A173E2D-4103-5EE2-FB87-3DEA9A0A695E}"/>
              </a:ext>
            </a:extLst>
          </p:cNvPr>
          <p:cNvSpPr/>
          <p:nvPr/>
        </p:nvSpPr>
        <p:spPr>
          <a:xfrm>
            <a:off x="4497698" y="2363984"/>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4" name="Flowchart: Decision 273">
            <a:extLst>
              <a:ext uri="{FF2B5EF4-FFF2-40B4-BE49-F238E27FC236}">
                <a16:creationId xmlns:a16="http://schemas.microsoft.com/office/drawing/2014/main" id="{80D761E8-4848-E169-7370-D3A58D96D0A4}"/>
              </a:ext>
            </a:extLst>
          </p:cNvPr>
          <p:cNvSpPr/>
          <p:nvPr/>
        </p:nvSpPr>
        <p:spPr>
          <a:xfrm>
            <a:off x="6015348" y="2083747"/>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object 163">
            <a:extLst>
              <a:ext uri="{FF2B5EF4-FFF2-40B4-BE49-F238E27FC236}">
                <a16:creationId xmlns:a16="http://schemas.microsoft.com/office/drawing/2014/main" id="{40411C61-EDB5-7DA9-DD69-9C2E8393774A}"/>
              </a:ext>
            </a:extLst>
          </p:cNvPr>
          <p:cNvSpPr txBox="1"/>
          <p:nvPr/>
        </p:nvSpPr>
        <p:spPr>
          <a:xfrm>
            <a:off x="5339712" y="2267814"/>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8" name="object 163">
            <a:extLst>
              <a:ext uri="{FF2B5EF4-FFF2-40B4-BE49-F238E27FC236}">
                <a16:creationId xmlns:a16="http://schemas.microsoft.com/office/drawing/2014/main" id="{5658B2A4-390A-9016-571B-711722849ADB}"/>
              </a:ext>
            </a:extLst>
          </p:cNvPr>
          <p:cNvSpPr txBox="1"/>
          <p:nvPr/>
        </p:nvSpPr>
        <p:spPr>
          <a:xfrm>
            <a:off x="4659762" y="2380496"/>
            <a:ext cx="1813007"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TPP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8" name="Flowchart: Decision 277">
            <a:extLst>
              <a:ext uri="{FF2B5EF4-FFF2-40B4-BE49-F238E27FC236}">
                <a16:creationId xmlns:a16="http://schemas.microsoft.com/office/drawing/2014/main" id="{B0961322-B2B3-06DB-9665-32CD17F5FB40}"/>
              </a:ext>
            </a:extLst>
          </p:cNvPr>
          <p:cNvSpPr/>
          <p:nvPr/>
        </p:nvSpPr>
        <p:spPr>
          <a:xfrm>
            <a:off x="5255461" y="5005914"/>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1" name="Rectangle: Rounded Corners 280">
            <a:extLst>
              <a:ext uri="{FF2B5EF4-FFF2-40B4-BE49-F238E27FC236}">
                <a16:creationId xmlns:a16="http://schemas.microsoft.com/office/drawing/2014/main" id="{FEA9696D-86DB-D61B-D101-E073982401DC}"/>
              </a:ext>
            </a:extLst>
          </p:cNvPr>
          <p:cNvSpPr/>
          <p:nvPr/>
        </p:nvSpPr>
        <p:spPr>
          <a:xfrm>
            <a:off x="3603625" y="5830065"/>
            <a:ext cx="2492373"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Pay.uk to define plan and interim delivery milestones</a:t>
            </a:r>
          </a:p>
        </p:txBody>
      </p:sp>
      <p:sp>
        <p:nvSpPr>
          <p:cNvPr id="50" name="Flowchart: Decision 49">
            <a:extLst>
              <a:ext uri="{FF2B5EF4-FFF2-40B4-BE49-F238E27FC236}">
                <a16:creationId xmlns:a16="http://schemas.microsoft.com/office/drawing/2014/main" id="{17C57CCC-95F8-F0B5-6BAC-DC3419379FC0}"/>
              </a:ext>
            </a:extLst>
          </p:cNvPr>
          <p:cNvSpPr/>
          <p:nvPr/>
        </p:nvSpPr>
        <p:spPr>
          <a:xfrm>
            <a:off x="6013885" y="5844018"/>
            <a:ext cx="144000" cy="144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2" name="TextBox 281">
            <a:extLst>
              <a:ext uri="{FF2B5EF4-FFF2-40B4-BE49-F238E27FC236}">
                <a16:creationId xmlns:a16="http://schemas.microsoft.com/office/drawing/2014/main" id="{8E9CB3CA-B71E-ABAC-1FCB-310D4ECFAD46}"/>
              </a:ext>
            </a:extLst>
          </p:cNvPr>
          <p:cNvSpPr txBox="1"/>
          <p:nvPr/>
        </p:nvSpPr>
        <p:spPr>
          <a:xfrm>
            <a:off x="9914865" y="5460022"/>
            <a:ext cx="977098"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Timings yet to be agreed</a:t>
            </a:r>
          </a:p>
        </p:txBody>
      </p:sp>
      <p:sp>
        <p:nvSpPr>
          <p:cNvPr id="283" name="Right Brace 282">
            <a:extLst>
              <a:ext uri="{FF2B5EF4-FFF2-40B4-BE49-F238E27FC236}">
                <a16:creationId xmlns:a16="http://schemas.microsoft.com/office/drawing/2014/main" id="{C4F3E6CA-6122-F183-6234-BF26DD9E5B30}"/>
              </a:ext>
            </a:extLst>
          </p:cNvPr>
          <p:cNvSpPr/>
          <p:nvPr/>
        </p:nvSpPr>
        <p:spPr>
          <a:xfrm>
            <a:off x="9865630" y="5432951"/>
            <a:ext cx="98470" cy="21907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285" name="Connector: Elbow 284">
            <a:extLst>
              <a:ext uri="{FF2B5EF4-FFF2-40B4-BE49-F238E27FC236}">
                <a16:creationId xmlns:a16="http://schemas.microsoft.com/office/drawing/2014/main" id="{34683DC3-678A-43BF-2258-DE737DBA9DC3}"/>
              </a:ext>
            </a:extLst>
          </p:cNvPr>
          <p:cNvCxnSpPr>
            <a:stCxn id="278" idx="2"/>
            <a:endCxn id="10" idx="1"/>
          </p:cNvCxnSpPr>
          <p:nvPr/>
        </p:nvCxnSpPr>
        <p:spPr>
          <a:xfrm rot="16200000" flipH="1">
            <a:off x="6276214" y="4201161"/>
            <a:ext cx="390583" cy="2288088"/>
          </a:xfrm>
          <a:prstGeom prst="bent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0" name="object 163">
            <a:extLst>
              <a:ext uri="{FF2B5EF4-FFF2-40B4-BE49-F238E27FC236}">
                <a16:creationId xmlns:a16="http://schemas.microsoft.com/office/drawing/2014/main" id="{CA4B5FCD-1B94-39F7-4B1D-26259EDE6F56}"/>
              </a:ext>
            </a:extLst>
          </p:cNvPr>
          <p:cNvSpPr txBox="1"/>
          <p:nvPr/>
        </p:nvSpPr>
        <p:spPr>
          <a:xfrm>
            <a:off x="4867581" y="5168216"/>
            <a:ext cx="920751"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update on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adoption to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6" name="Flowchart: Decision 285">
            <a:extLst>
              <a:ext uri="{FF2B5EF4-FFF2-40B4-BE49-F238E27FC236}">
                <a16:creationId xmlns:a16="http://schemas.microsoft.com/office/drawing/2014/main" id="{EF9A5589-7AC5-2905-03B6-37E5563AFE7E}"/>
              </a:ext>
            </a:extLst>
          </p:cNvPr>
          <p:cNvSpPr/>
          <p:nvPr/>
        </p:nvSpPr>
        <p:spPr>
          <a:xfrm>
            <a:off x="6771613" y="5001460"/>
            <a:ext cx="144000" cy="144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88" name="Straight Arrow Connector 287">
            <a:extLst>
              <a:ext uri="{FF2B5EF4-FFF2-40B4-BE49-F238E27FC236}">
                <a16:creationId xmlns:a16="http://schemas.microsoft.com/office/drawing/2014/main" id="{01EE461B-3E9E-D397-7D11-A3FF7422875D}"/>
              </a:ext>
            </a:extLst>
          </p:cNvPr>
          <p:cNvCxnSpPr>
            <a:cxnSpLocks/>
            <a:stCxn id="286" idx="1"/>
            <a:endCxn id="278" idx="3"/>
          </p:cNvCxnSpPr>
          <p:nvPr/>
        </p:nvCxnSpPr>
        <p:spPr>
          <a:xfrm flipH="1">
            <a:off x="5399461" y="5073460"/>
            <a:ext cx="1372152" cy="4454"/>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94" name="Flowchart: Decision 293">
            <a:extLst>
              <a:ext uri="{FF2B5EF4-FFF2-40B4-BE49-F238E27FC236}">
                <a16:creationId xmlns:a16="http://schemas.microsoft.com/office/drawing/2014/main" id="{D05948A7-131D-FD64-CC4A-B68BF38B802C}"/>
              </a:ext>
            </a:extLst>
          </p:cNvPr>
          <p:cNvSpPr/>
          <p:nvPr/>
        </p:nvSpPr>
        <p:spPr>
          <a:xfrm>
            <a:off x="5290498" y="1851156"/>
            <a:ext cx="72000" cy="72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object 163">
            <a:extLst>
              <a:ext uri="{FF2B5EF4-FFF2-40B4-BE49-F238E27FC236}">
                <a16:creationId xmlns:a16="http://schemas.microsoft.com/office/drawing/2014/main" id="{5E4933F9-EEC4-16B3-7DC3-68C4EE9B16F1}"/>
              </a:ext>
            </a:extLst>
          </p:cNvPr>
          <p:cNvSpPr txBox="1"/>
          <p:nvPr/>
        </p:nvSpPr>
        <p:spPr>
          <a:xfrm>
            <a:off x="4288584" y="1624763"/>
            <a:ext cx="208800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 / validation of feasible end date based on participant submissions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Flowchart: Decision 295">
            <a:extLst>
              <a:ext uri="{FF2B5EF4-FFF2-40B4-BE49-F238E27FC236}">
                <a16:creationId xmlns:a16="http://schemas.microsoft.com/office/drawing/2014/main" id="{B818BCD0-7A5B-CE62-A17D-3E7BE55B3DF3}"/>
              </a:ext>
            </a:extLst>
          </p:cNvPr>
          <p:cNvSpPr/>
          <p:nvPr/>
        </p:nvSpPr>
        <p:spPr>
          <a:xfrm>
            <a:off x="3773718" y="185325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7" name="Flowchart: Decision 296">
            <a:extLst>
              <a:ext uri="{FF2B5EF4-FFF2-40B4-BE49-F238E27FC236}">
                <a16:creationId xmlns:a16="http://schemas.microsoft.com/office/drawing/2014/main" id="{BF761D3E-32D0-F70D-E6CC-49A8ADF89D26}"/>
              </a:ext>
            </a:extLst>
          </p:cNvPr>
          <p:cNvSpPr/>
          <p:nvPr/>
        </p:nvSpPr>
        <p:spPr>
          <a:xfrm>
            <a:off x="4533910" y="185325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8" name="object 163">
            <a:extLst>
              <a:ext uri="{FF2B5EF4-FFF2-40B4-BE49-F238E27FC236}">
                <a16:creationId xmlns:a16="http://schemas.microsoft.com/office/drawing/2014/main" id="{E5124C37-49A6-7AEE-02D2-2ADA51A6324F}"/>
              </a:ext>
            </a:extLst>
          </p:cNvPr>
          <p:cNvSpPr txBox="1"/>
          <p:nvPr/>
        </p:nvSpPr>
        <p:spPr>
          <a:xfrm>
            <a:off x="3624075" y="1987458"/>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9" name="Flowchart: Decision 298">
            <a:extLst>
              <a:ext uri="{FF2B5EF4-FFF2-40B4-BE49-F238E27FC236}">
                <a16:creationId xmlns:a16="http://schemas.microsoft.com/office/drawing/2014/main" id="{02418F2C-8363-6952-D769-81C16769AAE3}"/>
              </a:ext>
            </a:extLst>
          </p:cNvPr>
          <p:cNvSpPr/>
          <p:nvPr/>
        </p:nvSpPr>
        <p:spPr>
          <a:xfrm>
            <a:off x="6019582" y="319922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0" name="object 163">
            <a:extLst>
              <a:ext uri="{FF2B5EF4-FFF2-40B4-BE49-F238E27FC236}">
                <a16:creationId xmlns:a16="http://schemas.microsoft.com/office/drawing/2014/main" id="{5E1EFC99-F125-4CAC-9A60-626B65303046}"/>
              </a:ext>
            </a:extLst>
          </p:cNvPr>
          <p:cNvSpPr txBox="1"/>
          <p:nvPr/>
        </p:nvSpPr>
        <p:spPr>
          <a:xfrm>
            <a:off x="5352412" y="3072143"/>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1" name="Flowchart: Decision 300">
            <a:extLst>
              <a:ext uri="{FF2B5EF4-FFF2-40B4-BE49-F238E27FC236}">
                <a16:creationId xmlns:a16="http://schemas.microsoft.com/office/drawing/2014/main" id="{FD1FB939-F86B-912B-9A2C-821559595BCF}"/>
              </a:ext>
            </a:extLst>
          </p:cNvPr>
          <p:cNvSpPr/>
          <p:nvPr/>
        </p:nvSpPr>
        <p:spPr>
          <a:xfrm>
            <a:off x="5286263" y="2922186"/>
            <a:ext cx="72000" cy="72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2" name="object 163">
            <a:extLst>
              <a:ext uri="{FF2B5EF4-FFF2-40B4-BE49-F238E27FC236}">
                <a16:creationId xmlns:a16="http://schemas.microsoft.com/office/drawing/2014/main" id="{C52F2CAA-0FFA-1E58-09AF-BDC663E78DA7}"/>
              </a:ext>
            </a:extLst>
          </p:cNvPr>
          <p:cNvSpPr txBox="1"/>
          <p:nvPr/>
        </p:nvSpPr>
        <p:spPr>
          <a:xfrm>
            <a:off x="4288584" y="2753460"/>
            <a:ext cx="2088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a:t>
            </a:r>
          </a:p>
        </p:txBody>
      </p:sp>
      <p:sp>
        <p:nvSpPr>
          <p:cNvPr id="303" name="Rectangle: Rounded Corners 302">
            <a:extLst>
              <a:ext uri="{FF2B5EF4-FFF2-40B4-BE49-F238E27FC236}">
                <a16:creationId xmlns:a16="http://schemas.microsoft.com/office/drawing/2014/main" id="{76D2439D-C76B-4F7C-5290-65036AFB7B66}"/>
              </a:ext>
            </a:extLst>
          </p:cNvPr>
          <p:cNvSpPr/>
          <p:nvPr/>
        </p:nvSpPr>
        <p:spPr>
          <a:xfrm>
            <a:off x="3918953" y="3431753"/>
            <a:ext cx="629550" cy="114082"/>
          </a:xfrm>
          <a:prstGeom prst="roundRect">
            <a:avLst/>
          </a:prstGeom>
          <a:solidFill>
            <a:srgbClr val="FAD2D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68" name="Flowchart: Decision 267">
            <a:extLst>
              <a:ext uri="{FF2B5EF4-FFF2-40B4-BE49-F238E27FC236}">
                <a16:creationId xmlns:a16="http://schemas.microsoft.com/office/drawing/2014/main" id="{7809C854-5E3F-F181-5BDB-587BB6C1C373}"/>
              </a:ext>
            </a:extLst>
          </p:cNvPr>
          <p:cNvSpPr/>
          <p:nvPr/>
        </p:nvSpPr>
        <p:spPr>
          <a:xfrm>
            <a:off x="4493465" y="3419337"/>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4" name="Flowchart: Decision 303">
            <a:extLst>
              <a:ext uri="{FF2B5EF4-FFF2-40B4-BE49-F238E27FC236}">
                <a16:creationId xmlns:a16="http://schemas.microsoft.com/office/drawing/2014/main" id="{3BE1E1C3-1D5B-E56A-62E9-7FC4C38403C0}"/>
              </a:ext>
            </a:extLst>
          </p:cNvPr>
          <p:cNvSpPr/>
          <p:nvPr/>
        </p:nvSpPr>
        <p:spPr>
          <a:xfrm>
            <a:off x="3761148" y="291734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5" name="Flowchart: Decision 304">
            <a:extLst>
              <a:ext uri="{FF2B5EF4-FFF2-40B4-BE49-F238E27FC236}">
                <a16:creationId xmlns:a16="http://schemas.microsoft.com/office/drawing/2014/main" id="{1483EBD0-900B-C822-1835-892E42385581}"/>
              </a:ext>
            </a:extLst>
          </p:cNvPr>
          <p:cNvSpPr/>
          <p:nvPr/>
        </p:nvSpPr>
        <p:spPr>
          <a:xfrm>
            <a:off x="4521340" y="291734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6" name="object 163">
            <a:extLst>
              <a:ext uri="{FF2B5EF4-FFF2-40B4-BE49-F238E27FC236}">
                <a16:creationId xmlns:a16="http://schemas.microsoft.com/office/drawing/2014/main" id="{E1D16A1B-CA8C-AB9C-FB85-9732AC330EF8}"/>
              </a:ext>
            </a:extLst>
          </p:cNvPr>
          <p:cNvSpPr txBox="1"/>
          <p:nvPr/>
        </p:nvSpPr>
        <p:spPr>
          <a:xfrm>
            <a:off x="3658553" y="3071751"/>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7" name="Rectangle 306">
            <a:extLst>
              <a:ext uri="{FF2B5EF4-FFF2-40B4-BE49-F238E27FC236}">
                <a16:creationId xmlns:a16="http://schemas.microsoft.com/office/drawing/2014/main" id="{A9ACC723-33EC-F993-37C9-81175C15B726}"/>
              </a:ext>
            </a:extLst>
          </p:cNvPr>
          <p:cNvSpPr/>
          <p:nvPr/>
        </p:nvSpPr>
        <p:spPr>
          <a:xfrm>
            <a:off x="2293480" y="1559560"/>
            <a:ext cx="1521684" cy="572923"/>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 with sufficient levels of data has not yet been realised</a:t>
            </a:r>
          </a:p>
        </p:txBody>
      </p:sp>
      <p:sp>
        <p:nvSpPr>
          <p:cNvPr id="309" name="Rectangle 308">
            <a:extLst>
              <a:ext uri="{FF2B5EF4-FFF2-40B4-BE49-F238E27FC236}">
                <a16:creationId xmlns:a16="http://schemas.microsoft.com/office/drawing/2014/main" id="{707A594E-F288-3850-4067-D32A9524B198}"/>
              </a:ext>
            </a:extLst>
          </p:cNvPr>
          <p:cNvSpPr/>
          <p:nvPr/>
        </p:nvSpPr>
        <p:spPr>
          <a:xfrm>
            <a:off x="2293480" y="2646982"/>
            <a:ext cx="1521684" cy="572923"/>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 with sufficient levels of data has not yet been realised</a:t>
            </a:r>
          </a:p>
        </p:txBody>
      </p:sp>
      <p:sp>
        <p:nvSpPr>
          <p:cNvPr id="326" name="Flowchart: Decision 325">
            <a:extLst>
              <a:ext uri="{FF2B5EF4-FFF2-40B4-BE49-F238E27FC236}">
                <a16:creationId xmlns:a16="http://schemas.microsoft.com/office/drawing/2014/main" id="{4736697E-0F19-E507-979B-F28DE5FDE514}"/>
              </a:ext>
            </a:extLst>
          </p:cNvPr>
          <p:cNvSpPr/>
          <p:nvPr/>
        </p:nvSpPr>
        <p:spPr>
          <a:xfrm>
            <a:off x="3973581" y="4526023"/>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7" name="object 163">
            <a:extLst>
              <a:ext uri="{FF2B5EF4-FFF2-40B4-BE49-F238E27FC236}">
                <a16:creationId xmlns:a16="http://schemas.microsoft.com/office/drawing/2014/main" id="{BA1EABD7-0557-B9E6-536F-5B715450E765}"/>
              </a:ext>
            </a:extLst>
          </p:cNvPr>
          <p:cNvSpPr txBox="1"/>
          <p:nvPr/>
        </p:nvSpPr>
        <p:spPr>
          <a:xfrm>
            <a:off x="3411322" y="4712062"/>
            <a:ext cx="1260000"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Scope Doc to JROC </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8" name="Flowchart: Decision 327">
            <a:extLst>
              <a:ext uri="{FF2B5EF4-FFF2-40B4-BE49-F238E27FC236}">
                <a16:creationId xmlns:a16="http://schemas.microsoft.com/office/drawing/2014/main" id="{6BF0BFD1-2089-A7FF-EECC-F2D74679A39C}"/>
              </a:ext>
            </a:extLst>
          </p:cNvPr>
          <p:cNvSpPr/>
          <p:nvPr/>
        </p:nvSpPr>
        <p:spPr>
          <a:xfrm>
            <a:off x="4964608" y="4519390"/>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9" name="object 163">
            <a:extLst>
              <a:ext uri="{FF2B5EF4-FFF2-40B4-BE49-F238E27FC236}">
                <a16:creationId xmlns:a16="http://schemas.microsoft.com/office/drawing/2014/main" id="{2D76554B-5E47-4313-92F7-9C0FD839CE51}"/>
              </a:ext>
            </a:extLst>
          </p:cNvPr>
          <p:cNvSpPr txBox="1"/>
          <p:nvPr/>
        </p:nvSpPr>
        <p:spPr>
          <a:xfrm>
            <a:off x="4264208" y="4355033"/>
            <a:ext cx="1546709"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Initial findings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Tree>
    <p:extLst>
      <p:ext uri="{BB962C8B-B14F-4D97-AF65-F5344CB8AC3E}">
        <p14:creationId xmlns:p14="http://schemas.microsoft.com/office/powerpoint/2010/main" val="3501908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6773" y="620257"/>
          <a:ext cx="12169340" cy="5909598"/>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05276">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algn="l"/>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05276">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1064683">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205276">
                <a:tc rowSpan="5">
                  <a:txBody>
                    <a:bodyPr/>
                    <a:lstStyle/>
                    <a:p>
                      <a:r>
                        <a:rPr lang="en-GB" sz="700" b="1">
                          <a:latin typeface="Metropolis" panose="00000500000000000000" pitchFamily="50" charset="0"/>
                        </a:rPr>
                        <a:t>5.1. Technical</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Requirements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205276">
                <a:tc vMerge="1">
                  <a:txBody>
                    <a:bodyPr/>
                    <a:lstStyle/>
                    <a:p>
                      <a:endParaRPr lang="en-GB"/>
                    </a:p>
                  </a:txBody>
                  <a:tcPr/>
                </a:tc>
                <a:tc>
                  <a:txBody>
                    <a:bodyPr/>
                    <a:lstStyle/>
                    <a:p>
                      <a:r>
                        <a:rPr lang="en-GB" sz="700" b="1">
                          <a:latin typeface="Metropolis" panose="00000500000000000000" pitchFamily="50" charset="0"/>
                        </a:rPr>
                        <a:t>Blueprint Action Plan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91561137"/>
                  </a:ext>
                </a:extLst>
              </a:tr>
              <a:tr h="205276">
                <a:tc vMerge="1">
                  <a:txBody>
                    <a:bodyPr/>
                    <a:lstStyle/>
                    <a:p>
                      <a:endParaRPr lang="en-GB"/>
                    </a:p>
                  </a:txBody>
                  <a:tcPr/>
                </a:tc>
                <a:tc>
                  <a:txBody>
                    <a:bodyPr/>
                    <a:lstStyle/>
                    <a:p>
                      <a:r>
                        <a:rPr lang="en-GB" sz="700" b="1">
                          <a:latin typeface="Metropolis" panose="00000500000000000000" pitchFamily="50" charset="0"/>
                        </a:rPr>
                        <a:t>Rollout Guidelines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5107291"/>
                  </a:ext>
                </a:extLst>
              </a:tr>
              <a:tr h="205276">
                <a:tc vMerge="1">
                  <a:txBody>
                    <a:bodyPr/>
                    <a:lstStyle/>
                    <a:p>
                      <a:endParaRPr lang="en-GB"/>
                    </a:p>
                  </a:txBody>
                  <a:tcPr/>
                </a:tc>
                <a:tc>
                  <a:txBody>
                    <a:bodyPr/>
                    <a:lstStyle/>
                    <a:p>
                      <a:r>
                        <a:rPr lang="en-GB" sz="700" b="1">
                          <a:latin typeface="Metropolis" panose="00000500000000000000" pitchFamily="50" charset="0"/>
                        </a:rPr>
                        <a:t>Wave 1 Success Criteria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55818117"/>
                  </a:ext>
                </a:extLst>
              </a:tr>
              <a:tr h="205276">
                <a:tc vMerge="1">
                  <a:txBody>
                    <a:bodyPr/>
                    <a:lstStyle/>
                    <a:p>
                      <a:endParaRPr lang="en-GB"/>
                    </a:p>
                  </a:txBody>
                  <a:tcPr/>
                </a:tc>
                <a:tc>
                  <a:txBody>
                    <a:bodyPr/>
                    <a:lstStyle/>
                    <a:p>
                      <a:r>
                        <a:rPr lang="en-GB" sz="700" b="1">
                          <a:latin typeface="Metropolis" panose="00000500000000000000" pitchFamily="50" charset="0"/>
                        </a:rPr>
                        <a:t>LT Tech/Functional Roadmap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18378082"/>
                  </a:ext>
                </a:extLst>
              </a:tr>
              <a:tr h="274357">
                <a:tc rowSpan="4">
                  <a:txBody>
                    <a:bodyPr/>
                    <a:lstStyle/>
                    <a:p>
                      <a:r>
                        <a:rPr lang="en-GB" sz="700" b="1">
                          <a:solidFill>
                            <a:schemeClr val="tx1"/>
                          </a:solidFill>
                          <a:latin typeface="Metropolis" panose="00000500000000000000" pitchFamily="50" charset="0"/>
                        </a:rPr>
                        <a:t>5.2. Disputes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Dispute system requirements </a:t>
                      </a:r>
                      <a:r>
                        <a:rPr lang="en-GB" sz="500" b="1">
                          <a:latin typeface="Metropolis" panose="00000500000000000000" pitchFamily="50" charset="0"/>
                        </a:rPr>
                        <a:t>(functional &amp; non-functional)</a:t>
                      </a:r>
                      <a:endParaRPr lang="en-GB" sz="700" b="1">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12000">
                <a:tc vMerge="1">
                  <a:txBody>
                    <a:bodyPr/>
                    <a:lstStyle/>
                    <a:p>
                      <a:endParaRPr lang="en-GB"/>
                    </a:p>
                  </a:txBody>
                  <a:tcPr/>
                </a:tc>
                <a:tc>
                  <a:txBody>
                    <a:bodyPr/>
                    <a:lstStyle/>
                    <a:p>
                      <a:r>
                        <a:rPr lang="en-GB" sz="700" b="1">
                          <a:solidFill>
                            <a:schemeClr val="tx1"/>
                          </a:solidFill>
                          <a:latin typeface="Metropolis" panose="00000500000000000000" pitchFamily="50" charset="0"/>
                        </a:rPr>
                        <a:t>Dispute System for Wave 1*</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5816072"/>
                  </a:ext>
                </a:extLst>
              </a:tr>
              <a:tr h="293070">
                <a:tc vMerge="1">
                  <a:txBody>
                    <a:bodyPr/>
                    <a:lstStyle/>
                    <a:p>
                      <a:endParaRPr lang="en-GB"/>
                    </a:p>
                  </a:txBody>
                  <a:tcPr/>
                </a:tc>
                <a:tc>
                  <a:txBody>
                    <a:bodyPr/>
                    <a:lstStyle/>
                    <a:p>
                      <a:r>
                        <a:rPr lang="en-GB" sz="700" b="1">
                          <a:latin typeface="Metropolis" panose="00000500000000000000" pitchFamily="50" charset="0"/>
                        </a:rPr>
                        <a:t>Disputes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60688763"/>
                  </a:ext>
                </a:extLst>
              </a:tr>
              <a:tr h="25200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Sector definitions for Wave 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17673878"/>
                  </a:ext>
                </a:extLst>
              </a:tr>
              <a:tr h="304842">
                <a:tc>
                  <a:txBody>
                    <a:bodyPr/>
                    <a:lstStyle/>
                    <a:p>
                      <a:r>
                        <a:rPr lang="en-GB" sz="700" b="1">
                          <a:latin typeface="Metropolis" panose="00000500000000000000" pitchFamily="50" charset="0"/>
                        </a:rPr>
                        <a:t>5.3. Industry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Participant Readiness and Engagement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304842">
                <a:tc rowSpan="5">
                  <a:txBody>
                    <a:bodyPr/>
                    <a:lstStyle/>
                    <a:p>
                      <a:r>
                        <a:rPr lang="en-GB" sz="700" b="1">
                          <a:latin typeface="Metropolis" panose="00000500000000000000" pitchFamily="50" charset="0"/>
                        </a:rPr>
                        <a:t>5.4a. MLA Dev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Procure External Legal Support*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28771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Sector definitions for Wave 1</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60164132"/>
                  </a:ext>
                </a:extLst>
              </a:tr>
              <a:tr h="287718">
                <a:tc vMerge="1">
                  <a:txBody>
                    <a:bodyPr/>
                    <a:lstStyle/>
                    <a:p>
                      <a:endParaRPr lang="en-GB"/>
                    </a:p>
                  </a:txBody>
                  <a:tcPr/>
                </a:tc>
                <a:tc>
                  <a:txBody>
                    <a:bodyPr/>
                    <a:lstStyle/>
                    <a:p>
                      <a:r>
                        <a:rPr lang="en-GB" sz="700" b="1">
                          <a:latin typeface="Metropolis" panose="00000500000000000000" pitchFamily="50" charset="0"/>
                        </a:rPr>
                        <a:t>Development of MLA v1.0*</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47413162"/>
                  </a:ext>
                </a:extLst>
              </a:tr>
              <a:tr h="287718">
                <a:tc vMerge="1">
                  <a:txBody>
                    <a:bodyPr/>
                    <a:lstStyle/>
                    <a:p>
                      <a:endParaRPr lang="en-GB"/>
                    </a:p>
                  </a:txBody>
                  <a:tcPr>
                    <a:lnT w="12700" cap="flat" cmpd="sng" algn="ctr">
                      <a:solidFill>
                        <a:schemeClr val="bg1">
                          <a:lumMod val="85000"/>
                        </a:schemeClr>
                      </a:solidFill>
                      <a:prstDash val="solid"/>
                      <a:round/>
                      <a:headEnd type="none" w="med" len="med"/>
                      <a:tailEnd type="none" w="med" len="med"/>
                    </a:lnT>
                  </a:tcPr>
                </a:tc>
                <a:tc>
                  <a:txBody>
                    <a:bodyPr/>
                    <a:lstStyle/>
                    <a:p>
                      <a:r>
                        <a:rPr lang="en-GB" sz="700" b="1">
                          <a:latin typeface="Metropolis" panose="00000500000000000000" pitchFamily="50" charset="0"/>
                        </a:rPr>
                        <a:t>MLA / Disputes operating model*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4341631"/>
                  </a:ext>
                </a:extLst>
              </a:tr>
              <a:tr h="287718">
                <a:tc vMerge="1">
                  <a:txBody>
                    <a:bodyPr/>
                    <a:lstStyle/>
                    <a:p>
                      <a:endParaRPr lang="en-GB" sz="700" b="1">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MLA Roadmap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64123978"/>
                  </a:ext>
                </a:extLst>
              </a:tr>
              <a:tr h="216000">
                <a:tc gridSpan="2">
                  <a:txBody>
                    <a:bodyPr/>
                    <a:lstStyle/>
                    <a:p>
                      <a:r>
                        <a:rPr lang="en-GB" sz="700" b="1">
                          <a:latin typeface="Metropolis" panose="00000500000000000000" pitchFamily="50" charset="0"/>
                        </a:rPr>
                        <a:t>5.4b. Commercial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bl>
          </a:graphicData>
        </a:graphic>
      </p:graphicFrame>
      <p:grpSp>
        <p:nvGrpSpPr>
          <p:cNvPr id="32" name="Group 31">
            <a:extLst>
              <a:ext uri="{FF2B5EF4-FFF2-40B4-BE49-F238E27FC236}">
                <a16:creationId xmlns:a16="http://schemas.microsoft.com/office/drawing/2014/main" id="{40115D5B-D5F0-1BFC-B625-7CC8A31DC6A7}"/>
              </a:ext>
            </a:extLst>
          </p:cNvPr>
          <p:cNvGrpSpPr/>
          <p:nvPr/>
        </p:nvGrpSpPr>
        <p:grpSpPr>
          <a:xfrm>
            <a:off x="3596957" y="668626"/>
            <a:ext cx="715243" cy="5865446"/>
            <a:chOff x="1580931" y="1220779"/>
            <a:chExt cx="715243" cy="5139680"/>
          </a:xfrm>
        </p:grpSpPr>
        <p:sp>
          <p:nvSpPr>
            <p:cNvPr id="45" name="Rectangle 44">
              <a:extLst>
                <a:ext uri="{FF2B5EF4-FFF2-40B4-BE49-F238E27FC236}">
                  <a16:creationId xmlns:a16="http://schemas.microsoft.com/office/drawing/2014/main" id="{8758470A-057B-A84F-FA9C-68994C94E223}"/>
                </a:ext>
              </a:extLst>
            </p:cNvPr>
            <p:cNvSpPr/>
            <p:nvPr/>
          </p:nvSpPr>
          <p:spPr>
            <a:xfrm>
              <a:off x="1580931" y="1220779"/>
              <a:ext cx="715243" cy="144000"/>
            </a:xfrm>
            <a:prstGeom prst="rect">
              <a:avLst/>
            </a:prstGeom>
            <a:solidFill>
              <a:srgbClr val="FF33CC"/>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a:ln>
                    <a:noFill/>
                  </a:ln>
                  <a:solidFill>
                    <a:prstClr val="white"/>
                  </a:solidFill>
                  <a:effectLst/>
                  <a:uLnTx/>
                  <a:uFillTx/>
                  <a:latin typeface="Metropolis" panose="00000500000000000000" pitchFamily="50" charset="0"/>
                  <a:ea typeface="+mn-ea"/>
                  <a:cs typeface="+mn-cs"/>
                </a:rPr>
                <a:t>Meeting Date</a:t>
              </a:r>
            </a:p>
          </p:txBody>
        </p:sp>
        <p:cxnSp>
          <p:nvCxnSpPr>
            <p:cNvPr id="33" name="Straight Connector 32">
              <a:extLst>
                <a:ext uri="{FF2B5EF4-FFF2-40B4-BE49-F238E27FC236}">
                  <a16:creationId xmlns:a16="http://schemas.microsoft.com/office/drawing/2014/main" id="{0BAF15D2-6BC4-2B26-C22B-D0A281B4005C}"/>
                </a:ext>
              </a:extLst>
            </p:cNvPr>
            <p:cNvCxnSpPr>
              <a:cxnSpLocks/>
              <a:stCxn id="45" idx="2"/>
            </p:cNvCxnSpPr>
            <p:nvPr/>
          </p:nvCxnSpPr>
          <p:spPr>
            <a:xfrm flipH="1">
              <a:off x="1922929" y="1364779"/>
              <a:ext cx="15624" cy="4995680"/>
            </a:xfrm>
            <a:prstGeom prst="line">
              <a:avLst/>
            </a:prstGeom>
            <a:ln>
              <a:solidFill>
                <a:srgbClr val="FF33CC"/>
              </a:solidFill>
            </a:ln>
          </p:spPr>
          <p:style>
            <a:lnRef idx="1">
              <a:schemeClr val="accent1"/>
            </a:lnRef>
            <a:fillRef idx="0">
              <a:schemeClr val="accent1"/>
            </a:fillRef>
            <a:effectRef idx="0">
              <a:schemeClr val="accent1"/>
            </a:effectRef>
            <a:fontRef idx="minor">
              <a:schemeClr val="tx1"/>
            </a:fontRef>
          </p:style>
        </p:cxnSp>
      </p:grpSp>
      <p:cxnSp>
        <p:nvCxnSpPr>
          <p:cNvPr id="369" name="Connector: Elbow 368">
            <a:extLst>
              <a:ext uri="{FF2B5EF4-FFF2-40B4-BE49-F238E27FC236}">
                <a16:creationId xmlns:a16="http://schemas.microsoft.com/office/drawing/2014/main" id="{A5F3C77C-FF1E-2BF5-3978-AF1C51E67A32}"/>
              </a:ext>
            </a:extLst>
          </p:cNvPr>
          <p:cNvCxnSpPr>
            <a:cxnSpLocks/>
            <a:stCxn id="368" idx="0"/>
            <a:endCxn id="366" idx="1"/>
          </p:cNvCxnSpPr>
          <p:nvPr/>
        </p:nvCxnSpPr>
        <p:spPr>
          <a:xfrm rot="5400000" flipH="1" flipV="1">
            <a:off x="6624541" y="3878422"/>
            <a:ext cx="2963700" cy="406898"/>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grpSp>
        <p:nvGrpSpPr>
          <p:cNvPr id="189" name="Group 188">
            <a:extLst>
              <a:ext uri="{FF2B5EF4-FFF2-40B4-BE49-F238E27FC236}">
                <a16:creationId xmlns:a16="http://schemas.microsoft.com/office/drawing/2014/main" id="{826D27C9-BE5D-0FCD-3173-91E144BC829E}"/>
              </a:ext>
            </a:extLst>
          </p:cNvPr>
          <p:cNvGrpSpPr/>
          <p:nvPr/>
        </p:nvGrpSpPr>
        <p:grpSpPr>
          <a:xfrm>
            <a:off x="7038665" y="1060465"/>
            <a:ext cx="1150644" cy="272434"/>
            <a:chOff x="5833870" y="1150011"/>
            <a:chExt cx="1150644" cy="272434"/>
          </a:xfrm>
        </p:grpSpPr>
        <p:sp>
          <p:nvSpPr>
            <p:cNvPr id="23" name="object 163">
              <a:extLst>
                <a:ext uri="{FF2B5EF4-FFF2-40B4-BE49-F238E27FC236}">
                  <a16:creationId xmlns:a16="http://schemas.microsoft.com/office/drawing/2014/main" id="{672D8F4D-0066-6E9F-D03C-456B2FFBCE23}"/>
                </a:ext>
              </a:extLst>
            </p:cNvPr>
            <p:cNvSpPr txBox="1"/>
            <p:nvPr/>
          </p:nvSpPr>
          <p:spPr>
            <a:xfrm>
              <a:off x="5833870" y="1150011"/>
              <a:ext cx="115064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JROC approval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4" name="Flowchart: Decision 23">
              <a:extLst>
                <a:ext uri="{FF2B5EF4-FFF2-40B4-BE49-F238E27FC236}">
                  <a16:creationId xmlns:a16="http://schemas.microsoft.com/office/drawing/2014/main" id="{2B1A85C5-B55D-44D3-D26D-B32822668F8D}"/>
                </a:ext>
              </a:extLst>
            </p:cNvPr>
            <p:cNvSpPr/>
            <p:nvPr/>
          </p:nvSpPr>
          <p:spPr>
            <a:xfrm>
              <a:off x="6337016" y="127844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sp>
        <p:nvSpPr>
          <p:cNvPr id="26" name="object 163">
            <a:extLst>
              <a:ext uri="{FF2B5EF4-FFF2-40B4-BE49-F238E27FC236}">
                <a16:creationId xmlns:a16="http://schemas.microsoft.com/office/drawing/2014/main" id="{14DE1A2E-FBB3-1F86-4CAF-93BC7D9CCE61}"/>
              </a:ext>
            </a:extLst>
          </p:cNvPr>
          <p:cNvSpPr txBox="1"/>
          <p:nvPr/>
        </p:nvSpPr>
        <p:spPr>
          <a:xfrm>
            <a:off x="6955908" y="2318901"/>
            <a:ext cx="83241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Wave 1 readiness report to 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2" name="object 163">
            <a:extLst>
              <a:ext uri="{FF2B5EF4-FFF2-40B4-BE49-F238E27FC236}">
                <a16:creationId xmlns:a16="http://schemas.microsoft.com/office/drawing/2014/main" id="{8A56C324-F68E-707B-0C05-67166BB386DD}"/>
              </a:ext>
            </a:extLst>
          </p:cNvPr>
          <p:cNvSpPr txBox="1"/>
          <p:nvPr/>
        </p:nvSpPr>
        <p:spPr>
          <a:xfrm>
            <a:off x="4092550" y="2774464"/>
            <a:ext cx="16549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Wave 1 Success Criteria agreed and signed-off</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5" name="object 163">
            <a:extLst>
              <a:ext uri="{FF2B5EF4-FFF2-40B4-BE49-F238E27FC236}">
                <a16:creationId xmlns:a16="http://schemas.microsoft.com/office/drawing/2014/main" id="{E4DC3328-372E-D4A9-17C0-4B323A265F69}"/>
              </a:ext>
            </a:extLst>
          </p:cNvPr>
          <p:cNvSpPr txBox="1"/>
          <p:nvPr/>
        </p:nvSpPr>
        <p:spPr>
          <a:xfrm>
            <a:off x="3907677" y="3178499"/>
            <a:ext cx="1535946"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Final Dispute system functional &amp; non-functional requirements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63" name="Connector: Elbow 162">
            <a:extLst>
              <a:ext uri="{FF2B5EF4-FFF2-40B4-BE49-F238E27FC236}">
                <a16:creationId xmlns:a16="http://schemas.microsoft.com/office/drawing/2014/main" id="{05AC2DD1-95EB-3071-869C-CC69C5D2AA0E}"/>
              </a:ext>
            </a:extLst>
          </p:cNvPr>
          <p:cNvCxnSpPr>
            <a:cxnSpLocks/>
            <a:stCxn id="147" idx="3"/>
          </p:cNvCxnSpPr>
          <p:nvPr/>
        </p:nvCxnSpPr>
        <p:spPr>
          <a:xfrm>
            <a:off x="4645353" y="3519144"/>
            <a:ext cx="98888" cy="17"/>
          </a:xfrm>
          <a:prstGeom prst="bentConnector3">
            <a:avLst>
              <a:gd name="adj1" fmla="val 50000"/>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D1E58CB9-D1B1-B323-BAFC-BBC39DF528C7}"/>
              </a:ext>
            </a:extLst>
          </p:cNvPr>
          <p:cNvCxnSpPr>
            <a:cxnSpLocks/>
            <a:stCxn id="108" idx="2"/>
            <a:endCxn id="134" idx="1"/>
          </p:cNvCxnSpPr>
          <p:nvPr/>
        </p:nvCxnSpPr>
        <p:spPr>
          <a:xfrm rot="16200000" flipH="1">
            <a:off x="3788170" y="3363304"/>
            <a:ext cx="184414" cy="1247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78" name="Rectangle: Rounded Corners 177">
            <a:extLst>
              <a:ext uri="{FF2B5EF4-FFF2-40B4-BE49-F238E27FC236}">
                <a16:creationId xmlns:a16="http://schemas.microsoft.com/office/drawing/2014/main" id="{F31071C3-6FE0-C8D0-CAF3-86FDE71B2480}"/>
              </a:ext>
            </a:extLst>
          </p:cNvPr>
          <p:cNvSpPr/>
          <p:nvPr/>
        </p:nvSpPr>
        <p:spPr>
          <a:xfrm>
            <a:off x="5337451" y="5509535"/>
            <a:ext cx="3042483"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9" name="Rectangle: Rounded Corners 178">
            <a:extLst>
              <a:ext uri="{FF2B5EF4-FFF2-40B4-BE49-F238E27FC236}">
                <a16:creationId xmlns:a16="http://schemas.microsoft.com/office/drawing/2014/main" id="{933015B0-B83E-0D20-E4C5-22F24DD7C04B}"/>
              </a:ext>
            </a:extLst>
          </p:cNvPr>
          <p:cNvSpPr/>
          <p:nvPr/>
        </p:nvSpPr>
        <p:spPr>
          <a:xfrm>
            <a:off x="6553198" y="5543156"/>
            <a:ext cx="421148"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82" name="Rectangle: Rounded Corners 181">
            <a:extLst>
              <a:ext uri="{FF2B5EF4-FFF2-40B4-BE49-F238E27FC236}">
                <a16:creationId xmlns:a16="http://schemas.microsoft.com/office/drawing/2014/main" id="{8F9C0E0D-930A-C1F1-3CD3-EFD78ABC3F30}"/>
              </a:ext>
            </a:extLst>
          </p:cNvPr>
          <p:cNvSpPr/>
          <p:nvPr/>
        </p:nvSpPr>
        <p:spPr>
          <a:xfrm>
            <a:off x="5369084" y="5544309"/>
            <a:ext cx="119089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Iterative draft cycles</a:t>
            </a:r>
          </a:p>
        </p:txBody>
      </p:sp>
      <p:sp>
        <p:nvSpPr>
          <p:cNvPr id="256" name="object 163">
            <a:extLst>
              <a:ext uri="{FF2B5EF4-FFF2-40B4-BE49-F238E27FC236}">
                <a16:creationId xmlns:a16="http://schemas.microsoft.com/office/drawing/2014/main" id="{EA4C5B21-B76D-42F4-31F6-DFD881468181}"/>
              </a:ext>
            </a:extLst>
          </p:cNvPr>
          <p:cNvSpPr txBox="1"/>
          <p:nvPr/>
        </p:nvSpPr>
        <p:spPr>
          <a:xfrm>
            <a:off x="8426990" y="2512925"/>
            <a:ext cx="932115"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1" name="Straight Connector 260">
            <a:extLst>
              <a:ext uri="{FF2B5EF4-FFF2-40B4-BE49-F238E27FC236}">
                <a16:creationId xmlns:a16="http://schemas.microsoft.com/office/drawing/2014/main" id="{77F6E212-B902-39D5-BAD5-C92EDB5F0515}"/>
              </a:ext>
            </a:extLst>
          </p:cNvPr>
          <p:cNvCxnSpPr>
            <a:cxnSpLocks/>
            <a:stCxn id="24" idx="2"/>
            <a:endCxn id="259" idx="0"/>
          </p:cNvCxnSpPr>
          <p:nvPr/>
        </p:nvCxnSpPr>
        <p:spPr>
          <a:xfrm>
            <a:off x="7613811" y="1332899"/>
            <a:ext cx="3175" cy="419554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64" name="object 163">
            <a:extLst>
              <a:ext uri="{FF2B5EF4-FFF2-40B4-BE49-F238E27FC236}">
                <a16:creationId xmlns:a16="http://schemas.microsoft.com/office/drawing/2014/main" id="{98A439FC-2580-DD03-8753-E2EEF0F40342}"/>
              </a:ext>
            </a:extLst>
          </p:cNvPr>
          <p:cNvSpPr txBox="1"/>
          <p:nvPr/>
        </p:nvSpPr>
        <p:spPr>
          <a:xfrm>
            <a:off x="4654357" y="4877353"/>
            <a:ext cx="588556" cy="24365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Onboard external law firm support for MLA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7" name="Connector: Elbow 266">
            <a:extLst>
              <a:ext uri="{FF2B5EF4-FFF2-40B4-BE49-F238E27FC236}">
                <a16:creationId xmlns:a16="http://schemas.microsoft.com/office/drawing/2014/main" id="{A866283C-40CD-E770-B23C-04160AFE3385}"/>
              </a:ext>
            </a:extLst>
          </p:cNvPr>
          <p:cNvCxnSpPr>
            <a:cxnSpLocks/>
            <a:stCxn id="266" idx="2"/>
            <a:endCxn id="178" idx="1"/>
          </p:cNvCxnSpPr>
          <p:nvPr/>
        </p:nvCxnSpPr>
        <p:spPr>
          <a:xfrm rot="16200000" flipH="1">
            <a:off x="4693966" y="4955346"/>
            <a:ext cx="526399" cy="76057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271" name="Group 270">
            <a:extLst>
              <a:ext uri="{FF2B5EF4-FFF2-40B4-BE49-F238E27FC236}">
                <a16:creationId xmlns:a16="http://schemas.microsoft.com/office/drawing/2014/main" id="{3F0E57D4-34B1-1E3A-C349-08803699AD93}"/>
              </a:ext>
            </a:extLst>
          </p:cNvPr>
          <p:cNvGrpSpPr/>
          <p:nvPr/>
        </p:nvGrpSpPr>
        <p:grpSpPr>
          <a:xfrm>
            <a:off x="3741239" y="1504001"/>
            <a:ext cx="3363108" cy="144000"/>
            <a:chOff x="6329079" y="1566300"/>
            <a:chExt cx="3363108" cy="144000"/>
          </a:xfrm>
        </p:grpSpPr>
        <p:sp>
          <p:nvSpPr>
            <p:cNvPr id="272" name="object 163">
              <a:extLst>
                <a:ext uri="{FF2B5EF4-FFF2-40B4-BE49-F238E27FC236}">
                  <a16:creationId xmlns:a16="http://schemas.microsoft.com/office/drawing/2014/main" id="{EE9B7D7B-0DE7-C852-572C-E14AC1B13E6C}"/>
                </a:ext>
              </a:extLst>
            </p:cNvPr>
            <p:cNvSpPr txBox="1"/>
            <p:nvPr/>
          </p:nvSpPr>
          <p:spPr>
            <a:xfrm>
              <a:off x="6499073" y="1596008"/>
              <a:ext cx="319311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JROC decision on approach to follow for the procurement of external legal support</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73" name="Flowchart: Decision 272">
              <a:extLst>
                <a:ext uri="{FF2B5EF4-FFF2-40B4-BE49-F238E27FC236}">
                  <a16:creationId xmlns:a16="http://schemas.microsoft.com/office/drawing/2014/main" id="{3B57B693-5807-AA89-931B-E550A6DF45D8}"/>
                </a:ext>
              </a:extLst>
            </p:cNvPr>
            <p:cNvSpPr/>
            <p:nvPr/>
          </p:nvSpPr>
          <p:spPr>
            <a:xfrm>
              <a:off x="6329079" y="1566300"/>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75" name="Connector: Elbow 274">
            <a:extLst>
              <a:ext uri="{FF2B5EF4-FFF2-40B4-BE49-F238E27FC236}">
                <a16:creationId xmlns:a16="http://schemas.microsoft.com/office/drawing/2014/main" id="{5CEAF2B7-1B07-B087-EF33-6526483E9DC1}"/>
              </a:ext>
            </a:extLst>
          </p:cNvPr>
          <p:cNvCxnSpPr>
            <a:cxnSpLocks/>
            <a:stCxn id="273" idx="2"/>
            <a:endCxn id="265" idx="1"/>
          </p:cNvCxnSpPr>
          <p:nvPr/>
        </p:nvCxnSpPr>
        <p:spPr>
          <a:xfrm rot="16200000" flipH="1">
            <a:off x="2200094" y="3261146"/>
            <a:ext cx="3351180" cy="124890"/>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77" name="Connector: Elbow 276">
            <a:extLst>
              <a:ext uri="{FF2B5EF4-FFF2-40B4-BE49-F238E27FC236}">
                <a16:creationId xmlns:a16="http://schemas.microsoft.com/office/drawing/2014/main" id="{2A8EFA5B-C5C7-D040-DA0F-F14FB538B9D3}"/>
              </a:ext>
            </a:extLst>
          </p:cNvPr>
          <p:cNvCxnSpPr>
            <a:cxnSpLocks/>
          </p:cNvCxnSpPr>
          <p:nvPr/>
        </p:nvCxnSpPr>
        <p:spPr>
          <a:xfrm rot="16200000" flipH="1">
            <a:off x="2905580" y="3176864"/>
            <a:ext cx="3335365" cy="152570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80" name="Rectangle: Rounded Corners 279">
            <a:extLst>
              <a:ext uri="{FF2B5EF4-FFF2-40B4-BE49-F238E27FC236}">
                <a16:creationId xmlns:a16="http://schemas.microsoft.com/office/drawing/2014/main" id="{C8D213F3-1F17-8612-86E2-EA17F56C2FFE}"/>
              </a:ext>
            </a:extLst>
          </p:cNvPr>
          <p:cNvSpPr/>
          <p:nvPr/>
        </p:nvSpPr>
        <p:spPr>
          <a:xfrm>
            <a:off x="5524519" y="5808889"/>
            <a:ext cx="2099498" cy="187789"/>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81" name="Rectangle: Rounded Corners 280">
            <a:extLst>
              <a:ext uri="{FF2B5EF4-FFF2-40B4-BE49-F238E27FC236}">
                <a16:creationId xmlns:a16="http://schemas.microsoft.com/office/drawing/2014/main" id="{3B7AE8A8-A53A-F24D-2FD0-94DAEDCE7B24}"/>
              </a:ext>
            </a:extLst>
          </p:cNvPr>
          <p:cNvSpPr/>
          <p:nvPr/>
        </p:nvSpPr>
        <p:spPr>
          <a:xfrm>
            <a:off x="6862028" y="5840011"/>
            <a:ext cx="425029" cy="116263"/>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282" name="Rectangle: Rounded Corners 281">
            <a:extLst>
              <a:ext uri="{FF2B5EF4-FFF2-40B4-BE49-F238E27FC236}">
                <a16:creationId xmlns:a16="http://schemas.microsoft.com/office/drawing/2014/main" id="{5B01CB0A-9AE4-A71E-FF63-4D4D131E5FD9}"/>
              </a:ext>
            </a:extLst>
          </p:cNvPr>
          <p:cNvSpPr/>
          <p:nvPr/>
        </p:nvSpPr>
        <p:spPr>
          <a:xfrm>
            <a:off x="7287058" y="5839968"/>
            <a:ext cx="314958"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283" name="Rectangle: Rounded Corners 282">
            <a:extLst>
              <a:ext uri="{FF2B5EF4-FFF2-40B4-BE49-F238E27FC236}">
                <a16:creationId xmlns:a16="http://schemas.microsoft.com/office/drawing/2014/main" id="{3C23FCBE-D995-6E98-2C84-878A2EE08A4D}"/>
              </a:ext>
            </a:extLst>
          </p:cNvPr>
          <p:cNvSpPr/>
          <p:nvPr/>
        </p:nvSpPr>
        <p:spPr>
          <a:xfrm>
            <a:off x="5547456" y="5842149"/>
            <a:ext cx="1314571"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Op Model</a:t>
            </a:r>
          </a:p>
        </p:txBody>
      </p:sp>
      <p:sp>
        <p:nvSpPr>
          <p:cNvPr id="284" name="object 163">
            <a:extLst>
              <a:ext uri="{FF2B5EF4-FFF2-40B4-BE49-F238E27FC236}">
                <a16:creationId xmlns:a16="http://schemas.microsoft.com/office/drawing/2014/main" id="{6C473412-CD19-561E-DB80-DDA7CAC3C4BF}"/>
              </a:ext>
            </a:extLst>
          </p:cNvPr>
          <p:cNvSpPr txBox="1"/>
          <p:nvPr/>
        </p:nvSpPr>
        <p:spPr>
          <a:xfrm>
            <a:off x="8481686" y="5847334"/>
            <a:ext cx="1534039"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operating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5" name="Flowchart: Decision 284">
            <a:extLst>
              <a:ext uri="{FF2B5EF4-FFF2-40B4-BE49-F238E27FC236}">
                <a16:creationId xmlns:a16="http://schemas.microsoft.com/office/drawing/2014/main" id="{5BE93F7A-315B-35CF-0D6A-AAF21D6C0AF3}"/>
              </a:ext>
            </a:extLst>
          </p:cNvPr>
          <p:cNvSpPr/>
          <p:nvPr/>
        </p:nvSpPr>
        <p:spPr>
          <a:xfrm>
            <a:off x="8304039" y="582820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0" name="object 163">
            <a:extLst>
              <a:ext uri="{FF2B5EF4-FFF2-40B4-BE49-F238E27FC236}">
                <a16:creationId xmlns:a16="http://schemas.microsoft.com/office/drawing/2014/main" id="{879324B7-915A-CC1A-6DBB-DAAD99E06665}"/>
              </a:ext>
            </a:extLst>
          </p:cNvPr>
          <p:cNvSpPr txBox="1"/>
          <p:nvPr/>
        </p:nvSpPr>
        <p:spPr>
          <a:xfrm>
            <a:off x="8471304" y="4051230"/>
            <a:ext cx="95165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8" name="Rectangle: Rounded Corners 287">
            <a:extLst>
              <a:ext uri="{FF2B5EF4-FFF2-40B4-BE49-F238E27FC236}">
                <a16:creationId xmlns:a16="http://schemas.microsoft.com/office/drawing/2014/main" id="{441DD3FC-3761-49F3-4C72-B51F4AF7245D}"/>
              </a:ext>
            </a:extLst>
          </p:cNvPr>
          <p:cNvSpPr/>
          <p:nvPr/>
        </p:nvSpPr>
        <p:spPr>
          <a:xfrm>
            <a:off x="4237692" y="6368121"/>
            <a:ext cx="2940265" cy="151200"/>
          </a:xfrm>
          <a:prstGeom prst="roundRect">
            <a:avLst/>
          </a:prstGeom>
          <a:solidFill>
            <a:srgbClr val="EADBF7"/>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Level, nature, and duration of OBL activities required TBC once PSR decision made </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grpSp>
        <p:nvGrpSpPr>
          <p:cNvPr id="289" name="Group 288">
            <a:extLst>
              <a:ext uri="{FF2B5EF4-FFF2-40B4-BE49-F238E27FC236}">
                <a16:creationId xmlns:a16="http://schemas.microsoft.com/office/drawing/2014/main" id="{3CAA5576-3D71-C513-EE68-6B1FABE4A295}"/>
              </a:ext>
            </a:extLst>
          </p:cNvPr>
          <p:cNvGrpSpPr/>
          <p:nvPr/>
        </p:nvGrpSpPr>
        <p:grpSpPr>
          <a:xfrm>
            <a:off x="4037330" y="1649156"/>
            <a:ext cx="2445204" cy="144000"/>
            <a:chOff x="6797777" y="1458355"/>
            <a:chExt cx="2445204" cy="144000"/>
          </a:xfrm>
        </p:grpSpPr>
        <p:sp>
          <p:nvSpPr>
            <p:cNvPr id="290" name="object 163">
              <a:extLst>
                <a:ext uri="{FF2B5EF4-FFF2-40B4-BE49-F238E27FC236}">
                  <a16:creationId xmlns:a16="http://schemas.microsoft.com/office/drawing/2014/main" id="{9288BDEF-FFB3-C8C5-38E2-A1576AC198B4}"/>
                </a:ext>
              </a:extLst>
            </p:cNvPr>
            <p:cNvSpPr txBox="1"/>
            <p:nvPr/>
          </p:nvSpPr>
          <p:spPr>
            <a:xfrm>
              <a:off x="6963008" y="1480630"/>
              <a:ext cx="2279973"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JROC decision on the commercial model</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91" name="Flowchart: Decision 290">
              <a:extLst>
                <a:ext uri="{FF2B5EF4-FFF2-40B4-BE49-F238E27FC236}">
                  <a16:creationId xmlns:a16="http://schemas.microsoft.com/office/drawing/2014/main" id="{D47EB2FC-C398-9626-B950-1FB333DA8C37}"/>
                </a:ext>
              </a:extLst>
            </p:cNvPr>
            <p:cNvSpPr/>
            <p:nvPr/>
          </p:nvSpPr>
          <p:spPr>
            <a:xfrm>
              <a:off x="6797777" y="145835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92" name="Connector: Elbow 291">
            <a:extLst>
              <a:ext uri="{FF2B5EF4-FFF2-40B4-BE49-F238E27FC236}">
                <a16:creationId xmlns:a16="http://schemas.microsoft.com/office/drawing/2014/main" id="{C94E755B-912D-2893-7545-B1E535C790D1}"/>
              </a:ext>
            </a:extLst>
          </p:cNvPr>
          <p:cNvCxnSpPr>
            <a:cxnSpLocks/>
            <a:stCxn id="291" idx="2"/>
            <a:endCxn id="288" idx="1"/>
          </p:cNvCxnSpPr>
          <p:nvPr/>
        </p:nvCxnSpPr>
        <p:spPr>
          <a:xfrm rot="16200000" flipH="1">
            <a:off x="1848229" y="4054257"/>
            <a:ext cx="4650565" cy="1283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95" name="TextBox 294">
            <a:extLst>
              <a:ext uri="{FF2B5EF4-FFF2-40B4-BE49-F238E27FC236}">
                <a16:creationId xmlns:a16="http://schemas.microsoft.com/office/drawing/2014/main" id="{4089C7D0-3CB1-1393-7989-D806C63DF93E}"/>
              </a:ext>
            </a:extLst>
          </p:cNvPr>
          <p:cNvSpPr txBox="1"/>
          <p:nvPr/>
        </p:nvSpPr>
        <p:spPr>
          <a:xfrm>
            <a:off x="6313958" y="2777259"/>
            <a:ext cx="864000" cy="1692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Placeholder schedule</a:t>
            </a:r>
          </a:p>
        </p:txBody>
      </p:sp>
      <p:sp>
        <p:nvSpPr>
          <p:cNvPr id="300" name="Rectangle: Rounded Corners 299">
            <a:extLst>
              <a:ext uri="{FF2B5EF4-FFF2-40B4-BE49-F238E27FC236}">
                <a16:creationId xmlns:a16="http://schemas.microsoft.com/office/drawing/2014/main" id="{6E751100-2FBE-9D19-BEE5-18AD4032B5B1}"/>
              </a:ext>
            </a:extLst>
          </p:cNvPr>
          <p:cNvSpPr/>
          <p:nvPr/>
        </p:nvSpPr>
        <p:spPr>
          <a:xfrm>
            <a:off x="2814195" y="5204253"/>
            <a:ext cx="101173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305" name="Rectangle: Rounded Corners 304">
            <a:extLst>
              <a:ext uri="{FF2B5EF4-FFF2-40B4-BE49-F238E27FC236}">
                <a16:creationId xmlns:a16="http://schemas.microsoft.com/office/drawing/2014/main" id="{DE8097F8-0648-7243-DE5B-56E17200AFE4}"/>
              </a:ext>
            </a:extLst>
          </p:cNvPr>
          <p:cNvSpPr/>
          <p:nvPr/>
        </p:nvSpPr>
        <p:spPr>
          <a:xfrm>
            <a:off x="2845163" y="5236568"/>
            <a:ext cx="478403" cy="116361"/>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06" name="Rectangle: Rounded Corners 305">
            <a:extLst>
              <a:ext uri="{FF2B5EF4-FFF2-40B4-BE49-F238E27FC236}">
                <a16:creationId xmlns:a16="http://schemas.microsoft.com/office/drawing/2014/main" id="{18C5C8EB-9547-F66E-1C64-D284ACC5B1B5}"/>
              </a:ext>
            </a:extLst>
          </p:cNvPr>
          <p:cNvSpPr/>
          <p:nvPr/>
        </p:nvSpPr>
        <p:spPr>
          <a:xfrm>
            <a:off x="3323567" y="5237802"/>
            <a:ext cx="478402" cy="11512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04" name="Flowchart: Decision 303">
            <a:extLst>
              <a:ext uri="{FF2B5EF4-FFF2-40B4-BE49-F238E27FC236}">
                <a16:creationId xmlns:a16="http://schemas.microsoft.com/office/drawing/2014/main" id="{0503FCD2-BDB7-D8F4-A5B2-135D583E1F08}"/>
              </a:ext>
            </a:extLst>
          </p:cNvPr>
          <p:cNvSpPr/>
          <p:nvPr/>
        </p:nvSpPr>
        <p:spPr>
          <a:xfrm>
            <a:off x="3745071" y="5221505"/>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2" name="object 163">
            <a:extLst>
              <a:ext uri="{FF2B5EF4-FFF2-40B4-BE49-F238E27FC236}">
                <a16:creationId xmlns:a16="http://schemas.microsoft.com/office/drawing/2014/main" id="{72C0B746-D3F3-02F9-C2AA-6F997E2B5C05}"/>
              </a:ext>
            </a:extLst>
          </p:cNvPr>
          <p:cNvSpPr txBox="1"/>
          <p:nvPr/>
        </p:nvSpPr>
        <p:spPr>
          <a:xfrm>
            <a:off x="4637509" y="5715417"/>
            <a:ext cx="87070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MLA full Bus Reqs finalised</a:t>
            </a:r>
          </a:p>
        </p:txBody>
      </p:sp>
      <p:sp>
        <p:nvSpPr>
          <p:cNvPr id="317" name="Rectangle: Rounded Corners 316">
            <a:extLst>
              <a:ext uri="{FF2B5EF4-FFF2-40B4-BE49-F238E27FC236}">
                <a16:creationId xmlns:a16="http://schemas.microsoft.com/office/drawing/2014/main" id="{9B0A7A05-7C6F-92C7-5874-93C2770849CB}"/>
              </a:ext>
            </a:extLst>
          </p:cNvPr>
          <p:cNvSpPr/>
          <p:nvPr/>
        </p:nvSpPr>
        <p:spPr>
          <a:xfrm>
            <a:off x="7616730" y="5540367"/>
            <a:ext cx="288000" cy="118800"/>
          </a:xfrm>
          <a:prstGeom prst="roundRect">
            <a:avLst/>
          </a:prstGeom>
          <a:solidFill>
            <a:schemeClr val="accent4">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IC</a:t>
            </a:r>
          </a:p>
        </p:txBody>
      </p:sp>
      <p:sp>
        <p:nvSpPr>
          <p:cNvPr id="319" name="object 163">
            <a:extLst>
              <a:ext uri="{FF2B5EF4-FFF2-40B4-BE49-F238E27FC236}">
                <a16:creationId xmlns:a16="http://schemas.microsoft.com/office/drawing/2014/main" id="{803A7DF7-FE05-B8B0-32F3-31E02A6EBE7F}"/>
              </a:ext>
            </a:extLst>
          </p:cNvPr>
          <p:cNvSpPr txBox="1"/>
          <p:nvPr/>
        </p:nvSpPr>
        <p:spPr>
          <a:xfrm>
            <a:off x="4268486" y="1101157"/>
            <a:ext cx="540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Baseline plan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0" name="Rectangle: Rounded Corners 319">
            <a:extLst>
              <a:ext uri="{FF2B5EF4-FFF2-40B4-BE49-F238E27FC236}">
                <a16:creationId xmlns:a16="http://schemas.microsoft.com/office/drawing/2014/main" id="{66C4A55C-DFF5-840D-DAEE-56A8E7414B8E}"/>
              </a:ext>
            </a:extLst>
          </p:cNvPr>
          <p:cNvSpPr/>
          <p:nvPr/>
        </p:nvSpPr>
        <p:spPr>
          <a:xfrm>
            <a:off x="2327415" y="1056744"/>
            <a:ext cx="1861891"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Develop Phase 1 Delivery Plan</a:t>
            </a:r>
          </a:p>
        </p:txBody>
      </p:sp>
      <p:sp>
        <p:nvSpPr>
          <p:cNvPr id="323" name="object 163">
            <a:extLst>
              <a:ext uri="{FF2B5EF4-FFF2-40B4-BE49-F238E27FC236}">
                <a16:creationId xmlns:a16="http://schemas.microsoft.com/office/drawing/2014/main" id="{5ED76E71-52AE-05C2-936D-2F2B833D3F85}"/>
              </a:ext>
            </a:extLst>
          </p:cNvPr>
          <p:cNvSpPr txBox="1"/>
          <p:nvPr/>
        </p:nvSpPr>
        <p:spPr>
          <a:xfrm>
            <a:off x="3485320" y="1334765"/>
            <a:ext cx="114702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WG’s in place (fortnightly cadence)</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4" name="Rectangle: Rounded Corners 323">
            <a:extLst>
              <a:ext uri="{FF2B5EF4-FFF2-40B4-BE49-F238E27FC236}">
                <a16:creationId xmlns:a16="http://schemas.microsoft.com/office/drawing/2014/main" id="{33AF020F-A791-85D7-C9C9-8329B873332E}"/>
              </a:ext>
            </a:extLst>
          </p:cNvPr>
          <p:cNvSpPr/>
          <p:nvPr/>
        </p:nvSpPr>
        <p:spPr>
          <a:xfrm>
            <a:off x="2323087" y="1290393"/>
            <a:ext cx="1089976"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Establish &amp; run VRP Working Groups</a:t>
            </a:r>
          </a:p>
        </p:txBody>
      </p:sp>
      <p:sp>
        <p:nvSpPr>
          <p:cNvPr id="325" name="Flowchart: Decision 324">
            <a:extLst>
              <a:ext uri="{FF2B5EF4-FFF2-40B4-BE49-F238E27FC236}">
                <a16:creationId xmlns:a16="http://schemas.microsoft.com/office/drawing/2014/main" id="{FC533FB0-2E8A-9E3A-CB4B-7674B3C5017E}"/>
              </a:ext>
            </a:extLst>
          </p:cNvPr>
          <p:cNvSpPr/>
          <p:nvPr/>
        </p:nvSpPr>
        <p:spPr>
          <a:xfrm>
            <a:off x="3336901" y="1308901"/>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Rounded Corners 9">
            <a:extLst>
              <a:ext uri="{FF2B5EF4-FFF2-40B4-BE49-F238E27FC236}">
                <a16:creationId xmlns:a16="http://schemas.microsoft.com/office/drawing/2014/main" id="{EA0B5B67-B77D-86AE-B507-9E67F553F3DD}"/>
              </a:ext>
            </a:extLst>
          </p:cNvPr>
          <p:cNvSpPr/>
          <p:nvPr/>
        </p:nvSpPr>
        <p:spPr>
          <a:xfrm>
            <a:off x="2666847" y="2102215"/>
            <a:ext cx="1153460"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9" name="Rectangle: Rounded Corners 98">
            <a:extLst>
              <a:ext uri="{FF2B5EF4-FFF2-40B4-BE49-F238E27FC236}">
                <a16:creationId xmlns:a16="http://schemas.microsoft.com/office/drawing/2014/main" id="{97D65DAB-B3A5-90CB-1455-553D634EC9B7}"/>
              </a:ext>
            </a:extLst>
          </p:cNvPr>
          <p:cNvSpPr/>
          <p:nvPr/>
        </p:nvSpPr>
        <p:spPr>
          <a:xfrm>
            <a:off x="2705523" y="2134426"/>
            <a:ext cx="1130628"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330" name="object 163">
            <a:extLst>
              <a:ext uri="{FF2B5EF4-FFF2-40B4-BE49-F238E27FC236}">
                <a16:creationId xmlns:a16="http://schemas.microsoft.com/office/drawing/2014/main" id="{9E25253F-B9AF-4B71-0C37-7BD3978DF482}"/>
              </a:ext>
            </a:extLst>
          </p:cNvPr>
          <p:cNvSpPr txBox="1"/>
          <p:nvPr/>
        </p:nvSpPr>
        <p:spPr>
          <a:xfrm>
            <a:off x="5427531" y="1188546"/>
            <a:ext cx="178104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Comprehensive progress update on WS5 to JROC (PSR)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1" name="Flowchart: Decision 330">
            <a:extLst>
              <a:ext uri="{FF2B5EF4-FFF2-40B4-BE49-F238E27FC236}">
                <a16:creationId xmlns:a16="http://schemas.microsoft.com/office/drawing/2014/main" id="{C0EE08F8-3B7A-9415-4391-955918F33B42}"/>
              </a:ext>
            </a:extLst>
          </p:cNvPr>
          <p:cNvSpPr/>
          <p:nvPr/>
        </p:nvSpPr>
        <p:spPr>
          <a:xfrm>
            <a:off x="5258077" y="115685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lowchart: Decision 19">
            <a:extLst>
              <a:ext uri="{FF2B5EF4-FFF2-40B4-BE49-F238E27FC236}">
                <a16:creationId xmlns:a16="http://schemas.microsoft.com/office/drawing/2014/main" id="{71DB0A5E-78EE-BA42-EB0C-3D9C511E3666}"/>
              </a:ext>
            </a:extLst>
          </p:cNvPr>
          <p:cNvSpPr/>
          <p:nvPr/>
        </p:nvSpPr>
        <p:spPr>
          <a:xfrm>
            <a:off x="3741338" y="2119467"/>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2" name="object 163">
            <a:extLst>
              <a:ext uri="{FF2B5EF4-FFF2-40B4-BE49-F238E27FC236}">
                <a16:creationId xmlns:a16="http://schemas.microsoft.com/office/drawing/2014/main" id="{84732955-A6F1-B05F-3A54-40705D9E0296}"/>
              </a:ext>
            </a:extLst>
          </p:cNvPr>
          <p:cNvSpPr txBox="1"/>
          <p:nvPr/>
        </p:nvSpPr>
        <p:spPr>
          <a:xfrm>
            <a:off x="3148158" y="2942287"/>
            <a:ext cx="460811"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OB Standard v4.0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6" name="Rectangle: Rounded Corners 335">
            <a:extLst>
              <a:ext uri="{FF2B5EF4-FFF2-40B4-BE49-F238E27FC236}">
                <a16:creationId xmlns:a16="http://schemas.microsoft.com/office/drawing/2014/main" id="{53788E4B-7CB6-9F78-15F2-87CECA05FA11}"/>
              </a:ext>
            </a:extLst>
          </p:cNvPr>
          <p:cNvSpPr/>
          <p:nvPr/>
        </p:nvSpPr>
        <p:spPr>
          <a:xfrm>
            <a:off x="2300253" y="2932310"/>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7" name="Rectangle: Rounded Corners 336">
            <a:extLst>
              <a:ext uri="{FF2B5EF4-FFF2-40B4-BE49-F238E27FC236}">
                <a16:creationId xmlns:a16="http://schemas.microsoft.com/office/drawing/2014/main" id="{79D85302-4D80-A6F0-351F-DA5BE679BCC0}"/>
              </a:ext>
            </a:extLst>
          </p:cNvPr>
          <p:cNvSpPr/>
          <p:nvPr/>
        </p:nvSpPr>
        <p:spPr>
          <a:xfrm>
            <a:off x="2325477" y="2964521"/>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333" name="Flowchart: Decision 332">
            <a:extLst>
              <a:ext uri="{FF2B5EF4-FFF2-40B4-BE49-F238E27FC236}">
                <a16:creationId xmlns:a16="http://schemas.microsoft.com/office/drawing/2014/main" id="{0C42AB39-FE75-06C5-81D6-7A5C8E5CDF0D}"/>
              </a:ext>
            </a:extLst>
          </p:cNvPr>
          <p:cNvSpPr/>
          <p:nvPr/>
        </p:nvSpPr>
        <p:spPr>
          <a:xfrm>
            <a:off x="2985338" y="2948086"/>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38" name="Connector: Elbow 337">
            <a:extLst>
              <a:ext uri="{FF2B5EF4-FFF2-40B4-BE49-F238E27FC236}">
                <a16:creationId xmlns:a16="http://schemas.microsoft.com/office/drawing/2014/main" id="{2739722B-19F5-2CD3-3A75-B59F484F1558}"/>
              </a:ext>
            </a:extLst>
          </p:cNvPr>
          <p:cNvCxnSpPr>
            <a:cxnSpLocks/>
            <a:stCxn id="299" idx="3"/>
            <a:endCxn id="177" idx="1"/>
          </p:cNvCxnSpPr>
          <p:nvPr/>
        </p:nvCxnSpPr>
        <p:spPr>
          <a:xfrm flipV="1">
            <a:off x="5140774" y="4429528"/>
            <a:ext cx="295128" cy="862681"/>
          </a:xfrm>
          <a:prstGeom prst="bentConnector3">
            <a:avLst>
              <a:gd name="adj1" fmla="val 50000"/>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3" name="Rectangle: Rounded Corners 102">
            <a:extLst>
              <a:ext uri="{FF2B5EF4-FFF2-40B4-BE49-F238E27FC236}">
                <a16:creationId xmlns:a16="http://schemas.microsoft.com/office/drawing/2014/main" id="{FDB2FBE9-F5C0-6D57-0050-0D2C7E8F5B47}"/>
              </a:ext>
            </a:extLst>
          </p:cNvPr>
          <p:cNvSpPr/>
          <p:nvPr/>
        </p:nvSpPr>
        <p:spPr>
          <a:xfrm>
            <a:off x="3048875" y="3172226"/>
            <a:ext cx="766546"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07" name="Rectangle: Rounded Corners 106">
            <a:extLst>
              <a:ext uri="{FF2B5EF4-FFF2-40B4-BE49-F238E27FC236}">
                <a16:creationId xmlns:a16="http://schemas.microsoft.com/office/drawing/2014/main" id="{CF985744-C4A6-3C06-DC27-D004426AA421}"/>
              </a:ext>
            </a:extLst>
          </p:cNvPr>
          <p:cNvSpPr/>
          <p:nvPr/>
        </p:nvSpPr>
        <p:spPr>
          <a:xfrm>
            <a:off x="3071604" y="3204437"/>
            <a:ext cx="26529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09" name="Rectangle: Rounded Corners 108">
            <a:extLst>
              <a:ext uri="{FF2B5EF4-FFF2-40B4-BE49-F238E27FC236}">
                <a16:creationId xmlns:a16="http://schemas.microsoft.com/office/drawing/2014/main" id="{F865376E-D3E5-C1A3-EDFF-E11C2E438B6F}"/>
              </a:ext>
            </a:extLst>
          </p:cNvPr>
          <p:cNvSpPr/>
          <p:nvPr/>
        </p:nvSpPr>
        <p:spPr>
          <a:xfrm>
            <a:off x="3342094" y="3202159"/>
            <a:ext cx="16192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10" name="Rectangle: Rounded Corners 109">
            <a:extLst>
              <a:ext uri="{FF2B5EF4-FFF2-40B4-BE49-F238E27FC236}">
                <a16:creationId xmlns:a16="http://schemas.microsoft.com/office/drawing/2014/main" id="{C457B422-C878-AEB9-A2ED-B996E712343E}"/>
              </a:ext>
            </a:extLst>
          </p:cNvPr>
          <p:cNvSpPr/>
          <p:nvPr/>
        </p:nvSpPr>
        <p:spPr>
          <a:xfrm>
            <a:off x="3502448" y="3204436"/>
            <a:ext cx="324000"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sp>
        <p:nvSpPr>
          <p:cNvPr id="108" name="Flowchart: Decision 107">
            <a:extLst>
              <a:ext uri="{FF2B5EF4-FFF2-40B4-BE49-F238E27FC236}">
                <a16:creationId xmlns:a16="http://schemas.microsoft.com/office/drawing/2014/main" id="{04CF6B6F-20E0-E59C-AB0D-2A0534DCD305}"/>
              </a:ext>
            </a:extLst>
          </p:cNvPr>
          <p:cNvSpPr/>
          <p:nvPr/>
        </p:nvSpPr>
        <p:spPr>
          <a:xfrm>
            <a:off x="3737033" y="3189478"/>
            <a:ext cx="161925"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6">
            <a:extLst>
              <a:ext uri="{FF2B5EF4-FFF2-40B4-BE49-F238E27FC236}">
                <a16:creationId xmlns:a16="http://schemas.microsoft.com/office/drawing/2014/main" id="{054F3144-C129-878D-D03A-6BE93B1E5113}"/>
              </a:ext>
            </a:extLst>
          </p:cNvPr>
          <p:cNvSpPr>
            <a:spLocks noGrp="1"/>
          </p:cNvSpPr>
          <p:nvPr>
            <p:ph type="title"/>
          </p:nvPr>
        </p:nvSpPr>
        <p:spPr>
          <a:xfrm>
            <a:off x="4632343" y="46768"/>
            <a:ext cx="6213615" cy="540823"/>
          </a:xfrm>
        </p:spPr>
        <p:txBody>
          <a:bodyPr anchor="ctr">
            <a:normAutofit fontScale="90000"/>
          </a:bodyPr>
          <a:lstStyle/>
          <a:p>
            <a:pPr algn="ctr"/>
            <a:r>
              <a:rPr lang="en-GB" sz="2000">
                <a:solidFill>
                  <a:schemeClr val="bg1"/>
                </a:solidFill>
              </a:rPr>
              <a:t>DRAFT JROC Workstream 5 POAP – 25/07/24 </a:t>
            </a:r>
            <a:r>
              <a:rPr lang="en-GB" sz="1400">
                <a:solidFill>
                  <a:schemeClr val="bg1"/>
                </a:solidFill>
              </a:rPr>
              <a:t>v0.7</a:t>
            </a:r>
            <a:endParaRPr lang="en-GB" sz="2000">
              <a:solidFill>
                <a:schemeClr val="bg1"/>
              </a:solidFill>
              <a:latin typeface="Metropolis" pitchFamily="2" charset="77"/>
              <a:cs typeface="Arial" panose="020B0604020202020204" pitchFamily="34" charset="0"/>
            </a:endParaRPr>
          </a:p>
        </p:txBody>
      </p:sp>
      <p:grpSp>
        <p:nvGrpSpPr>
          <p:cNvPr id="5" name="Group 4">
            <a:extLst>
              <a:ext uri="{FF2B5EF4-FFF2-40B4-BE49-F238E27FC236}">
                <a16:creationId xmlns:a16="http://schemas.microsoft.com/office/drawing/2014/main" id="{F5032A14-4910-BB1F-347B-ADA52EF8D7B6}"/>
              </a:ext>
            </a:extLst>
          </p:cNvPr>
          <p:cNvGrpSpPr/>
          <p:nvPr/>
        </p:nvGrpSpPr>
        <p:grpSpPr>
          <a:xfrm>
            <a:off x="9920882" y="1054404"/>
            <a:ext cx="1473250" cy="254538"/>
            <a:chOff x="5662173" y="1167907"/>
            <a:chExt cx="1473250" cy="254538"/>
          </a:xfrm>
        </p:grpSpPr>
        <p:sp>
          <p:nvSpPr>
            <p:cNvPr id="6" name="object 163">
              <a:extLst>
                <a:ext uri="{FF2B5EF4-FFF2-40B4-BE49-F238E27FC236}">
                  <a16:creationId xmlns:a16="http://schemas.microsoft.com/office/drawing/2014/main" id="{61417D8E-79F6-3728-2717-D1F6803022D4}"/>
                </a:ext>
              </a:extLst>
            </p:cNvPr>
            <p:cNvSpPr txBox="1"/>
            <p:nvPr/>
          </p:nvSpPr>
          <p:spPr>
            <a:xfrm>
              <a:off x="5662173" y="1167907"/>
              <a:ext cx="147325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Start of Wave 1 – date TBC</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7" name="Flowchart: Decision 6">
              <a:extLst>
                <a:ext uri="{FF2B5EF4-FFF2-40B4-BE49-F238E27FC236}">
                  <a16:creationId xmlns:a16="http://schemas.microsoft.com/office/drawing/2014/main" id="{A24A5434-01FD-F887-344A-021D5195C179}"/>
                </a:ext>
              </a:extLst>
            </p:cNvPr>
            <p:cNvSpPr/>
            <p:nvPr/>
          </p:nvSpPr>
          <p:spPr>
            <a:xfrm>
              <a:off x="6327491" y="1278445"/>
              <a:ext cx="144000" cy="144000"/>
            </a:xfrm>
            <a:prstGeom prst="flowChartDecision">
              <a:avLst/>
            </a:prstGeom>
            <a:solidFill>
              <a:schemeClr val="bg1">
                <a:lumMod val="85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9" name="Straight Connector 8">
            <a:extLst>
              <a:ext uri="{FF2B5EF4-FFF2-40B4-BE49-F238E27FC236}">
                <a16:creationId xmlns:a16="http://schemas.microsoft.com/office/drawing/2014/main" id="{C3FCDA87-80BE-13B2-499F-B2BEC38E4E1A}"/>
              </a:ext>
            </a:extLst>
          </p:cNvPr>
          <p:cNvCxnSpPr>
            <a:cxnSpLocks/>
            <a:stCxn id="7" idx="2"/>
          </p:cNvCxnSpPr>
          <p:nvPr/>
        </p:nvCxnSpPr>
        <p:spPr>
          <a:xfrm>
            <a:off x="10658200" y="1308942"/>
            <a:ext cx="0" cy="5174397"/>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sp>
        <p:nvSpPr>
          <p:cNvPr id="79" name="object 163">
            <a:extLst>
              <a:ext uri="{FF2B5EF4-FFF2-40B4-BE49-F238E27FC236}">
                <a16:creationId xmlns:a16="http://schemas.microsoft.com/office/drawing/2014/main" id="{8B637EA4-F091-D454-8E17-485A4F3C0ACE}"/>
              </a:ext>
            </a:extLst>
          </p:cNvPr>
          <p:cNvSpPr txBox="1"/>
          <p:nvPr/>
        </p:nvSpPr>
        <p:spPr>
          <a:xfrm>
            <a:off x="6500284" y="3138895"/>
            <a:ext cx="710894"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Draft LTR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1" name="Flowchart: Decision 10">
            <a:extLst>
              <a:ext uri="{FF2B5EF4-FFF2-40B4-BE49-F238E27FC236}">
                <a16:creationId xmlns:a16="http://schemas.microsoft.com/office/drawing/2014/main" id="{D01E2EDE-E213-E864-99D8-F3D5F0691863}"/>
              </a:ext>
            </a:extLst>
          </p:cNvPr>
          <p:cNvSpPr/>
          <p:nvPr/>
        </p:nvSpPr>
        <p:spPr>
          <a:xfrm>
            <a:off x="6489656" y="552979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bject 163">
            <a:extLst>
              <a:ext uri="{FF2B5EF4-FFF2-40B4-BE49-F238E27FC236}">
                <a16:creationId xmlns:a16="http://schemas.microsoft.com/office/drawing/2014/main" id="{98444F88-55C7-8BA8-D865-2B9209FB464E}"/>
              </a:ext>
            </a:extLst>
          </p:cNvPr>
          <p:cNvSpPr txBox="1"/>
          <p:nvPr/>
        </p:nvSpPr>
        <p:spPr>
          <a:xfrm>
            <a:off x="6145930" y="5324002"/>
            <a:ext cx="834134"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Draft for industry consultation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 name="object 163">
            <a:extLst>
              <a:ext uri="{FF2B5EF4-FFF2-40B4-BE49-F238E27FC236}">
                <a16:creationId xmlns:a16="http://schemas.microsoft.com/office/drawing/2014/main" id="{CA6A558B-9A0E-E063-C4A5-D0526B4994CC}"/>
              </a:ext>
            </a:extLst>
          </p:cNvPr>
          <p:cNvSpPr txBox="1"/>
          <p:nvPr/>
        </p:nvSpPr>
        <p:spPr>
          <a:xfrm>
            <a:off x="2300253" y="6579265"/>
            <a:ext cx="6509313"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Appointment of a delivery lead has yet to be determined by JROC, plan predicated on assumption OBL will be selected.  In the event of an alternative decision being taken, further planning will be required.</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Illustrative duration – actual timeframe will be instructed by the Regulators.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 name="Flowchart: Decision 24">
            <a:extLst>
              <a:ext uri="{FF2B5EF4-FFF2-40B4-BE49-F238E27FC236}">
                <a16:creationId xmlns:a16="http://schemas.microsoft.com/office/drawing/2014/main" id="{A9563030-DD08-26D7-58BD-08C17AE1F515}"/>
              </a:ext>
            </a:extLst>
          </p:cNvPr>
          <p:cNvSpPr/>
          <p:nvPr/>
        </p:nvSpPr>
        <p:spPr>
          <a:xfrm>
            <a:off x="3313813"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cxnSp>
        <p:nvCxnSpPr>
          <p:cNvPr id="67" name="Connector: Elbow 66">
            <a:extLst>
              <a:ext uri="{FF2B5EF4-FFF2-40B4-BE49-F238E27FC236}">
                <a16:creationId xmlns:a16="http://schemas.microsoft.com/office/drawing/2014/main" id="{DFD3DEDB-FE7C-F20A-4948-D5B8E97E517C}"/>
              </a:ext>
            </a:extLst>
          </p:cNvPr>
          <p:cNvCxnSpPr>
            <a:cxnSpLocks/>
            <a:stCxn id="191" idx="0"/>
          </p:cNvCxnSpPr>
          <p:nvPr/>
        </p:nvCxnSpPr>
        <p:spPr>
          <a:xfrm rot="5400000" flipH="1" flipV="1">
            <a:off x="9497913" y="1618917"/>
            <a:ext cx="555038" cy="4321450"/>
          </a:xfrm>
          <a:prstGeom prst="bentConnector2">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590B0757-5C58-BDD9-ED11-4B9D7DED4EC3}"/>
              </a:ext>
            </a:extLst>
          </p:cNvPr>
          <p:cNvSpPr txBox="1"/>
          <p:nvPr/>
        </p:nvSpPr>
        <p:spPr>
          <a:xfrm>
            <a:off x="9971171" y="3427171"/>
            <a:ext cx="169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Ongoing alignment to the Disputes Framework</a:t>
            </a:r>
          </a:p>
        </p:txBody>
      </p:sp>
      <p:sp>
        <p:nvSpPr>
          <p:cNvPr id="78" name="Rectangle: Rounded Corners 77">
            <a:extLst>
              <a:ext uri="{FF2B5EF4-FFF2-40B4-BE49-F238E27FC236}">
                <a16:creationId xmlns:a16="http://schemas.microsoft.com/office/drawing/2014/main" id="{D238085B-184B-B29B-6601-A4654D458E15}"/>
              </a:ext>
            </a:extLst>
          </p:cNvPr>
          <p:cNvSpPr/>
          <p:nvPr/>
        </p:nvSpPr>
        <p:spPr>
          <a:xfrm>
            <a:off x="3269711" y="3427022"/>
            <a:ext cx="532258"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 Eval criteria</a:t>
            </a:r>
          </a:p>
        </p:txBody>
      </p:sp>
      <p:sp>
        <p:nvSpPr>
          <p:cNvPr id="81" name="Rectangle: Rounded Corners 80">
            <a:extLst>
              <a:ext uri="{FF2B5EF4-FFF2-40B4-BE49-F238E27FC236}">
                <a16:creationId xmlns:a16="http://schemas.microsoft.com/office/drawing/2014/main" id="{ADFED761-3199-4267-97E6-184A717E7CEB}"/>
              </a:ext>
            </a:extLst>
          </p:cNvPr>
          <p:cNvSpPr/>
          <p:nvPr/>
        </p:nvSpPr>
        <p:spPr>
          <a:xfrm>
            <a:off x="3621383" y="3626624"/>
            <a:ext cx="56792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Deep dive of leading solutions </a:t>
            </a:r>
          </a:p>
        </p:txBody>
      </p:sp>
      <p:cxnSp>
        <p:nvCxnSpPr>
          <p:cNvPr id="82" name="Connector: Elbow 81">
            <a:extLst>
              <a:ext uri="{FF2B5EF4-FFF2-40B4-BE49-F238E27FC236}">
                <a16:creationId xmlns:a16="http://schemas.microsoft.com/office/drawing/2014/main" id="{BE332EB1-64A2-3841-1444-FB745D60C859}"/>
              </a:ext>
            </a:extLst>
          </p:cNvPr>
          <p:cNvCxnSpPr>
            <a:cxnSpLocks/>
            <a:stCxn id="78" idx="2"/>
            <a:endCxn id="81" idx="1"/>
          </p:cNvCxnSpPr>
          <p:nvPr/>
        </p:nvCxnSpPr>
        <p:spPr>
          <a:xfrm rot="16200000" flipH="1">
            <a:off x="3523459" y="3617996"/>
            <a:ext cx="110305" cy="8554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85" name="Connector: Elbow 84">
            <a:extLst>
              <a:ext uri="{FF2B5EF4-FFF2-40B4-BE49-F238E27FC236}">
                <a16:creationId xmlns:a16="http://schemas.microsoft.com/office/drawing/2014/main" id="{73FB728E-C8EF-E360-B065-CA0332947297}"/>
              </a:ext>
            </a:extLst>
          </p:cNvPr>
          <p:cNvCxnSpPr>
            <a:cxnSpLocks/>
            <a:stCxn id="81" idx="3"/>
            <a:endCxn id="134" idx="2"/>
          </p:cNvCxnSpPr>
          <p:nvPr/>
        </p:nvCxnSpPr>
        <p:spPr>
          <a:xfrm flipV="1">
            <a:off x="4189306" y="3607189"/>
            <a:ext cx="69862" cy="10873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0" name="Rectangle: Rounded Corners 99">
            <a:extLst>
              <a:ext uri="{FF2B5EF4-FFF2-40B4-BE49-F238E27FC236}">
                <a16:creationId xmlns:a16="http://schemas.microsoft.com/office/drawing/2014/main" id="{BE515274-3630-A22E-8DA7-EB575D852A60}"/>
              </a:ext>
            </a:extLst>
          </p:cNvPr>
          <p:cNvSpPr/>
          <p:nvPr/>
        </p:nvSpPr>
        <p:spPr>
          <a:xfrm>
            <a:off x="6974345" y="5539754"/>
            <a:ext cx="627672"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 / sign-off</a:t>
            </a:r>
          </a:p>
        </p:txBody>
      </p:sp>
      <p:sp>
        <p:nvSpPr>
          <p:cNvPr id="259" name="Flowchart: Decision 258">
            <a:extLst>
              <a:ext uri="{FF2B5EF4-FFF2-40B4-BE49-F238E27FC236}">
                <a16:creationId xmlns:a16="http://schemas.microsoft.com/office/drawing/2014/main" id="{544DF91A-7B8B-F5F0-CC46-58CA184B3DA5}"/>
              </a:ext>
            </a:extLst>
          </p:cNvPr>
          <p:cNvSpPr/>
          <p:nvPr/>
        </p:nvSpPr>
        <p:spPr>
          <a:xfrm>
            <a:off x="7544986" y="5528444"/>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7" name="Connector: Elbow 116">
            <a:extLst>
              <a:ext uri="{FF2B5EF4-FFF2-40B4-BE49-F238E27FC236}">
                <a16:creationId xmlns:a16="http://schemas.microsoft.com/office/drawing/2014/main" id="{745F9C94-C41B-8463-C74E-A65D29CF6204}"/>
              </a:ext>
            </a:extLst>
          </p:cNvPr>
          <p:cNvCxnSpPr>
            <a:cxnSpLocks/>
            <a:stCxn id="20" idx="2"/>
            <a:endCxn id="62" idx="1"/>
          </p:cNvCxnSpPr>
          <p:nvPr/>
        </p:nvCxnSpPr>
        <p:spPr>
          <a:xfrm rot="16200000" flipH="1">
            <a:off x="3821239" y="2255566"/>
            <a:ext cx="754622" cy="770424"/>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0E566496-5906-5D3E-3E87-AB7BA1CAF637}"/>
              </a:ext>
            </a:extLst>
          </p:cNvPr>
          <p:cNvGrpSpPr/>
          <p:nvPr/>
        </p:nvGrpSpPr>
        <p:grpSpPr>
          <a:xfrm>
            <a:off x="3242450" y="2729624"/>
            <a:ext cx="786038" cy="178594"/>
            <a:chOff x="3194502" y="3438934"/>
            <a:chExt cx="777572" cy="178594"/>
          </a:xfrm>
        </p:grpSpPr>
        <p:sp>
          <p:nvSpPr>
            <p:cNvPr id="120" name="Rectangle: Rounded Corners 119">
              <a:extLst>
                <a:ext uri="{FF2B5EF4-FFF2-40B4-BE49-F238E27FC236}">
                  <a16:creationId xmlns:a16="http://schemas.microsoft.com/office/drawing/2014/main" id="{71637F83-4A1C-B5FC-BA38-A81F804F5BDF}"/>
                </a:ext>
              </a:extLst>
            </p:cNvPr>
            <p:cNvSpPr/>
            <p:nvPr/>
          </p:nvSpPr>
          <p:spPr>
            <a:xfrm>
              <a:off x="3194502" y="3438934"/>
              <a:ext cx="766546"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1" name="Rectangle: Rounded Corners 120">
              <a:extLst>
                <a:ext uri="{FF2B5EF4-FFF2-40B4-BE49-F238E27FC236}">
                  <a16:creationId xmlns:a16="http://schemas.microsoft.com/office/drawing/2014/main" id="{3FF73382-883B-B7F3-280F-637C0BD9D311}"/>
                </a:ext>
              </a:extLst>
            </p:cNvPr>
            <p:cNvSpPr/>
            <p:nvPr/>
          </p:nvSpPr>
          <p:spPr>
            <a:xfrm>
              <a:off x="3217232" y="3471145"/>
              <a:ext cx="252534"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22" name="Rectangle: Rounded Corners 121">
              <a:extLst>
                <a:ext uri="{FF2B5EF4-FFF2-40B4-BE49-F238E27FC236}">
                  <a16:creationId xmlns:a16="http://schemas.microsoft.com/office/drawing/2014/main" id="{3CEFB28A-DE1C-FF32-38C1-3C2ABA76DA24}"/>
                </a:ext>
              </a:extLst>
            </p:cNvPr>
            <p:cNvSpPr/>
            <p:nvPr/>
          </p:nvSpPr>
          <p:spPr>
            <a:xfrm>
              <a:off x="3469767" y="3472042"/>
              <a:ext cx="190415" cy="115200"/>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23" name="Rectangle: Rounded Corners 122">
              <a:extLst>
                <a:ext uri="{FF2B5EF4-FFF2-40B4-BE49-F238E27FC236}">
                  <a16:creationId xmlns:a16="http://schemas.microsoft.com/office/drawing/2014/main" id="{B5138EE2-784B-999A-5751-7EDAB6713BFB}"/>
                </a:ext>
              </a:extLst>
            </p:cNvPr>
            <p:cNvSpPr/>
            <p:nvPr/>
          </p:nvSpPr>
          <p:spPr>
            <a:xfrm>
              <a:off x="3661312" y="3471144"/>
              <a:ext cx="310762"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grpSp>
      <p:sp>
        <p:nvSpPr>
          <p:cNvPr id="51" name="Flowchart: Decision 50">
            <a:extLst>
              <a:ext uri="{FF2B5EF4-FFF2-40B4-BE49-F238E27FC236}">
                <a16:creationId xmlns:a16="http://schemas.microsoft.com/office/drawing/2014/main" id="{A74A0C39-6A00-C4DA-42F9-BEC63D955FFB}"/>
              </a:ext>
            </a:extLst>
          </p:cNvPr>
          <p:cNvSpPr/>
          <p:nvPr/>
        </p:nvSpPr>
        <p:spPr>
          <a:xfrm>
            <a:off x="3940956" y="2748600"/>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5" name="Flowchart: Decision 124">
            <a:extLst>
              <a:ext uri="{FF2B5EF4-FFF2-40B4-BE49-F238E27FC236}">
                <a16:creationId xmlns:a16="http://schemas.microsoft.com/office/drawing/2014/main" id="{1AA22CBF-F4A5-A4FE-2BC2-697E0B1748B1}"/>
              </a:ext>
            </a:extLst>
          </p:cNvPr>
          <p:cNvSpPr/>
          <p:nvPr/>
        </p:nvSpPr>
        <p:spPr>
          <a:xfrm>
            <a:off x="4038001" y="186995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26" name="Flowchart: Decision 125">
            <a:extLst>
              <a:ext uri="{FF2B5EF4-FFF2-40B4-BE49-F238E27FC236}">
                <a16:creationId xmlns:a16="http://schemas.microsoft.com/office/drawing/2014/main" id="{1C10E54E-0286-BE75-2F11-C26FA22855A4}"/>
              </a:ext>
            </a:extLst>
          </p:cNvPr>
          <p:cNvSpPr/>
          <p:nvPr/>
        </p:nvSpPr>
        <p:spPr>
          <a:xfrm>
            <a:off x="4834050" y="187110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13</a:t>
            </a:r>
          </a:p>
        </p:txBody>
      </p:sp>
      <p:sp>
        <p:nvSpPr>
          <p:cNvPr id="128" name="Flowchart: Decision 127">
            <a:extLst>
              <a:ext uri="{FF2B5EF4-FFF2-40B4-BE49-F238E27FC236}">
                <a16:creationId xmlns:a16="http://schemas.microsoft.com/office/drawing/2014/main" id="{83CFCE0F-9D3D-9008-0161-4A28E8577A82}"/>
              </a:ext>
            </a:extLst>
          </p:cNvPr>
          <p:cNvSpPr/>
          <p:nvPr/>
        </p:nvSpPr>
        <p:spPr>
          <a:xfrm>
            <a:off x="6286013"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29" name="Flowchart: Decision 128">
            <a:extLst>
              <a:ext uri="{FF2B5EF4-FFF2-40B4-BE49-F238E27FC236}">
                <a16:creationId xmlns:a16="http://schemas.microsoft.com/office/drawing/2014/main" id="{478F3AD3-4E77-7CFD-C7C7-936F0F84C444}"/>
              </a:ext>
            </a:extLst>
          </p:cNvPr>
          <p:cNvSpPr/>
          <p:nvPr/>
        </p:nvSpPr>
        <p:spPr>
          <a:xfrm>
            <a:off x="63970" y="1253116"/>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30" name="object 163">
            <a:extLst>
              <a:ext uri="{FF2B5EF4-FFF2-40B4-BE49-F238E27FC236}">
                <a16:creationId xmlns:a16="http://schemas.microsoft.com/office/drawing/2014/main" id="{6D1D1F71-C7ED-3B75-BC1F-3841FA81A16A}"/>
              </a:ext>
            </a:extLst>
          </p:cNvPr>
          <p:cNvSpPr txBox="1"/>
          <p:nvPr/>
        </p:nvSpPr>
        <p:spPr>
          <a:xfrm>
            <a:off x="223226" y="1271164"/>
            <a:ext cx="68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Board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1" name="Flowchart: Decision 130">
            <a:extLst>
              <a:ext uri="{FF2B5EF4-FFF2-40B4-BE49-F238E27FC236}">
                <a16:creationId xmlns:a16="http://schemas.microsoft.com/office/drawing/2014/main" id="{263AF5AC-430F-565B-1837-ECAA6539D366}"/>
              </a:ext>
            </a:extLst>
          </p:cNvPr>
          <p:cNvSpPr/>
          <p:nvPr/>
        </p:nvSpPr>
        <p:spPr>
          <a:xfrm>
            <a:off x="6884399"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2" name="Flowchart: Decision 131">
            <a:extLst>
              <a:ext uri="{FF2B5EF4-FFF2-40B4-BE49-F238E27FC236}">
                <a16:creationId xmlns:a16="http://schemas.microsoft.com/office/drawing/2014/main" id="{788344F6-6CCB-DD5A-ADAC-30ECA3636595}"/>
              </a:ext>
            </a:extLst>
          </p:cNvPr>
          <p:cNvSpPr/>
          <p:nvPr/>
        </p:nvSpPr>
        <p:spPr>
          <a:xfrm>
            <a:off x="63970" y="1754604"/>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solidFill>
                  <a:srgbClr val="FF33CC"/>
                </a:solidFill>
              </a:ln>
              <a:solidFill>
                <a:srgbClr val="FF0000"/>
              </a:solidFill>
              <a:effectLst/>
              <a:uLnTx/>
              <a:uFillTx/>
              <a:latin typeface="Metropolis" panose="00000500000000000000" pitchFamily="50" charset="0"/>
              <a:ea typeface="+mn-ea"/>
              <a:cs typeface="+mn-cs"/>
            </a:endParaRPr>
          </a:p>
        </p:txBody>
      </p:sp>
      <p:sp>
        <p:nvSpPr>
          <p:cNvPr id="133" name="object 163">
            <a:extLst>
              <a:ext uri="{FF2B5EF4-FFF2-40B4-BE49-F238E27FC236}">
                <a16:creationId xmlns:a16="http://schemas.microsoft.com/office/drawing/2014/main" id="{CFB06D94-1E33-E881-E8C6-9A6BBEA9B980}"/>
              </a:ext>
            </a:extLst>
          </p:cNvPr>
          <p:cNvSpPr txBox="1"/>
          <p:nvPr/>
        </p:nvSpPr>
        <p:spPr>
          <a:xfrm>
            <a:off x="223226" y="1772652"/>
            <a:ext cx="17757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non-Order Programme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6" name="Flowchart: Decision 135">
            <a:extLst>
              <a:ext uri="{FF2B5EF4-FFF2-40B4-BE49-F238E27FC236}">
                <a16:creationId xmlns:a16="http://schemas.microsoft.com/office/drawing/2014/main" id="{2867A045-B379-E19F-698A-5A37509BA80A}"/>
              </a:ext>
            </a:extLst>
          </p:cNvPr>
          <p:cNvSpPr/>
          <p:nvPr/>
        </p:nvSpPr>
        <p:spPr>
          <a:xfrm>
            <a:off x="387935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02</a:t>
            </a:r>
          </a:p>
        </p:txBody>
      </p:sp>
      <p:sp>
        <p:nvSpPr>
          <p:cNvPr id="137" name="Flowchart: Decision 136">
            <a:extLst>
              <a:ext uri="{FF2B5EF4-FFF2-40B4-BE49-F238E27FC236}">
                <a16:creationId xmlns:a16="http://schemas.microsoft.com/office/drawing/2014/main" id="{D555FC34-AA11-A73D-01A3-F51A68C97F5C}"/>
              </a:ext>
            </a:extLst>
          </p:cNvPr>
          <p:cNvSpPr/>
          <p:nvPr/>
        </p:nvSpPr>
        <p:spPr>
          <a:xfrm>
            <a:off x="4682168" y="182162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06</a:t>
            </a:r>
          </a:p>
        </p:txBody>
      </p:sp>
      <p:sp>
        <p:nvSpPr>
          <p:cNvPr id="138" name="Flowchart: Decision 137">
            <a:extLst>
              <a:ext uri="{FF2B5EF4-FFF2-40B4-BE49-F238E27FC236}">
                <a16:creationId xmlns:a16="http://schemas.microsoft.com/office/drawing/2014/main" id="{F865D32B-6FCF-F269-464E-6F84964BCB8A}"/>
              </a:ext>
            </a:extLst>
          </p:cNvPr>
          <p:cNvSpPr/>
          <p:nvPr/>
        </p:nvSpPr>
        <p:spPr>
          <a:xfrm>
            <a:off x="5403455" y="1827285"/>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9" name="Flowchart: Decision 138">
            <a:extLst>
              <a:ext uri="{FF2B5EF4-FFF2-40B4-BE49-F238E27FC236}">
                <a16:creationId xmlns:a16="http://schemas.microsoft.com/office/drawing/2014/main" id="{ECA5139D-1DAB-D8A5-A1C4-0434341CCF5B}"/>
              </a:ext>
            </a:extLst>
          </p:cNvPr>
          <p:cNvSpPr/>
          <p:nvPr/>
        </p:nvSpPr>
        <p:spPr>
          <a:xfrm>
            <a:off x="6114000" y="181637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01</a:t>
            </a:r>
          </a:p>
        </p:txBody>
      </p:sp>
      <p:sp>
        <p:nvSpPr>
          <p:cNvPr id="140" name="Flowchart: Decision 139">
            <a:extLst>
              <a:ext uri="{FF2B5EF4-FFF2-40B4-BE49-F238E27FC236}">
                <a16:creationId xmlns:a16="http://schemas.microsoft.com/office/drawing/2014/main" id="{7B8966EE-6DC9-7C70-464F-FB23629627A9}"/>
              </a:ext>
            </a:extLst>
          </p:cNvPr>
          <p:cNvSpPr/>
          <p:nvPr/>
        </p:nvSpPr>
        <p:spPr>
          <a:xfrm>
            <a:off x="721470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18</a:t>
            </a:r>
          </a:p>
        </p:txBody>
      </p:sp>
      <p:sp>
        <p:nvSpPr>
          <p:cNvPr id="141" name="Flowchart: Decision 140">
            <a:extLst>
              <a:ext uri="{FF2B5EF4-FFF2-40B4-BE49-F238E27FC236}">
                <a16:creationId xmlns:a16="http://schemas.microsoft.com/office/drawing/2014/main" id="{E6E6DC24-8D73-DB68-6223-118D33146E31}"/>
              </a:ext>
            </a:extLst>
          </p:cNvPr>
          <p:cNvSpPr/>
          <p:nvPr/>
        </p:nvSpPr>
        <p:spPr>
          <a:xfrm>
            <a:off x="63970" y="1422982"/>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2" name="object 163">
            <a:extLst>
              <a:ext uri="{FF2B5EF4-FFF2-40B4-BE49-F238E27FC236}">
                <a16:creationId xmlns:a16="http://schemas.microsoft.com/office/drawing/2014/main" id="{8BCED61F-E076-FBF0-C44B-BF7EDB1CC5E2}"/>
              </a:ext>
            </a:extLst>
          </p:cNvPr>
          <p:cNvSpPr txBox="1"/>
          <p:nvPr/>
        </p:nvSpPr>
        <p:spPr>
          <a:xfrm>
            <a:off x="223226" y="1451388"/>
            <a:ext cx="88058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Funders Advisory Panel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3" name="Flowchart: Decision 142">
            <a:extLst>
              <a:ext uri="{FF2B5EF4-FFF2-40B4-BE49-F238E27FC236}">
                <a16:creationId xmlns:a16="http://schemas.microsoft.com/office/drawing/2014/main" id="{273481B7-DDAD-D70D-6C7D-A2502427302B}"/>
              </a:ext>
            </a:extLst>
          </p:cNvPr>
          <p:cNvSpPr/>
          <p:nvPr/>
        </p:nvSpPr>
        <p:spPr>
          <a:xfrm>
            <a:off x="3123351" y="1862631"/>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44" name="Flowchart: Decision 143">
            <a:extLst>
              <a:ext uri="{FF2B5EF4-FFF2-40B4-BE49-F238E27FC236}">
                <a16:creationId xmlns:a16="http://schemas.microsoft.com/office/drawing/2014/main" id="{A48763EB-339E-088F-FAF4-B9E1CF0765FD}"/>
              </a:ext>
            </a:extLst>
          </p:cNvPr>
          <p:cNvSpPr/>
          <p:nvPr/>
        </p:nvSpPr>
        <p:spPr>
          <a:xfrm>
            <a:off x="4733783" y="1941613"/>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45" name="Flowchart: Decision 144">
            <a:extLst>
              <a:ext uri="{FF2B5EF4-FFF2-40B4-BE49-F238E27FC236}">
                <a16:creationId xmlns:a16="http://schemas.microsoft.com/office/drawing/2014/main" id="{15324BEE-93C8-1977-AC9B-0F2135FA89C5}"/>
              </a:ext>
            </a:extLst>
          </p:cNvPr>
          <p:cNvSpPr/>
          <p:nvPr/>
        </p:nvSpPr>
        <p:spPr>
          <a:xfrm>
            <a:off x="6172008" y="1929168"/>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46" name="Flowchart: Decision 145">
            <a:extLst>
              <a:ext uri="{FF2B5EF4-FFF2-40B4-BE49-F238E27FC236}">
                <a16:creationId xmlns:a16="http://schemas.microsoft.com/office/drawing/2014/main" id="{53DD495C-88E4-966D-3D87-1CDF03CDEAA6}"/>
              </a:ext>
            </a:extLst>
          </p:cNvPr>
          <p:cNvSpPr/>
          <p:nvPr/>
        </p:nvSpPr>
        <p:spPr>
          <a:xfrm>
            <a:off x="62609" y="158951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8" name="object 163">
            <a:extLst>
              <a:ext uri="{FF2B5EF4-FFF2-40B4-BE49-F238E27FC236}">
                <a16:creationId xmlns:a16="http://schemas.microsoft.com/office/drawing/2014/main" id="{A0866302-C28A-63CC-12A1-32B36A678A4A}"/>
              </a:ext>
            </a:extLst>
          </p:cNvPr>
          <p:cNvSpPr txBox="1"/>
          <p:nvPr/>
        </p:nvSpPr>
        <p:spPr>
          <a:xfrm>
            <a:off x="221865" y="1617920"/>
            <a:ext cx="32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Fin Com</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9" name="Flowchart: Decision 148">
            <a:extLst>
              <a:ext uri="{FF2B5EF4-FFF2-40B4-BE49-F238E27FC236}">
                <a16:creationId xmlns:a16="http://schemas.microsoft.com/office/drawing/2014/main" id="{295370CE-5850-9BD0-5AB8-B19BBDF30205}"/>
              </a:ext>
            </a:extLst>
          </p:cNvPr>
          <p:cNvSpPr/>
          <p:nvPr/>
        </p:nvSpPr>
        <p:spPr>
          <a:xfrm>
            <a:off x="4269442" y="181027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a:t>
            </a:r>
          </a:p>
        </p:txBody>
      </p:sp>
      <p:sp>
        <p:nvSpPr>
          <p:cNvPr id="154" name="Flowchart: Decision 153">
            <a:extLst>
              <a:ext uri="{FF2B5EF4-FFF2-40B4-BE49-F238E27FC236}">
                <a16:creationId xmlns:a16="http://schemas.microsoft.com/office/drawing/2014/main" id="{0C5D7FFD-E45D-060F-4F46-35F15EAEA3EB}"/>
              </a:ext>
            </a:extLst>
          </p:cNvPr>
          <p:cNvSpPr/>
          <p:nvPr/>
        </p:nvSpPr>
        <p:spPr>
          <a:xfrm>
            <a:off x="505764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24</a:t>
            </a:r>
          </a:p>
        </p:txBody>
      </p:sp>
      <p:sp>
        <p:nvSpPr>
          <p:cNvPr id="155" name="Flowchart: Decision 154">
            <a:extLst>
              <a:ext uri="{FF2B5EF4-FFF2-40B4-BE49-F238E27FC236}">
                <a16:creationId xmlns:a16="http://schemas.microsoft.com/office/drawing/2014/main" id="{6A217F7B-D2B9-0E44-528C-7A63729BD37E}"/>
              </a:ext>
            </a:extLst>
          </p:cNvPr>
          <p:cNvSpPr/>
          <p:nvPr/>
        </p:nvSpPr>
        <p:spPr>
          <a:xfrm>
            <a:off x="579440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22</a:t>
            </a:r>
          </a:p>
        </p:txBody>
      </p:sp>
      <p:sp>
        <p:nvSpPr>
          <p:cNvPr id="157" name="Flowchart: Decision 156">
            <a:extLst>
              <a:ext uri="{FF2B5EF4-FFF2-40B4-BE49-F238E27FC236}">
                <a16:creationId xmlns:a16="http://schemas.microsoft.com/office/drawing/2014/main" id="{A162E2CA-1893-44AE-E439-796FBA757C25}"/>
              </a:ext>
            </a:extLst>
          </p:cNvPr>
          <p:cNvSpPr/>
          <p:nvPr/>
        </p:nvSpPr>
        <p:spPr>
          <a:xfrm>
            <a:off x="6524263" y="1800762"/>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8" name="Flowchart: Decision 157">
            <a:extLst>
              <a:ext uri="{FF2B5EF4-FFF2-40B4-BE49-F238E27FC236}">
                <a16:creationId xmlns:a16="http://schemas.microsoft.com/office/drawing/2014/main" id="{51AA745B-42DB-6D3F-ECF1-20D9523AC5DB}"/>
              </a:ext>
            </a:extLst>
          </p:cNvPr>
          <p:cNvSpPr/>
          <p:nvPr/>
        </p:nvSpPr>
        <p:spPr>
          <a:xfrm>
            <a:off x="7351333" y="1808915"/>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9" name="Flowchart: Decision 158">
            <a:extLst>
              <a:ext uri="{FF2B5EF4-FFF2-40B4-BE49-F238E27FC236}">
                <a16:creationId xmlns:a16="http://schemas.microsoft.com/office/drawing/2014/main" id="{CDC82283-55D2-C141-6FC3-F735FE5608B0}"/>
              </a:ext>
            </a:extLst>
          </p:cNvPr>
          <p:cNvSpPr/>
          <p:nvPr/>
        </p:nvSpPr>
        <p:spPr>
          <a:xfrm>
            <a:off x="63970" y="191753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60" name="object 163">
            <a:extLst>
              <a:ext uri="{FF2B5EF4-FFF2-40B4-BE49-F238E27FC236}">
                <a16:creationId xmlns:a16="http://schemas.microsoft.com/office/drawing/2014/main" id="{E686E926-A5F8-C9A6-E32A-99783EDBBDB0}"/>
              </a:ext>
            </a:extLst>
          </p:cNvPr>
          <p:cNvSpPr txBox="1"/>
          <p:nvPr/>
        </p:nvSpPr>
        <p:spPr>
          <a:xfrm>
            <a:off x="223225" y="1945940"/>
            <a:ext cx="1078747"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61" name="Flowchart: Decision 160">
            <a:extLst>
              <a:ext uri="{FF2B5EF4-FFF2-40B4-BE49-F238E27FC236}">
                <a16:creationId xmlns:a16="http://schemas.microsoft.com/office/drawing/2014/main" id="{AA1F6D70-8457-1068-00ED-8FF21A14FC53}"/>
              </a:ext>
            </a:extLst>
          </p:cNvPr>
          <p:cNvSpPr/>
          <p:nvPr/>
        </p:nvSpPr>
        <p:spPr>
          <a:xfrm>
            <a:off x="3737612" y="1874147"/>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162" name="Flowchart: Decision 161">
            <a:extLst>
              <a:ext uri="{FF2B5EF4-FFF2-40B4-BE49-F238E27FC236}">
                <a16:creationId xmlns:a16="http://schemas.microsoft.com/office/drawing/2014/main" id="{12BD55A4-56DC-2826-F5B1-E9D4643CE093}"/>
              </a:ext>
            </a:extLst>
          </p:cNvPr>
          <p:cNvSpPr/>
          <p:nvPr/>
        </p:nvSpPr>
        <p:spPr>
          <a:xfrm>
            <a:off x="4452033" y="1871101"/>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164" name="Flowchart: Decision 163">
            <a:extLst>
              <a:ext uri="{FF2B5EF4-FFF2-40B4-BE49-F238E27FC236}">
                <a16:creationId xmlns:a16="http://schemas.microsoft.com/office/drawing/2014/main" id="{A2AEF8AE-861B-903B-7EB8-B68186E38C2B}"/>
              </a:ext>
            </a:extLst>
          </p:cNvPr>
          <p:cNvSpPr/>
          <p:nvPr/>
        </p:nvSpPr>
        <p:spPr>
          <a:xfrm>
            <a:off x="5166271" y="1874332"/>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65" name="Flowchart: Decision 164">
            <a:extLst>
              <a:ext uri="{FF2B5EF4-FFF2-40B4-BE49-F238E27FC236}">
                <a16:creationId xmlns:a16="http://schemas.microsoft.com/office/drawing/2014/main" id="{E40C281E-3179-BF60-84DB-D64B96082AF5}"/>
              </a:ext>
            </a:extLst>
          </p:cNvPr>
          <p:cNvSpPr/>
          <p:nvPr/>
        </p:nvSpPr>
        <p:spPr>
          <a:xfrm>
            <a:off x="5949884" y="185728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30</a:t>
            </a:r>
          </a:p>
        </p:txBody>
      </p:sp>
      <p:sp>
        <p:nvSpPr>
          <p:cNvPr id="166" name="Flowchart: Decision 165">
            <a:extLst>
              <a:ext uri="{FF2B5EF4-FFF2-40B4-BE49-F238E27FC236}">
                <a16:creationId xmlns:a16="http://schemas.microsoft.com/office/drawing/2014/main" id="{E9DABC69-5D75-70C3-9371-FDED78467B9C}"/>
              </a:ext>
            </a:extLst>
          </p:cNvPr>
          <p:cNvSpPr/>
          <p:nvPr/>
        </p:nvSpPr>
        <p:spPr>
          <a:xfrm>
            <a:off x="6643801" y="1872070"/>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a:t>
            </a:r>
          </a:p>
        </p:txBody>
      </p:sp>
      <p:sp>
        <p:nvSpPr>
          <p:cNvPr id="168" name="Flowchart: Decision 167">
            <a:extLst>
              <a:ext uri="{FF2B5EF4-FFF2-40B4-BE49-F238E27FC236}">
                <a16:creationId xmlns:a16="http://schemas.microsoft.com/office/drawing/2014/main" id="{C675FED6-2E37-408A-ACD0-473EF0DE860D}"/>
              </a:ext>
            </a:extLst>
          </p:cNvPr>
          <p:cNvSpPr/>
          <p:nvPr/>
        </p:nvSpPr>
        <p:spPr>
          <a:xfrm>
            <a:off x="7104347" y="188227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170" name="Flowchart: Decision 169">
            <a:extLst>
              <a:ext uri="{FF2B5EF4-FFF2-40B4-BE49-F238E27FC236}">
                <a16:creationId xmlns:a16="http://schemas.microsoft.com/office/drawing/2014/main" id="{E50AB2DB-57FB-0101-EC98-F0CA44356A8B}"/>
              </a:ext>
            </a:extLst>
          </p:cNvPr>
          <p:cNvSpPr/>
          <p:nvPr/>
        </p:nvSpPr>
        <p:spPr>
          <a:xfrm>
            <a:off x="761768" y="1594880"/>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1" name="object 163">
            <a:extLst>
              <a:ext uri="{FF2B5EF4-FFF2-40B4-BE49-F238E27FC236}">
                <a16:creationId xmlns:a16="http://schemas.microsoft.com/office/drawing/2014/main" id="{57DDA14A-0B9C-A177-0E93-758E492FC6BC}"/>
              </a:ext>
            </a:extLst>
          </p:cNvPr>
          <p:cNvSpPr txBox="1"/>
          <p:nvPr/>
        </p:nvSpPr>
        <p:spPr>
          <a:xfrm>
            <a:off x="921024" y="1584814"/>
            <a:ext cx="64800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Working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75" name="Flowchart: Decision 174">
            <a:extLst>
              <a:ext uri="{FF2B5EF4-FFF2-40B4-BE49-F238E27FC236}">
                <a16:creationId xmlns:a16="http://schemas.microsoft.com/office/drawing/2014/main" id="{9B817C1D-5122-EDF3-8200-C38AA78B2756}"/>
              </a:ext>
            </a:extLst>
          </p:cNvPr>
          <p:cNvSpPr/>
          <p:nvPr/>
        </p:nvSpPr>
        <p:spPr>
          <a:xfrm>
            <a:off x="3416799" y="1786422"/>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181" name="Flowchart: Decision 180">
            <a:extLst>
              <a:ext uri="{FF2B5EF4-FFF2-40B4-BE49-F238E27FC236}">
                <a16:creationId xmlns:a16="http://schemas.microsoft.com/office/drawing/2014/main" id="{0388EBDB-9AB7-440E-7D7C-DC5B06303F7E}"/>
              </a:ext>
            </a:extLst>
          </p:cNvPr>
          <p:cNvSpPr/>
          <p:nvPr/>
        </p:nvSpPr>
        <p:spPr>
          <a:xfrm>
            <a:off x="3589920"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87" name="Flowchart: Decision 186">
            <a:extLst>
              <a:ext uri="{FF2B5EF4-FFF2-40B4-BE49-F238E27FC236}">
                <a16:creationId xmlns:a16="http://schemas.microsoft.com/office/drawing/2014/main" id="{96C13BD5-CE21-55B8-0C28-12A87D38BFD3}"/>
              </a:ext>
            </a:extLst>
          </p:cNvPr>
          <p:cNvSpPr/>
          <p:nvPr/>
        </p:nvSpPr>
        <p:spPr>
          <a:xfrm>
            <a:off x="3942878" y="1943874"/>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88" name="Flowchart: Decision 187">
            <a:extLst>
              <a:ext uri="{FF2B5EF4-FFF2-40B4-BE49-F238E27FC236}">
                <a16:creationId xmlns:a16="http://schemas.microsoft.com/office/drawing/2014/main" id="{EF68306C-36FC-CE32-B9C0-CD4AAF927801}"/>
              </a:ext>
            </a:extLst>
          </p:cNvPr>
          <p:cNvSpPr/>
          <p:nvPr/>
        </p:nvSpPr>
        <p:spPr>
          <a:xfrm>
            <a:off x="4597158" y="1910213"/>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05</a:t>
            </a:r>
          </a:p>
        </p:txBody>
      </p:sp>
      <p:sp>
        <p:nvSpPr>
          <p:cNvPr id="260" name="Flowchart: Decision 259">
            <a:extLst>
              <a:ext uri="{FF2B5EF4-FFF2-40B4-BE49-F238E27FC236}">
                <a16:creationId xmlns:a16="http://schemas.microsoft.com/office/drawing/2014/main" id="{5B874818-C8BB-B950-452F-9B2124384522}"/>
              </a:ext>
            </a:extLst>
          </p:cNvPr>
          <p:cNvSpPr/>
          <p:nvPr/>
        </p:nvSpPr>
        <p:spPr>
          <a:xfrm>
            <a:off x="4972565" y="190637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262" name="Flowchart: Decision 261">
            <a:extLst>
              <a:ext uri="{FF2B5EF4-FFF2-40B4-BE49-F238E27FC236}">
                <a16:creationId xmlns:a16="http://schemas.microsoft.com/office/drawing/2014/main" id="{3B40BC52-490C-6ECF-060D-7D8B8D16069F}"/>
              </a:ext>
            </a:extLst>
          </p:cNvPr>
          <p:cNvSpPr/>
          <p:nvPr/>
        </p:nvSpPr>
        <p:spPr>
          <a:xfrm>
            <a:off x="5337452" y="1940385"/>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03</a:t>
            </a:r>
          </a:p>
        </p:txBody>
      </p:sp>
      <p:sp>
        <p:nvSpPr>
          <p:cNvPr id="268" name="Flowchart: Decision 267">
            <a:extLst>
              <a:ext uri="{FF2B5EF4-FFF2-40B4-BE49-F238E27FC236}">
                <a16:creationId xmlns:a16="http://schemas.microsoft.com/office/drawing/2014/main" id="{4DB8B294-97AF-0187-A923-90672303398A}"/>
              </a:ext>
            </a:extLst>
          </p:cNvPr>
          <p:cNvSpPr/>
          <p:nvPr/>
        </p:nvSpPr>
        <p:spPr>
          <a:xfrm>
            <a:off x="5711423"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269" name="Flowchart: Decision 268">
            <a:extLst>
              <a:ext uri="{FF2B5EF4-FFF2-40B4-BE49-F238E27FC236}">
                <a16:creationId xmlns:a16="http://schemas.microsoft.com/office/drawing/2014/main" id="{CA01F750-8EAD-8DC2-B4C6-B2AB0CB16A20}"/>
              </a:ext>
            </a:extLst>
          </p:cNvPr>
          <p:cNvSpPr/>
          <p:nvPr/>
        </p:nvSpPr>
        <p:spPr>
          <a:xfrm>
            <a:off x="6032956"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270" name="Flowchart: Decision 269">
            <a:extLst>
              <a:ext uri="{FF2B5EF4-FFF2-40B4-BE49-F238E27FC236}">
                <a16:creationId xmlns:a16="http://schemas.microsoft.com/office/drawing/2014/main" id="{E8CD2652-6D17-A2DB-AE3B-33D49D8E798D}"/>
              </a:ext>
            </a:extLst>
          </p:cNvPr>
          <p:cNvSpPr/>
          <p:nvPr/>
        </p:nvSpPr>
        <p:spPr>
          <a:xfrm>
            <a:off x="6442517" y="193082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14</a:t>
            </a:r>
          </a:p>
        </p:txBody>
      </p:sp>
      <p:sp>
        <p:nvSpPr>
          <p:cNvPr id="274" name="Flowchart: Decision 273">
            <a:extLst>
              <a:ext uri="{FF2B5EF4-FFF2-40B4-BE49-F238E27FC236}">
                <a16:creationId xmlns:a16="http://schemas.microsoft.com/office/drawing/2014/main" id="{10F2A92B-921B-64CD-F685-1121A2FA1F3C}"/>
              </a:ext>
            </a:extLst>
          </p:cNvPr>
          <p:cNvSpPr/>
          <p:nvPr/>
        </p:nvSpPr>
        <p:spPr>
          <a:xfrm>
            <a:off x="6749678" y="193718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276" name="Flowchart: Decision 275">
            <a:extLst>
              <a:ext uri="{FF2B5EF4-FFF2-40B4-BE49-F238E27FC236}">
                <a16:creationId xmlns:a16="http://schemas.microsoft.com/office/drawing/2014/main" id="{703FAABA-DB38-5C8D-0104-798779D21F8B}"/>
              </a:ext>
            </a:extLst>
          </p:cNvPr>
          <p:cNvSpPr/>
          <p:nvPr/>
        </p:nvSpPr>
        <p:spPr>
          <a:xfrm>
            <a:off x="6987271"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278" name="Flowchart: Decision 277">
            <a:extLst>
              <a:ext uri="{FF2B5EF4-FFF2-40B4-BE49-F238E27FC236}">
                <a16:creationId xmlns:a16="http://schemas.microsoft.com/office/drawing/2014/main" id="{6DB984B3-47E1-524D-1325-23E631069354}"/>
              </a:ext>
            </a:extLst>
          </p:cNvPr>
          <p:cNvSpPr/>
          <p:nvPr/>
        </p:nvSpPr>
        <p:spPr>
          <a:xfrm>
            <a:off x="7410776" y="192537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26</a:t>
            </a:r>
          </a:p>
        </p:txBody>
      </p:sp>
      <p:sp>
        <p:nvSpPr>
          <p:cNvPr id="279" name="object 163">
            <a:extLst>
              <a:ext uri="{FF2B5EF4-FFF2-40B4-BE49-F238E27FC236}">
                <a16:creationId xmlns:a16="http://schemas.microsoft.com/office/drawing/2014/main" id="{F1109E5B-1593-2CBB-B434-EE38F08EFB44}"/>
              </a:ext>
            </a:extLst>
          </p:cNvPr>
          <p:cNvSpPr txBox="1"/>
          <p:nvPr/>
        </p:nvSpPr>
        <p:spPr>
          <a:xfrm>
            <a:off x="7152840" y="6261549"/>
            <a:ext cx="942908"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Roadmap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7" name="Rectangle: Rounded Corners 286">
            <a:extLst>
              <a:ext uri="{FF2B5EF4-FFF2-40B4-BE49-F238E27FC236}">
                <a16:creationId xmlns:a16="http://schemas.microsoft.com/office/drawing/2014/main" id="{F6D3DBAA-2550-22AB-489F-24C1E6D4E592}"/>
              </a:ext>
            </a:extLst>
          </p:cNvPr>
          <p:cNvSpPr/>
          <p:nvPr/>
        </p:nvSpPr>
        <p:spPr>
          <a:xfrm>
            <a:off x="6559974" y="6074515"/>
            <a:ext cx="105896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98" name="Rectangle: Rounded Corners 297">
            <a:extLst>
              <a:ext uri="{FF2B5EF4-FFF2-40B4-BE49-F238E27FC236}">
                <a16:creationId xmlns:a16="http://schemas.microsoft.com/office/drawing/2014/main" id="{7966D997-7342-961C-A28D-34AB8AEA3D54}"/>
              </a:ext>
            </a:extLst>
          </p:cNvPr>
          <p:cNvSpPr/>
          <p:nvPr/>
        </p:nvSpPr>
        <p:spPr>
          <a:xfrm>
            <a:off x="6591982" y="6107159"/>
            <a:ext cx="759351"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 / analysis</a:t>
            </a:r>
          </a:p>
        </p:txBody>
      </p:sp>
      <p:sp>
        <p:nvSpPr>
          <p:cNvPr id="301" name="Rectangle: Rounded Corners 300">
            <a:extLst>
              <a:ext uri="{FF2B5EF4-FFF2-40B4-BE49-F238E27FC236}">
                <a16:creationId xmlns:a16="http://schemas.microsoft.com/office/drawing/2014/main" id="{7DE7F1E9-672F-EEBF-78FB-DA2E7AF6741F}"/>
              </a:ext>
            </a:extLst>
          </p:cNvPr>
          <p:cNvSpPr/>
          <p:nvPr/>
        </p:nvSpPr>
        <p:spPr>
          <a:xfrm>
            <a:off x="7351333" y="6107159"/>
            <a:ext cx="241882"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93" name="Flowchart: Decision 292">
            <a:extLst>
              <a:ext uri="{FF2B5EF4-FFF2-40B4-BE49-F238E27FC236}">
                <a16:creationId xmlns:a16="http://schemas.microsoft.com/office/drawing/2014/main" id="{9F4BD8AC-8679-50C5-EB07-7A58C77746E9}"/>
              </a:ext>
            </a:extLst>
          </p:cNvPr>
          <p:cNvSpPr/>
          <p:nvPr/>
        </p:nvSpPr>
        <p:spPr>
          <a:xfrm>
            <a:off x="7547905" y="6093064"/>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07" name="Straight Arrow Connector 306">
            <a:extLst>
              <a:ext uri="{FF2B5EF4-FFF2-40B4-BE49-F238E27FC236}">
                <a16:creationId xmlns:a16="http://schemas.microsoft.com/office/drawing/2014/main" id="{9E593C53-0B8D-3F19-C059-653CB40438CD}"/>
              </a:ext>
            </a:extLst>
          </p:cNvPr>
          <p:cNvCxnSpPr>
            <a:cxnSpLocks/>
            <a:stCxn id="293" idx="3"/>
          </p:cNvCxnSpPr>
          <p:nvPr/>
        </p:nvCxnSpPr>
        <p:spPr>
          <a:xfrm>
            <a:off x="7691905" y="6165064"/>
            <a:ext cx="4247428" cy="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22" name="TextBox 321">
            <a:extLst>
              <a:ext uri="{FF2B5EF4-FFF2-40B4-BE49-F238E27FC236}">
                <a16:creationId xmlns:a16="http://schemas.microsoft.com/office/drawing/2014/main" id="{3A716D8D-1AA7-453A-F6C1-70F2DEF677F4}"/>
              </a:ext>
            </a:extLst>
          </p:cNvPr>
          <p:cNvSpPr txBox="1"/>
          <p:nvPr/>
        </p:nvSpPr>
        <p:spPr>
          <a:xfrm>
            <a:off x="8130225" y="6081288"/>
            <a:ext cx="2196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Continued activities to further advance the MLA for Waves 2 &amp; 3</a:t>
            </a:r>
          </a:p>
        </p:txBody>
      </p:sp>
      <p:sp>
        <p:nvSpPr>
          <p:cNvPr id="327" name="object 163">
            <a:extLst>
              <a:ext uri="{FF2B5EF4-FFF2-40B4-BE49-F238E27FC236}">
                <a16:creationId xmlns:a16="http://schemas.microsoft.com/office/drawing/2014/main" id="{72CF30D3-1447-1CDA-A4FA-15AA065EAF72}"/>
              </a:ext>
            </a:extLst>
          </p:cNvPr>
          <p:cNvSpPr txBox="1"/>
          <p:nvPr/>
        </p:nvSpPr>
        <p:spPr>
          <a:xfrm>
            <a:off x="8001038" y="5315720"/>
            <a:ext cx="76241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v1.0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8" name="Rectangle: Rounded Corners 327">
            <a:extLst>
              <a:ext uri="{FF2B5EF4-FFF2-40B4-BE49-F238E27FC236}">
                <a16:creationId xmlns:a16="http://schemas.microsoft.com/office/drawing/2014/main" id="{57CF0C3A-D4C1-3813-D2B2-49BC5CA6EFEF}"/>
              </a:ext>
            </a:extLst>
          </p:cNvPr>
          <p:cNvSpPr/>
          <p:nvPr/>
        </p:nvSpPr>
        <p:spPr>
          <a:xfrm>
            <a:off x="7904730" y="5540367"/>
            <a:ext cx="475205" cy="1188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341" name="Flowchart: Decision 340">
            <a:extLst>
              <a:ext uri="{FF2B5EF4-FFF2-40B4-BE49-F238E27FC236}">
                <a16:creationId xmlns:a16="http://schemas.microsoft.com/office/drawing/2014/main" id="{6DF44557-055D-61ED-B2ED-9F456A304F01}"/>
              </a:ext>
            </a:extLst>
          </p:cNvPr>
          <p:cNvSpPr/>
          <p:nvPr/>
        </p:nvSpPr>
        <p:spPr>
          <a:xfrm>
            <a:off x="6887376" y="55339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2" name="object 163">
            <a:extLst>
              <a:ext uri="{FF2B5EF4-FFF2-40B4-BE49-F238E27FC236}">
                <a16:creationId xmlns:a16="http://schemas.microsoft.com/office/drawing/2014/main" id="{697EBB35-68DC-1979-39A1-C4DFB939F995}"/>
              </a:ext>
            </a:extLst>
          </p:cNvPr>
          <p:cNvSpPr txBox="1"/>
          <p:nvPr/>
        </p:nvSpPr>
        <p:spPr>
          <a:xfrm>
            <a:off x="6488787" y="5696400"/>
            <a:ext cx="964321"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Guidance Notes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4" name="Flowchart: Decision 343">
            <a:extLst>
              <a:ext uri="{FF2B5EF4-FFF2-40B4-BE49-F238E27FC236}">
                <a16:creationId xmlns:a16="http://schemas.microsoft.com/office/drawing/2014/main" id="{12812435-1A22-F776-16FB-CC513F8923E7}"/>
              </a:ext>
            </a:extLst>
          </p:cNvPr>
          <p:cNvSpPr/>
          <p:nvPr/>
        </p:nvSpPr>
        <p:spPr>
          <a:xfrm>
            <a:off x="8304621" y="5528312"/>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5" name="Rectangle: Rounded Corners 344">
            <a:extLst>
              <a:ext uri="{FF2B5EF4-FFF2-40B4-BE49-F238E27FC236}">
                <a16:creationId xmlns:a16="http://schemas.microsoft.com/office/drawing/2014/main" id="{9DAD27A9-FFD2-D82F-F50B-0A84201ADA2B}"/>
              </a:ext>
            </a:extLst>
          </p:cNvPr>
          <p:cNvSpPr/>
          <p:nvPr/>
        </p:nvSpPr>
        <p:spPr>
          <a:xfrm>
            <a:off x="8488552" y="5493558"/>
            <a:ext cx="1404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Sign-up phase**</a:t>
            </a:r>
          </a:p>
        </p:txBody>
      </p:sp>
      <p:sp>
        <p:nvSpPr>
          <p:cNvPr id="346" name="Rectangle: Rounded Corners 345">
            <a:extLst>
              <a:ext uri="{FF2B5EF4-FFF2-40B4-BE49-F238E27FC236}">
                <a16:creationId xmlns:a16="http://schemas.microsoft.com/office/drawing/2014/main" id="{C979B43D-DA2B-E309-C339-84EE44CCF359}"/>
              </a:ext>
            </a:extLst>
          </p:cNvPr>
          <p:cNvSpPr/>
          <p:nvPr/>
        </p:nvSpPr>
        <p:spPr>
          <a:xfrm>
            <a:off x="8733895" y="5599861"/>
            <a:ext cx="1908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 / Build phase**</a:t>
            </a:r>
          </a:p>
        </p:txBody>
      </p:sp>
      <p:sp>
        <p:nvSpPr>
          <p:cNvPr id="347" name="TextBox 346">
            <a:extLst>
              <a:ext uri="{FF2B5EF4-FFF2-40B4-BE49-F238E27FC236}">
                <a16:creationId xmlns:a16="http://schemas.microsoft.com/office/drawing/2014/main" id="{A4F950BE-CC86-6DD8-A40D-78D96C8DF2EB}"/>
              </a:ext>
            </a:extLst>
          </p:cNvPr>
          <p:cNvSpPr txBox="1"/>
          <p:nvPr/>
        </p:nvSpPr>
        <p:spPr>
          <a:xfrm>
            <a:off x="10741475" y="5468408"/>
            <a:ext cx="969058"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OBL providing support in the rollout of the MLA</a:t>
            </a:r>
          </a:p>
        </p:txBody>
      </p:sp>
      <p:sp>
        <p:nvSpPr>
          <p:cNvPr id="348" name="Right Brace 347">
            <a:extLst>
              <a:ext uri="{FF2B5EF4-FFF2-40B4-BE49-F238E27FC236}">
                <a16:creationId xmlns:a16="http://schemas.microsoft.com/office/drawing/2014/main" id="{6F1BD2B3-7971-DB8A-DCCC-55CD6232CC2A}"/>
              </a:ext>
            </a:extLst>
          </p:cNvPr>
          <p:cNvSpPr/>
          <p:nvPr/>
        </p:nvSpPr>
        <p:spPr>
          <a:xfrm>
            <a:off x="10706211" y="5490714"/>
            <a:ext cx="107497" cy="197416"/>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9" name="Rectangle: Rounded Corners 348">
            <a:extLst>
              <a:ext uri="{FF2B5EF4-FFF2-40B4-BE49-F238E27FC236}">
                <a16:creationId xmlns:a16="http://schemas.microsoft.com/office/drawing/2014/main" id="{ACB21DC3-529A-66A4-B068-E437D6F53E48}"/>
              </a:ext>
            </a:extLst>
          </p:cNvPr>
          <p:cNvSpPr/>
          <p:nvPr/>
        </p:nvSpPr>
        <p:spPr>
          <a:xfrm>
            <a:off x="3417563" y="4913832"/>
            <a:ext cx="396000"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a:t>
            </a:r>
          </a:p>
        </p:txBody>
      </p:sp>
      <p:sp>
        <p:nvSpPr>
          <p:cNvPr id="359" name="object 163">
            <a:extLst>
              <a:ext uri="{FF2B5EF4-FFF2-40B4-BE49-F238E27FC236}">
                <a16:creationId xmlns:a16="http://schemas.microsoft.com/office/drawing/2014/main" id="{D1CB5457-9CB7-C176-9F56-17C8F41360EE}"/>
              </a:ext>
            </a:extLst>
          </p:cNvPr>
          <p:cNvSpPr txBox="1"/>
          <p:nvPr/>
        </p:nvSpPr>
        <p:spPr>
          <a:xfrm>
            <a:off x="3516419" y="5715337"/>
            <a:ext cx="599192"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Propositional Bus Reqs defined</a:t>
            </a:r>
          </a:p>
        </p:txBody>
      </p:sp>
      <p:sp>
        <p:nvSpPr>
          <p:cNvPr id="358" name="Flowchart: Decision 357">
            <a:extLst>
              <a:ext uri="{FF2B5EF4-FFF2-40B4-BE49-F238E27FC236}">
                <a16:creationId xmlns:a16="http://schemas.microsoft.com/office/drawing/2014/main" id="{6B11DD1A-D590-EBE1-DE1D-76E4B81F1CBC}"/>
              </a:ext>
            </a:extLst>
          </p:cNvPr>
          <p:cNvSpPr/>
          <p:nvPr/>
        </p:nvSpPr>
        <p:spPr>
          <a:xfrm>
            <a:off x="3741550" y="5526367"/>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61" name="Connector: Elbow 360">
            <a:extLst>
              <a:ext uri="{FF2B5EF4-FFF2-40B4-BE49-F238E27FC236}">
                <a16:creationId xmlns:a16="http://schemas.microsoft.com/office/drawing/2014/main" id="{659F6CD1-D2DF-19C4-1342-BDC9EF3ACE99}"/>
              </a:ext>
            </a:extLst>
          </p:cNvPr>
          <p:cNvCxnSpPr>
            <a:cxnSpLocks/>
            <a:stCxn id="147" idx="2"/>
            <a:endCxn id="94" idx="1"/>
          </p:cNvCxnSpPr>
          <p:nvPr/>
        </p:nvCxnSpPr>
        <p:spPr>
          <a:xfrm rot="16200000" flipH="1">
            <a:off x="4765401" y="3399096"/>
            <a:ext cx="162062" cy="546158"/>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66" name="Flowchart: Decision 365">
            <a:extLst>
              <a:ext uri="{FF2B5EF4-FFF2-40B4-BE49-F238E27FC236}">
                <a16:creationId xmlns:a16="http://schemas.microsoft.com/office/drawing/2014/main" id="{CB3855E7-8D88-D0A1-8BB6-2CEF95338D8A}"/>
              </a:ext>
            </a:extLst>
          </p:cNvPr>
          <p:cNvSpPr/>
          <p:nvPr/>
        </p:nvSpPr>
        <p:spPr>
          <a:xfrm>
            <a:off x="8309840" y="252802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7" name="Flowchart: Decision 366">
            <a:extLst>
              <a:ext uri="{FF2B5EF4-FFF2-40B4-BE49-F238E27FC236}">
                <a16:creationId xmlns:a16="http://schemas.microsoft.com/office/drawing/2014/main" id="{50B50354-E979-8DF1-7004-6A406125F03E}"/>
              </a:ext>
            </a:extLst>
          </p:cNvPr>
          <p:cNvSpPr/>
          <p:nvPr/>
        </p:nvSpPr>
        <p:spPr>
          <a:xfrm>
            <a:off x="8306041" y="406024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8" name="Flowchart: Decision 367">
            <a:extLst>
              <a:ext uri="{FF2B5EF4-FFF2-40B4-BE49-F238E27FC236}">
                <a16:creationId xmlns:a16="http://schemas.microsoft.com/office/drawing/2014/main" id="{AF3055FB-A7B3-1131-2B34-79CCFE3812DF}"/>
              </a:ext>
            </a:extLst>
          </p:cNvPr>
          <p:cNvSpPr/>
          <p:nvPr/>
        </p:nvSpPr>
        <p:spPr>
          <a:xfrm>
            <a:off x="7866942" y="5563721"/>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83" name="Straight Arrow Connector 382">
            <a:extLst>
              <a:ext uri="{FF2B5EF4-FFF2-40B4-BE49-F238E27FC236}">
                <a16:creationId xmlns:a16="http://schemas.microsoft.com/office/drawing/2014/main" id="{026925BE-30EF-B95A-768B-1C3615F57F5C}"/>
              </a:ext>
            </a:extLst>
          </p:cNvPr>
          <p:cNvCxnSpPr>
            <a:cxnSpLocks/>
            <a:endCxn id="367" idx="1"/>
          </p:cNvCxnSpPr>
          <p:nvPr/>
        </p:nvCxnSpPr>
        <p:spPr>
          <a:xfrm>
            <a:off x="7900663" y="4132247"/>
            <a:ext cx="405378" cy="0"/>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sp>
        <p:nvSpPr>
          <p:cNvPr id="386" name="object 163">
            <a:extLst>
              <a:ext uri="{FF2B5EF4-FFF2-40B4-BE49-F238E27FC236}">
                <a16:creationId xmlns:a16="http://schemas.microsoft.com/office/drawing/2014/main" id="{2F1ACD3B-1BC4-2866-F1C2-88E0671062CE}"/>
              </a:ext>
            </a:extLst>
          </p:cNvPr>
          <p:cNvSpPr txBox="1"/>
          <p:nvPr/>
        </p:nvSpPr>
        <p:spPr>
          <a:xfrm>
            <a:off x="7216506" y="2717669"/>
            <a:ext cx="80096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7" name="object 163">
            <a:extLst>
              <a:ext uri="{FF2B5EF4-FFF2-40B4-BE49-F238E27FC236}">
                <a16:creationId xmlns:a16="http://schemas.microsoft.com/office/drawing/2014/main" id="{42BEDBED-0DD5-94EF-D311-26087FF7D127}"/>
              </a:ext>
            </a:extLst>
          </p:cNvPr>
          <p:cNvSpPr txBox="1"/>
          <p:nvPr/>
        </p:nvSpPr>
        <p:spPr>
          <a:xfrm>
            <a:off x="6849127" y="4240586"/>
            <a:ext cx="1540105"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18" name="object 163">
            <a:extLst>
              <a:ext uri="{FF2B5EF4-FFF2-40B4-BE49-F238E27FC236}">
                <a16:creationId xmlns:a16="http://schemas.microsoft.com/office/drawing/2014/main" id="{5F0CD3EF-D09B-34F3-0043-DF7A62DDCC61}"/>
              </a:ext>
            </a:extLst>
          </p:cNvPr>
          <p:cNvSpPr txBox="1"/>
          <p:nvPr/>
        </p:nvSpPr>
        <p:spPr>
          <a:xfrm>
            <a:off x="7265312" y="5315720"/>
            <a:ext cx="700136"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final draft for broader IC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8" name="object 163">
            <a:extLst>
              <a:ext uri="{FF2B5EF4-FFF2-40B4-BE49-F238E27FC236}">
                <a16:creationId xmlns:a16="http://schemas.microsoft.com/office/drawing/2014/main" id="{D4A84DE3-EF26-BB6F-EA09-99F93A51A348}"/>
              </a:ext>
            </a:extLst>
          </p:cNvPr>
          <p:cNvSpPr txBox="1"/>
          <p:nvPr/>
        </p:nvSpPr>
        <p:spPr>
          <a:xfrm>
            <a:off x="7670799" y="4012431"/>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9" name="object 163">
            <a:extLst>
              <a:ext uri="{FF2B5EF4-FFF2-40B4-BE49-F238E27FC236}">
                <a16:creationId xmlns:a16="http://schemas.microsoft.com/office/drawing/2014/main" id="{7DD60EB8-2997-5FB0-1975-ACAF35B92B44}"/>
              </a:ext>
            </a:extLst>
          </p:cNvPr>
          <p:cNvSpPr txBox="1"/>
          <p:nvPr/>
        </p:nvSpPr>
        <p:spPr>
          <a:xfrm>
            <a:off x="7661051" y="2496976"/>
            <a:ext cx="64800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90" name="Rectangle: Rounded Corners 389">
            <a:extLst>
              <a:ext uri="{FF2B5EF4-FFF2-40B4-BE49-F238E27FC236}">
                <a16:creationId xmlns:a16="http://schemas.microsoft.com/office/drawing/2014/main" id="{92ADA5B8-D5C0-6D60-CA00-DDBB72C13910}"/>
              </a:ext>
            </a:extLst>
          </p:cNvPr>
          <p:cNvSpPr/>
          <p:nvPr/>
        </p:nvSpPr>
        <p:spPr>
          <a:xfrm>
            <a:off x="7733323" y="1851964"/>
            <a:ext cx="4324137"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2025 governance forums and cadence to be defined</a:t>
            </a:r>
          </a:p>
        </p:txBody>
      </p:sp>
      <p:cxnSp>
        <p:nvCxnSpPr>
          <p:cNvPr id="393" name="Straight Arrow Connector 392">
            <a:extLst>
              <a:ext uri="{FF2B5EF4-FFF2-40B4-BE49-F238E27FC236}">
                <a16:creationId xmlns:a16="http://schemas.microsoft.com/office/drawing/2014/main" id="{67A98CE2-9119-49FA-E9EE-ED70C1B57B7B}"/>
              </a:ext>
            </a:extLst>
          </p:cNvPr>
          <p:cNvCxnSpPr>
            <a:cxnSpLocks/>
            <a:stCxn id="256" idx="3"/>
          </p:cNvCxnSpPr>
          <p:nvPr/>
        </p:nvCxnSpPr>
        <p:spPr>
          <a:xfrm>
            <a:off x="9359105" y="2596281"/>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4" name="TextBox 393">
            <a:extLst>
              <a:ext uri="{FF2B5EF4-FFF2-40B4-BE49-F238E27FC236}">
                <a16:creationId xmlns:a16="http://schemas.microsoft.com/office/drawing/2014/main" id="{16EED4C6-1CAA-25E5-745F-5C9CBE1D6DEC}"/>
              </a:ext>
            </a:extLst>
          </p:cNvPr>
          <p:cNvSpPr txBox="1"/>
          <p:nvPr/>
        </p:nvSpPr>
        <p:spPr>
          <a:xfrm>
            <a:off x="9971170" y="2512700"/>
            <a:ext cx="1503661"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398" name="Straight Arrow Connector 397">
            <a:extLst>
              <a:ext uri="{FF2B5EF4-FFF2-40B4-BE49-F238E27FC236}">
                <a16:creationId xmlns:a16="http://schemas.microsoft.com/office/drawing/2014/main" id="{1C96315B-364B-F87D-0FCD-12A9BB718A04}"/>
              </a:ext>
            </a:extLst>
          </p:cNvPr>
          <p:cNvCxnSpPr>
            <a:cxnSpLocks/>
          </p:cNvCxnSpPr>
          <p:nvPr/>
        </p:nvCxnSpPr>
        <p:spPr>
          <a:xfrm>
            <a:off x="9429386" y="4145423"/>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9" name="TextBox 398">
            <a:extLst>
              <a:ext uri="{FF2B5EF4-FFF2-40B4-BE49-F238E27FC236}">
                <a16:creationId xmlns:a16="http://schemas.microsoft.com/office/drawing/2014/main" id="{4F7E889C-FE70-EC5C-B8B9-9A786F022749}"/>
              </a:ext>
            </a:extLst>
          </p:cNvPr>
          <p:cNvSpPr txBox="1"/>
          <p:nvPr/>
        </p:nvSpPr>
        <p:spPr>
          <a:xfrm>
            <a:off x="9962832" y="4061842"/>
            <a:ext cx="151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409" name="Connector: Elbow 408">
            <a:extLst>
              <a:ext uri="{FF2B5EF4-FFF2-40B4-BE49-F238E27FC236}">
                <a16:creationId xmlns:a16="http://schemas.microsoft.com/office/drawing/2014/main" id="{65E10C72-A731-4B5B-1BE3-F6479FA45D52}"/>
              </a:ext>
            </a:extLst>
          </p:cNvPr>
          <p:cNvCxnSpPr>
            <a:cxnSpLocks/>
            <a:stCxn id="404" idx="3"/>
            <a:endCxn id="394" idx="2"/>
          </p:cNvCxnSpPr>
          <p:nvPr/>
        </p:nvCxnSpPr>
        <p:spPr>
          <a:xfrm flipV="1">
            <a:off x="8449193" y="2681977"/>
            <a:ext cx="2273808" cy="338188"/>
          </a:xfrm>
          <a:prstGeom prst="bentConnector2">
            <a:avLst/>
          </a:prstGeom>
          <a:ln>
            <a:solidFill>
              <a:schemeClr val="accent1"/>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416" name="TextBox 415">
            <a:extLst>
              <a:ext uri="{FF2B5EF4-FFF2-40B4-BE49-F238E27FC236}">
                <a16:creationId xmlns:a16="http://schemas.microsoft.com/office/drawing/2014/main" id="{4657E256-F0A4-976D-9801-615967331DD2}"/>
              </a:ext>
            </a:extLst>
          </p:cNvPr>
          <p:cNvSpPr txBox="1"/>
          <p:nvPr/>
        </p:nvSpPr>
        <p:spPr>
          <a:xfrm>
            <a:off x="9086005" y="5357081"/>
            <a:ext cx="864000" cy="169277"/>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Illustrative timeline</a:t>
            </a:r>
          </a:p>
        </p:txBody>
      </p:sp>
      <p:graphicFrame>
        <p:nvGraphicFramePr>
          <p:cNvPr id="417" name="Table 263">
            <a:extLst>
              <a:ext uri="{FF2B5EF4-FFF2-40B4-BE49-F238E27FC236}">
                <a16:creationId xmlns:a16="http://schemas.microsoft.com/office/drawing/2014/main" id="{26E77DB5-D071-4795-C329-CAC6C055886E}"/>
              </a:ext>
            </a:extLst>
          </p:cNvPr>
          <p:cNvGraphicFramePr>
            <a:graphicFrameLocks noGrp="1"/>
          </p:cNvGraphicFramePr>
          <p:nvPr/>
        </p:nvGraphicFramePr>
        <p:xfrm>
          <a:off x="10845958" y="26175"/>
          <a:ext cx="1320800" cy="551280"/>
        </p:xfrm>
        <a:graphic>
          <a:graphicData uri="http://schemas.openxmlformats.org/drawingml/2006/table">
            <a:tbl>
              <a:tblPr firstRow="1" bandRow="1">
                <a:tableStyleId>{5C22544A-7EE6-4342-B048-85BDC9FD1C3A}</a:tableStyleId>
              </a:tblPr>
              <a:tblGrid>
                <a:gridCol w="212045">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tc>
                <a:tc>
                  <a:txBody>
                    <a:bodyPr/>
                    <a:lstStyle/>
                    <a:p>
                      <a:r>
                        <a:rPr lang="en-GB" sz="400" b="1">
                          <a:latin typeface="Metropolis" panose="00000500000000000000" pitchFamily="50" charset="0"/>
                        </a:rPr>
                        <a:t>Industry consultation</a:t>
                      </a:r>
                    </a:p>
                  </a:txBody>
                  <a:tcPr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solidFill>
                      <a:srgbClr val="7030A0"/>
                    </a:solidFill>
                  </a:tcPr>
                </a:tc>
                <a:tc>
                  <a:txBody>
                    <a:bodyPr/>
                    <a:lstStyle/>
                    <a:p>
                      <a:r>
                        <a:rPr lang="en-GB" sz="400" b="1">
                          <a:latin typeface="Metropolis" panose="00000500000000000000" pitchFamily="50" charset="0"/>
                        </a:rPr>
                        <a:t>Priority activity milestone</a:t>
                      </a:r>
                    </a:p>
                  </a:txBody>
                  <a:tcPr marT="36000" marB="36000" anchor="ctr"/>
                </a:tc>
                <a:extLst>
                  <a:ext uri="{0D108BD9-81ED-4DB2-BD59-A6C34878D82A}">
                    <a16:rowId xmlns:a16="http://schemas.microsoft.com/office/drawing/2014/main" val="3705023907"/>
                  </a:ext>
                </a:extLst>
              </a:tr>
            </a:tbl>
          </a:graphicData>
        </a:graphic>
      </p:graphicFrame>
      <p:sp>
        <p:nvSpPr>
          <p:cNvPr id="39" name="TextBox 38">
            <a:extLst>
              <a:ext uri="{FF2B5EF4-FFF2-40B4-BE49-F238E27FC236}">
                <a16:creationId xmlns:a16="http://schemas.microsoft.com/office/drawing/2014/main" id="{5D02752B-92AC-A99C-8E29-A10E3C821CB9}"/>
              </a:ext>
            </a:extLst>
          </p:cNvPr>
          <p:cNvSpPr txBox="1"/>
          <p:nvPr/>
        </p:nvSpPr>
        <p:spPr>
          <a:xfrm>
            <a:off x="8061858" y="3100196"/>
            <a:ext cx="1367310"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2 draft requirements agreed</a:t>
            </a:r>
          </a:p>
        </p:txBody>
      </p:sp>
      <p:sp>
        <p:nvSpPr>
          <p:cNvPr id="134" name="Rectangle: Rounded Corners 133">
            <a:extLst>
              <a:ext uri="{FF2B5EF4-FFF2-40B4-BE49-F238E27FC236}">
                <a16:creationId xmlns:a16="http://schemas.microsoft.com/office/drawing/2014/main" id="{852B1A1A-18F6-5539-0525-18EC7EB22BD5}"/>
              </a:ext>
            </a:extLst>
          </p:cNvPr>
          <p:cNvSpPr/>
          <p:nvPr/>
        </p:nvSpPr>
        <p:spPr>
          <a:xfrm>
            <a:off x="3942758" y="3428595"/>
            <a:ext cx="632820"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 potential solutions</a:t>
            </a:r>
          </a:p>
        </p:txBody>
      </p:sp>
      <p:sp>
        <p:nvSpPr>
          <p:cNvPr id="147" name="Flowchart: Decision 146">
            <a:extLst>
              <a:ext uri="{FF2B5EF4-FFF2-40B4-BE49-F238E27FC236}">
                <a16:creationId xmlns:a16="http://schemas.microsoft.com/office/drawing/2014/main" id="{F0BC195D-4896-2D77-0C1A-32406CFC29C9}"/>
              </a:ext>
            </a:extLst>
          </p:cNvPr>
          <p:cNvSpPr/>
          <p:nvPr/>
        </p:nvSpPr>
        <p:spPr>
          <a:xfrm>
            <a:off x="4501353" y="3447144"/>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5" name="Rectangle: Rounded Corners 264">
            <a:extLst>
              <a:ext uri="{FF2B5EF4-FFF2-40B4-BE49-F238E27FC236}">
                <a16:creationId xmlns:a16="http://schemas.microsoft.com/office/drawing/2014/main" id="{C96AFA5E-BFE4-2ABC-E39B-CA64840DB8D1}"/>
              </a:ext>
            </a:extLst>
          </p:cNvPr>
          <p:cNvSpPr/>
          <p:nvPr/>
        </p:nvSpPr>
        <p:spPr>
          <a:xfrm>
            <a:off x="3938129" y="4909884"/>
            <a:ext cx="63295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Procurement process</a:t>
            </a:r>
          </a:p>
        </p:txBody>
      </p:sp>
      <p:sp>
        <p:nvSpPr>
          <p:cNvPr id="40" name="Rectangle: Rounded Corners 39">
            <a:extLst>
              <a:ext uri="{FF2B5EF4-FFF2-40B4-BE49-F238E27FC236}">
                <a16:creationId xmlns:a16="http://schemas.microsoft.com/office/drawing/2014/main" id="{E8CE327A-5947-AE5D-47A4-CA6DC7A33F3A}"/>
              </a:ext>
            </a:extLst>
          </p:cNvPr>
          <p:cNvSpPr/>
          <p:nvPr/>
        </p:nvSpPr>
        <p:spPr>
          <a:xfrm>
            <a:off x="4708522" y="5812330"/>
            <a:ext cx="626026"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Evaluation 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MLA Operators</a:t>
            </a:r>
          </a:p>
        </p:txBody>
      </p:sp>
      <p:sp>
        <p:nvSpPr>
          <p:cNvPr id="41" name="Flowchart: Decision 40">
            <a:extLst>
              <a:ext uri="{FF2B5EF4-FFF2-40B4-BE49-F238E27FC236}">
                <a16:creationId xmlns:a16="http://schemas.microsoft.com/office/drawing/2014/main" id="{FC9EAF74-249E-1138-4F95-7C95D1433416}"/>
              </a:ext>
            </a:extLst>
          </p:cNvPr>
          <p:cNvSpPr/>
          <p:nvPr/>
        </p:nvSpPr>
        <p:spPr>
          <a:xfrm>
            <a:off x="5264942" y="5829792"/>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2" name="Connector: Elbow 41">
            <a:extLst>
              <a:ext uri="{FF2B5EF4-FFF2-40B4-BE49-F238E27FC236}">
                <a16:creationId xmlns:a16="http://schemas.microsoft.com/office/drawing/2014/main" id="{B736EBCC-6872-A137-FC10-F44D40F43CED}"/>
              </a:ext>
            </a:extLst>
          </p:cNvPr>
          <p:cNvCxnSpPr>
            <a:cxnSpLocks/>
            <a:stCxn id="147" idx="2"/>
            <a:endCxn id="40" idx="1"/>
          </p:cNvCxnSpPr>
          <p:nvPr/>
        </p:nvCxnSpPr>
        <p:spPr>
          <a:xfrm rot="16200000" flipH="1">
            <a:off x="3485696" y="4678800"/>
            <a:ext cx="2310483" cy="135169"/>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08" name="Rectangle: Rounded Corners 307">
            <a:extLst>
              <a:ext uri="{FF2B5EF4-FFF2-40B4-BE49-F238E27FC236}">
                <a16:creationId xmlns:a16="http://schemas.microsoft.com/office/drawing/2014/main" id="{D3A352E2-ABB3-5DA6-A354-8DABDAEE700E}"/>
              </a:ext>
            </a:extLst>
          </p:cNvPr>
          <p:cNvSpPr/>
          <p:nvPr/>
        </p:nvSpPr>
        <p:spPr>
          <a:xfrm>
            <a:off x="2324810" y="5504876"/>
            <a:ext cx="2758317" cy="184048"/>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Business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a:t>
            </a:r>
          </a:p>
        </p:txBody>
      </p:sp>
      <p:sp>
        <p:nvSpPr>
          <p:cNvPr id="309" name="Rectangle: Rounded Corners 308">
            <a:extLst>
              <a:ext uri="{FF2B5EF4-FFF2-40B4-BE49-F238E27FC236}">
                <a16:creationId xmlns:a16="http://schemas.microsoft.com/office/drawing/2014/main" id="{A6F150C7-23DF-A0ED-0C9D-53E68E13C744}"/>
              </a:ext>
            </a:extLst>
          </p:cNvPr>
          <p:cNvSpPr/>
          <p:nvPr/>
        </p:nvSpPr>
        <p:spPr>
          <a:xfrm>
            <a:off x="2852926" y="5533717"/>
            <a:ext cx="377307"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10" name="Rectangle: Rounded Corners 309">
            <a:extLst>
              <a:ext uri="{FF2B5EF4-FFF2-40B4-BE49-F238E27FC236}">
                <a16:creationId xmlns:a16="http://schemas.microsoft.com/office/drawing/2014/main" id="{D1F255FE-E08A-39CC-3EB0-0BF6EFC84B5B}"/>
              </a:ext>
            </a:extLst>
          </p:cNvPr>
          <p:cNvSpPr/>
          <p:nvPr/>
        </p:nvSpPr>
        <p:spPr>
          <a:xfrm>
            <a:off x="3232545" y="5531439"/>
            <a:ext cx="5760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60" name="Rectangle: Rounded Corners 359">
            <a:extLst>
              <a:ext uri="{FF2B5EF4-FFF2-40B4-BE49-F238E27FC236}">
                <a16:creationId xmlns:a16="http://schemas.microsoft.com/office/drawing/2014/main" id="{27D7E4F2-38CA-FEDC-5814-EB0BFCAC1078}"/>
              </a:ext>
            </a:extLst>
          </p:cNvPr>
          <p:cNvSpPr/>
          <p:nvPr/>
        </p:nvSpPr>
        <p:spPr>
          <a:xfrm>
            <a:off x="3804077" y="5535716"/>
            <a:ext cx="12481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operational business reqs</a:t>
            </a:r>
          </a:p>
        </p:txBody>
      </p:sp>
      <p:sp>
        <p:nvSpPr>
          <p:cNvPr id="311" name="Flowchart: Decision 310">
            <a:extLst>
              <a:ext uri="{FF2B5EF4-FFF2-40B4-BE49-F238E27FC236}">
                <a16:creationId xmlns:a16="http://schemas.microsoft.com/office/drawing/2014/main" id="{5F1B76C6-7762-AC02-2E55-D246798ED48F}"/>
              </a:ext>
            </a:extLst>
          </p:cNvPr>
          <p:cNvSpPr/>
          <p:nvPr/>
        </p:nvSpPr>
        <p:spPr>
          <a:xfrm>
            <a:off x="5005769" y="552636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object 163">
            <a:extLst>
              <a:ext uri="{FF2B5EF4-FFF2-40B4-BE49-F238E27FC236}">
                <a16:creationId xmlns:a16="http://schemas.microsoft.com/office/drawing/2014/main" id="{4FCA28FE-8E20-ACEA-013A-8EEC83AF46CB}"/>
              </a:ext>
            </a:extLst>
          </p:cNvPr>
          <p:cNvSpPr txBox="1"/>
          <p:nvPr/>
        </p:nvSpPr>
        <p:spPr>
          <a:xfrm>
            <a:off x="4988979" y="6032148"/>
            <a:ext cx="699509"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approval of MLA Operator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88" name="Straight Arrow Connector 87">
            <a:extLst>
              <a:ext uri="{FF2B5EF4-FFF2-40B4-BE49-F238E27FC236}">
                <a16:creationId xmlns:a16="http://schemas.microsoft.com/office/drawing/2014/main" id="{CFEA3444-C86B-197F-2A6D-38459234BC57}"/>
              </a:ext>
            </a:extLst>
          </p:cNvPr>
          <p:cNvCxnSpPr>
            <a:cxnSpLocks/>
            <a:stCxn id="41" idx="3"/>
            <a:endCxn id="280" idx="1"/>
          </p:cNvCxnSpPr>
          <p:nvPr/>
        </p:nvCxnSpPr>
        <p:spPr>
          <a:xfrm>
            <a:off x="5408942" y="5901792"/>
            <a:ext cx="115577" cy="992"/>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A42A681F-7651-3E2E-5EF6-07A941F83AF4}"/>
              </a:ext>
            </a:extLst>
          </p:cNvPr>
          <p:cNvCxnSpPr>
            <a:cxnSpLocks/>
            <a:stCxn id="368" idx="2"/>
            <a:endCxn id="285" idx="1"/>
          </p:cNvCxnSpPr>
          <p:nvPr/>
        </p:nvCxnSpPr>
        <p:spPr>
          <a:xfrm rot="16200000" flipH="1">
            <a:off x="7971247" y="5567415"/>
            <a:ext cx="264486" cy="401097"/>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4" name="object 163">
            <a:extLst>
              <a:ext uri="{FF2B5EF4-FFF2-40B4-BE49-F238E27FC236}">
                <a16:creationId xmlns:a16="http://schemas.microsoft.com/office/drawing/2014/main" id="{93C3E24C-35C5-CC37-B124-EFF48F5B5C46}"/>
              </a:ext>
            </a:extLst>
          </p:cNvPr>
          <p:cNvSpPr txBox="1"/>
          <p:nvPr/>
        </p:nvSpPr>
        <p:spPr>
          <a:xfrm>
            <a:off x="7932012" y="5727070"/>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6" name="Flowchart: Decision 105">
            <a:extLst>
              <a:ext uri="{FF2B5EF4-FFF2-40B4-BE49-F238E27FC236}">
                <a16:creationId xmlns:a16="http://schemas.microsoft.com/office/drawing/2014/main" id="{EB96D2F8-5474-F165-B206-A3A678C9E03A}"/>
              </a:ext>
            </a:extLst>
          </p:cNvPr>
          <p:cNvSpPr/>
          <p:nvPr/>
        </p:nvSpPr>
        <p:spPr>
          <a:xfrm>
            <a:off x="7547179" y="583059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1" name="object 163">
            <a:extLst>
              <a:ext uri="{FF2B5EF4-FFF2-40B4-BE49-F238E27FC236}">
                <a16:creationId xmlns:a16="http://schemas.microsoft.com/office/drawing/2014/main" id="{749F7413-C777-3B60-1058-6F94FE6977F7}"/>
              </a:ext>
            </a:extLst>
          </p:cNvPr>
          <p:cNvSpPr txBox="1"/>
          <p:nvPr/>
        </p:nvSpPr>
        <p:spPr>
          <a:xfrm>
            <a:off x="7637124" y="5919940"/>
            <a:ext cx="752108"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Draft of MLA Op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12" name="Straight Arrow Connector 111">
            <a:extLst>
              <a:ext uri="{FF2B5EF4-FFF2-40B4-BE49-F238E27FC236}">
                <a16:creationId xmlns:a16="http://schemas.microsoft.com/office/drawing/2014/main" id="{72F30D2E-3DDA-0D3F-073A-201B97821249}"/>
              </a:ext>
            </a:extLst>
          </p:cNvPr>
          <p:cNvCxnSpPr>
            <a:cxnSpLocks/>
            <a:stCxn id="106" idx="3"/>
            <a:endCxn id="285" idx="1"/>
          </p:cNvCxnSpPr>
          <p:nvPr/>
        </p:nvCxnSpPr>
        <p:spPr>
          <a:xfrm flipV="1">
            <a:off x="7691179" y="5900207"/>
            <a:ext cx="612860" cy="2384"/>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cxnSp>
        <p:nvCxnSpPr>
          <p:cNvPr id="18" name="Connector: Elbow 17">
            <a:extLst>
              <a:ext uri="{FF2B5EF4-FFF2-40B4-BE49-F238E27FC236}">
                <a16:creationId xmlns:a16="http://schemas.microsoft.com/office/drawing/2014/main" id="{4C2DEE2B-F4FC-8B12-AA80-FD70DDCEA6C9}"/>
              </a:ext>
            </a:extLst>
          </p:cNvPr>
          <p:cNvCxnSpPr>
            <a:cxnSpLocks/>
            <a:stCxn id="147" idx="2"/>
            <a:endCxn id="15" idx="1"/>
          </p:cNvCxnSpPr>
          <p:nvPr/>
        </p:nvCxnSpPr>
        <p:spPr>
          <a:xfrm rot="16200000" flipH="1">
            <a:off x="4476768" y="3687728"/>
            <a:ext cx="322630" cy="12946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A2FB3745-FA8E-0C37-5757-0B40BC36AA6B}"/>
              </a:ext>
            </a:extLst>
          </p:cNvPr>
          <p:cNvCxnSpPr>
            <a:cxnSpLocks/>
            <a:stCxn id="147" idx="2"/>
          </p:cNvCxnSpPr>
          <p:nvPr/>
        </p:nvCxnSpPr>
        <p:spPr>
          <a:xfrm>
            <a:off x="4573353" y="3591144"/>
            <a:ext cx="0" cy="1906448"/>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66" name="Flowchart: Decision 265">
            <a:extLst>
              <a:ext uri="{FF2B5EF4-FFF2-40B4-BE49-F238E27FC236}">
                <a16:creationId xmlns:a16="http://schemas.microsoft.com/office/drawing/2014/main" id="{497C0009-B070-5320-2549-ADEF7E962235}"/>
              </a:ext>
            </a:extLst>
          </p:cNvPr>
          <p:cNvSpPr/>
          <p:nvPr/>
        </p:nvSpPr>
        <p:spPr>
          <a:xfrm>
            <a:off x="4504880" y="492843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9" name="object 163">
            <a:extLst>
              <a:ext uri="{FF2B5EF4-FFF2-40B4-BE49-F238E27FC236}">
                <a16:creationId xmlns:a16="http://schemas.microsoft.com/office/drawing/2014/main" id="{9B88E0AE-9FF1-001E-26F7-4BDA550109DB}"/>
              </a:ext>
            </a:extLst>
          </p:cNvPr>
          <p:cNvSpPr txBox="1"/>
          <p:nvPr/>
        </p:nvSpPr>
        <p:spPr>
          <a:xfrm>
            <a:off x="3916774" y="5247325"/>
            <a:ext cx="1224000"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sector definitions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Rectangle: Rounded Corners 295">
            <a:extLst>
              <a:ext uri="{FF2B5EF4-FFF2-40B4-BE49-F238E27FC236}">
                <a16:creationId xmlns:a16="http://schemas.microsoft.com/office/drawing/2014/main" id="{63F126B4-73F8-F3C2-1999-1DADFD2B592E}"/>
              </a:ext>
            </a:extLst>
          </p:cNvPr>
          <p:cNvSpPr/>
          <p:nvPr/>
        </p:nvSpPr>
        <p:spPr>
          <a:xfrm>
            <a:off x="2370256" y="4615943"/>
            <a:ext cx="8239934" cy="180000"/>
          </a:xfrm>
          <a:prstGeom prst="roundRect">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Monitor and maintain up-to-date list of ASPSPs &amp; TPPs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'expressions of interest’ and readiness​</a:t>
            </a:r>
          </a:p>
        </p:txBody>
      </p:sp>
      <p:sp>
        <p:nvSpPr>
          <p:cNvPr id="172" name="Rectangle: Rounded Corners 171">
            <a:extLst>
              <a:ext uri="{FF2B5EF4-FFF2-40B4-BE49-F238E27FC236}">
                <a16:creationId xmlns:a16="http://schemas.microsoft.com/office/drawing/2014/main" id="{76344A77-AAC3-E2FC-F898-8D6B68140A4F}"/>
              </a:ext>
            </a:extLst>
          </p:cNvPr>
          <p:cNvSpPr/>
          <p:nvPr/>
        </p:nvSpPr>
        <p:spPr>
          <a:xfrm>
            <a:off x="3820307" y="4046706"/>
            <a:ext cx="379701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5" name="object 163">
            <a:extLst>
              <a:ext uri="{FF2B5EF4-FFF2-40B4-BE49-F238E27FC236}">
                <a16:creationId xmlns:a16="http://schemas.microsoft.com/office/drawing/2014/main" id="{5D29BBE5-14DF-AD65-1980-B289D81FE106}"/>
              </a:ext>
            </a:extLst>
          </p:cNvPr>
          <p:cNvSpPr txBox="1"/>
          <p:nvPr/>
        </p:nvSpPr>
        <p:spPr>
          <a:xfrm>
            <a:off x="4306081" y="3624349"/>
            <a:ext cx="542077"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approve Dispute solution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 name="Flowchart: Decision 29">
            <a:extLst>
              <a:ext uri="{FF2B5EF4-FFF2-40B4-BE49-F238E27FC236}">
                <a16:creationId xmlns:a16="http://schemas.microsoft.com/office/drawing/2014/main" id="{B4A23F2D-FCB1-B528-5EA0-A0CBAA84053D}"/>
              </a:ext>
            </a:extLst>
          </p:cNvPr>
          <p:cNvSpPr/>
          <p:nvPr/>
        </p:nvSpPr>
        <p:spPr>
          <a:xfrm>
            <a:off x="3746624" y="5524412"/>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bject 163">
            <a:extLst>
              <a:ext uri="{FF2B5EF4-FFF2-40B4-BE49-F238E27FC236}">
                <a16:creationId xmlns:a16="http://schemas.microsoft.com/office/drawing/2014/main" id="{BDCCDE0F-8007-3E60-ADBB-19B14626EFAD}"/>
              </a:ext>
            </a:extLst>
          </p:cNvPr>
          <p:cNvSpPr txBox="1"/>
          <p:nvPr/>
        </p:nvSpPr>
        <p:spPr>
          <a:xfrm>
            <a:off x="3911452" y="2113165"/>
            <a:ext cx="1459257"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Blueprint recommendations analysis published to Working &amp; Coordination Groups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object 163">
            <a:extLst>
              <a:ext uri="{FF2B5EF4-FFF2-40B4-BE49-F238E27FC236}">
                <a16:creationId xmlns:a16="http://schemas.microsoft.com/office/drawing/2014/main" id="{2CFF9AF0-EF4D-F9FD-E596-6E7CA952116C}"/>
              </a:ext>
            </a:extLst>
          </p:cNvPr>
          <p:cNvSpPr txBox="1"/>
          <p:nvPr/>
        </p:nvSpPr>
        <p:spPr>
          <a:xfrm>
            <a:off x="5723505" y="1303453"/>
            <a:ext cx="792000"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Report to inform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SS5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36" name="Flowchart: Decision 35">
            <a:extLst>
              <a:ext uri="{FF2B5EF4-FFF2-40B4-BE49-F238E27FC236}">
                <a16:creationId xmlns:a16="http://schemas.microsoft.com/office/drawing/2014/main" id="{5A3D7C8A-86BD-8043-578A-286EFDF88D69}"/>
              </a:ext>
            </a:extLst>
          </p:cNvPr>
          <p:cNvSpPr/>
          <p:nvPr/>
        </p:nvSpPr>
        <p:spPr>
          <a:xfrm>
            <a:off x="5566805" y="1327913"/>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7" name="Straight Connector 36">
            <a:extLst>
              <a:ext uri="{FF2B5EF4-FFF2-40B4-BE49-F238E27FC236}">
                <a16:creationId xmlns:a16="http://schemas.microsoft.com/office/drawing/2014/main" id="{AA2377A8-4012-FD7D-799E-B4334F3AE675}"/>
              </a:ext>
            </a:extLst>
          </p:cNvPr>
          <p:cNvCxnSpPr>
            <a:cxnSpLocks/>
            <a:stCxn id="36" idx="2"/>
          </p:cNvCxnSpPr>
          <p:nvPr/>
        </p:nvCxnSpPr>
        <p:spPr>
          <a:xfrm flipH="1">
            <a:off x="5615176" y="1471913"/>
            <a:ext cx="23629" cy="402567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94" name="Rectangle: Rounded Corners 93">
            <a:extLst>
              <a:ext uri="{FF2B5EF4-FFF2-40B4-BE49-F238E27FC236}">
                <a16:creationId xmlns:a16="http://schemas.microsoft.com/office/drawing/2014/main" id="{B58984E5-889A-D468-A309-5F6E478CB05B}"/>
              </a:ext>
            </a:extLst>
          </p:cNvPr>
          <p:cNvSpPr/>
          <p:nvPr/>
        </p:nvSpPr>
        <p:spPr>
          <a:xfrm>
            <a:off x="5119511" y="3699206"/>
            <a:ext cx="3734286" cy="108000"/>
          </a:xfrm>
          <a:prstGeom prst="roundRect">
            <a:avLst/>
          </a:prstGeom>
          <a:solidFill>
            <a:schemeClr val="accent2">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Placeholder - alternative solution to be identified – design/build/test/implement activities to be considered</a:t>
            </a:r>
          </a:p>
        </p:txBody>
      </p:sp>
      <p:sp>
        <p:nvSpPr>
          <p:cNvPr id="15" name="Rectangle: Rounded Corners 14">
            <a:extLst>
              <a:ext uri="{FF2B5EF4-FFF2-40B4-BE49-F238E27FC236}">
                <a16:creationId xmlns:a16="http://schemas.microsoft.com/office/drawing/2014/main" id="{D8994157-8E82-0AEF-4988-8C3369311002}"/>
              </a:ext>
            </a:extLst>
          </p:cNvPr>
          <p:cNvSpPr/>
          <p:nvPr/>
        </p:nvSpPr>
        <p:spPr>
          <a:xfrm>
            <a:off x="4702814" y="3841774"/>
            <a:ext cx="2910995" cy="144000"/>
          </a:xfrm>
          <a:prstGeom prst="roundRect">
            <a:avLst/>
          </a:prstGeom>
          <a:solidFill>
            <a:schemeClr val="accent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Define and implement arbitration approach and solution</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7" name="Flowchart: Decision 126">
            <a:extLst>
              <a:ext uri="{FF2B5EF4-FFF2-40B4-BE49-F238E27FC236}">
                <a16:creationId xmlns:a16="http://schemas.microsoft.com/office/drawing/2014/main" id="{AE9F8334-838F-96F9-D15C-C13011CD38C9}"/>
              </a:ext>
            </a:extLst>
          </p:cNvPr>
          <p:cNvSpPr/>
          <p:nvPr/>
        </p:nvSpPr>
        <p:spPr>
          <a:xfrm>
            <a:off x="5571721"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11</a:t>
            </a:r>
          </a:p>
        </p:txBody>
      </p:sp>
      <p:sp>
        <p:nvSpPr>
          <p:cNvPr id="22" name="Rectangle: Rounded Corners 21">
            <a:extLst>
              <a:ext uri="{FF2B5EF4-FFF2-40B4-BE49-F238E27FC236}">
                <a16:creationId xmlns:a16="http://schemas.microsoft.com/office/drawing/2014/main" id="{AE0C2791-8DCA-9FC3-EEC7-052A1567EFC6}"/>
              </a:ext>
            </a:extLst>
          </p:cNvPr>
          <p:cNvSpPr/>
          <p:nvPr/>
        </p:nvSpPr>
        <p:spPr>
          <a:xfrm>
            <a:off x="3849305" y="2310845"/>
            <a:ext cx="3012723"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Readiness Report</a:t>
            </a:r>
          </a:p>
        </p:txBody>
      </p:sp>
      <p:sp>
        <p:nvSpPr>
          <p:cNvPr id="96" name="Rectangle: Rounded Corners 95">
            <a:extLst>
              <a:ext uri="{FF2B5EF4-FFF2-40B4-BE49-F238E27FC236}">
                <a16:creationId xmlns:a16="http://schemas.microsoft.com/office/drawing/2014/main" id="{ED3D7259-3082-0C8B-61B6-EA6197F48B64}"/>
              </a:ext>
            </a:extLst>
          </p:cNvPr>
          <p:cNvSpPr/>
          <p:nvPr/>
        </p:nvSpPr>
        <p:spPr>
          <a:xfrm>
            <a:off x="6566697" y="2342494"/>
            <a:ext cx="287263" cy="11626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97" name="Rectangle: Rounded Corners 96">
            <a:extLst>
              <a:ext uri="{FF2B5EF4-FFF2-40B4-BE49-F238E27FC236}">
                <a16:creationId xmlns:a16="http://schemas.microsoft.com/office/drawing/2014/main" id="{68D45F1A-ECBB-E9CA-DF21-576FF3EC8C15}"/>
              </a:ext>
            </a:extLst>
          </p:cNvPr>
          <p:cNvSpPr/>
          <p:nvPr/>
        </p:nvSpPr>
        <p:spPr>
          <a:xfrm>
            <a:off x="6167862" y="2344632"/>
            <a:ext cx="3988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8" name="Flowchart: Decision 27">
            <a:extLst>
              <a:ext uri="{FF2B5EF4-FFF2-40B4-BE49-F238E27FC236}">
                <a16:creationId xmlns:a16="http://schemas.microsoft.com/office/drawing/2014/main" id="{F4E4C47C-F579-2A46-F457-D58EC17ED006}"/>
              </a:ext>
            </a:extLst>
          </p:cNvPr>
          <p:cNvSpPr/>
          <p:nvPr/>
        </p:nvSpPr>
        <p:spPr>
          <a:xfrm>
            <a:off x="6783562" y="232411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Rounded Corners 30">
            <a:extLst>
              <a:ext uri="{FF2B5EF4-FFF2-40B4-BE49-F238E27FC236}">
                <a16:creationId xmlns:a16="http://schemas.microsoft.com/office/drawing/2014/main" id="{E8F4FC73-F1AD-A0EC-68AD-212D419D78AC}"/>
              </a:ext>
            </a:extLst>
          </p:cNvPr>
          <p:cNvSpPr/>
          <p:nvPr/>
        </p:nvSpPr>
        <p:spPr>
          <a:xfrm>
            <a:off x="4575578" y="2515815"/>
            <a:ext cx="3048439"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Rounded Corners 37">
            <a:extLst>
              <a:ext uri="{FF2B5EF4-FFF2-40B4-BE49-F238E27FC236}">
                <a16:creationId xmlns:a16="http://schemas.microsoft.com/office/drawing/2014/main" id="{5A159655-C883-A6EA-F0C0-7BED9EF6D13D}"/>
              </a:ext>
            </a:extLst>
          </p:cNvPr>
          <p:cNvSpPr/>
          <p:nvPr/>
        </p:nvSpPr>
        <p:spPr>
          <a:xfrm>
            <a:off x="6051547" y="2549436"/>
            <a:ext cx="50907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43" name="Rectangle: Rounded Corners 42">
            <a:extLst>
              <a:ext uri="{FF2B5EF4-FFF2-40B4-BE49-F238E27FC236}">
                <a16:creationId xmlns:a16="http://schemas.microsoft.com/office/drawing/2014/main" id="{DA8BF10B-44F1-C1C1-0109-AF6DC1D7E82D}"/>
              </a:ext>
            </a:extLst>
          </p:cNvPr>
          <p:cNvSpPr/>
          <p:nvPr/>
        </p:nvSpPr>
        <p:spPr>
          <a:xfrm>
            <a:off x="6559974" y="2547740"/>
            <a:ext cx="104204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02" name="Rectangle: Rounded Corners 101">
            <a:extLst>
              <a:ext uri="{FF2B5EF4-FFF2-40B4-BE49-F238E27FC236}">
                <a16:creationId xmlns:a16="http://schemas.microsoft.com/office/drawing/2014/main" id="{D7CFA98D-E12E-8E79-B8E7-6175AF316BE8}"/>
              </a:ext>
            </a:extLst>
          </p:cNvPr>
          <p:cNvSpPr/>
          <p:nvPr/>
        </p:nvSpPr>
        <p:spPr>
          <a:xfrm>
            <a:off x="4601912" y="2550589"/>
            <a:ext cx="14496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57" name="Flowchart: Decision 256">
            <a:extLst>
              <a:ext uri="{FF2B5EF4-FFF2-40B4-BE49-F238E27FC236}">
                <a16:creationId xmlns:a16="http://schemas.microsoft.com/office/drawing/2014/main" id="{05A18A3C-6459-E7E1-9D05-E1A026028246}"/>
              </a:ext>
            </a:extLst>
          </p:cNvPr>
          <p:cNvSpPr/>
          <p:nvPr/>
        </p:nvSpPr>
        <p:spPr>
          <a:xfrm>
            <a:off x="7539696" y="252929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Rectangle: Rounded Corners 61">
            <a:extLst>
              <a:ext uri="{FF2B5EF4-FFF2-40B4-BE49-F238E27FC236}">
                <a16:creationId xmlns:a16="http://schemas.microsoft.com/office/drawing/2014/main" id="{4E74FEE7-4A3D-EC71-0A15-C166EDB84A7D}"/>
              </a:ext>
            </a:extLst>
          </p:cNvPr>
          <p:cNvSpPr/>
          <p:nvPr/>
        </p:nvSpPr>
        <p:spPr>
          <a:xfrm>
            <a:off x="4583762" y="2924194"/>
            <a:ext cx="3792950" cy="187789"/>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Longer-term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Roadmap</a:t>
            </a:r>
          </a:p>
        </p:txBody>
      </p:sp>
      <p:sp>
        <p:nvSpPr>
          <p:cNvPr id="74" name="Rectangle: Rounded Corners 73">
            <a:extLst>
              <a:ext uri="{FF2B5EF4-FFF2-40B4-BE49-F238E27FC236}">
                <a16:creationId xmlns:a16="http://schemas.microsoft.com/office/drawing/2014/main" id="{592F7470-1CA2-D1F8-FB80-D79F2A0C4467}"/>
              </a:ext>
            </a:extLst>
          </p:cNvPr>
          <p:cNvSpPr/>
          <p:nvPr/>
        </p:nvSpPr>
        <p:spPr>
          <a:xfrm>
            <a:off x="5037374" y="2957454"/>
            <a:ext cx="1787017"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Iterative drafts shared     with VRP PIG</a:t>
            </a:r>
          </a:p>
        </p:txBody>
      </p:sp>
      <p:sp>
        <p:nvSpPr>
          <p:cNvPr id="27" name="Flowchart: Decision 26">
            <a:extLst>
              <a:ext uri="{FF2B5EF4-FFF2-40B4-BE49-F238E27FC236}">
                <a16:creationId xmlns:a16="http://schemas.microsoft.com/office/drawing/2014/main" id="{87135E81-0677-7C87-CAA5-C7CC4228FD97}"/>
              </a:ext>
            </a:extLst>
          </p:cNvPr>
          <p:cNvSpPr/>
          <p:nvPr/>
        </p:nvSpPr>
        <p:spPr>
          <a:xfrm>
            <a:off x="5300942" y="297366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 name="Flowchart: Decision 28">
            <a:extLst>
              <a:ext uri="{FF2B5EF4-FFF2-40B4-BE49-F238E27FC236}">
                <a16:creationId xmlns:a16="http://schemas.microsoft.com/office/drawing/2014/main" id="{F094068E-76AB-A2B8-B46B-B3505E13CBB1}"/>
              </a:ext>
            </a:extLst>
          </p:cNvPr>
          <p:cNvSpPr/>
          <p:nvPr/>
        </p:nvSpPr>
        <p:spPr>
          <a:xfrm>
            <a:off x="6061170" y="2976516"/>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CD9E9413-AA7B-0847-266C-79703CABB9B6}"/>
              </a:ext>
            </a:extLst>
          </p:cNvPr>
          <p:cNvSpPr/>
          <p:nvPr/>
        </p:nvSpPr>
        <p:spPr>
          <a:xfrm>
            <a:off x="6872402" y="2961496"/>
            <a:ext cx="1476154"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Wave 2 requirements</a:t>
            </a:r>
          </a:p>
        </p:txBody>
      </p:sp>
      <p:sp>
        <p:nvSpPr>
          <p:cNvPr id="93" name="Flowchart: Decision 92">
            <a:extLst>
              <a:ext uri="{FF2B5EF4-FFF2-40B4-BE49-F238E27FC236}">
                <a16:creationId xmlns:a16="http://schemas.microsoft.com/office/drawing/2014/main" id="{CCBCCE38-8EB5-9ABC-CE54-D1789343FC4F}"/>
              </a:ext>
            </a:extLst>
          </p:cNvPr>
          <p:cNvSpPr/>
          <p:nvPr/>
        </p:nvSpPr>
        <p:spPr>
          <a:xfrm>
            <a:off x="6786692" y="29480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4" name="Flowchart: Decision 403">
            <a:extLst>
              <a:ext uri="{FF2B5EF4-FFF2-40B4-BE49-F238E27FC236}">
                <a16:creationId xmlns:a16="http://schemas.microsoft.com/office/drawing/2014/main" id="{364170CF-CB50-C837-FC17-1AAB8C996CE3}"/>
              </a:ext>
            </a:extLst>
          </p:cNvPr>
          <p:cNvSpPr/>
          <p:nvPr/>
        </p:nvSpPr>
        <p:spPr>
          <a:xfrm>
            <a:off x="8305193" y="294816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8" name="object 163">
            <a:extLst>
              <a:ext uri="{FF2B5EF4-FFF2-40B4-BE49-F238E27FC236}">
                <a16:creationId xmlns:a16="http://schemas.microsoft.com/office/drawing/2014/main" id="{0D689ED3-7ED1-212B-CB4D-1B0C2FBFE82E}"/>
              </a:ext>
            </a:extLst>
          </p:cNvPr>
          <p:cNvSpPr txBox="1"/>
          <p:nvPr/>
        </p:nvSpPr>
        <p:spPr>
          <a:xfrm>
            <a:off x="5659858" y="3233991"/>
            <a:ext cx="1450782"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Illustrative delivery schedule if the Salesforce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solution is recommended (ASSUMPTION)</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14" name="object 163">
            <a:extLst>
              <a:ext uri="{FF2B5EF4-FFF2-40B4-BE49-F238E27FC236}">
                <a16:creationId xmlns:a16="http://schemas.microsoft.com/office/drawing/2014/main" id="{48EE35C7-8404-982C-F33C-188DF4754D7F}"/>
              </a:ext>
            </a:extLst>
          </p:cNvPr>
          <p:cNvSpPr txBox="1"/>
          <p:nvPr/>
        </p:nvSpPr>
        <p:spPr>
          <a:xfrm>
            <a:off x="7054502" y="3324926"/>
            <a:ext cx="1116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Core build complete ready for UAT</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grpSp>
        <p:nvGrpSpPr>
          <p:cNvPr id="80" name="Group 79">
            <a:extLst>
              <a:ext uri="{FF2B5EF4-FFF2-40B4-BE49-F238E27FC236}">
                <a16:creationId xmlns:a16="http://schemas.microsoft.com/office/drawing/2014/main" id="{B268366D-F69E-949B-6569-7C272AD71116}"/>
              </a:ext>
            </a:extLst>
          </p:cNvPr>
          <p:cNvGrpSpPr/>
          <p:nvPr/>
        </p:nvGrpSpPr>
        <p:grpSpPr>
          <a:xfrm>
            <a:off x="4737560" y="3403692"/>
            <a:ext cx="4679311" cy="216000"/>
            <a:chOff x="3030046" y="3722429"/>
            <a:chExt cx="4681634" cy="216000"/>
          </a:xfrm>
        </p:grpSpPr>
        <p:sp>
          <p:nvSpPr>
            <p:cNvPr id="58" name="Rectangle: Rounded Corners 57">
              <a:extLst>
                <a:ext uri="{FF2B5EF4-FFF2-40B4-BE49-F238E27FC236}">
                  <a16:creationId xmlns:a16="http://schemas.microsoft.com/office/drawing/2014/main" id="{0571F773-0BF8-C3EE-7A0C-D0503C6F28A8}"/>
                </a:ext>
              </a:extLst>
            </p:cNvPr>
            <p:cNvSpPr/>
            <p:nvPr/>
          </p:nvSpPr>
          <p:spPr>
            <a:xfrm>
              <a:off x="3030046" y="3749006"/>
              <a:ext cx="3640959"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TextBox 76">
              <a:extLst>
                <a:ext uri="{FF2B5EF4-FFF2-40B4-BE49-F238E27FC236}">
                  <a16:creationId xmlns:a16="http://schemas.microsoft.com/office/drawing/2014/main" id="{1E795F17-6DC2-9E28-B5FE-C31C4C45AEF6}"/>
                </a:ext>
              </a:extLst>
            </p:cNvPr>
            <p:cNvSpPr txBox="1"/>
            <p:nvPr/>
          </p:nvSpPr>
          <p:spPr>
            <a:xfrm>
              <a:off x="6705006" y="3722429"/>
              <a:ext cx="1006674" cy="21600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Disputes solution ready for go-live</a:t>
              </a:r>
            </a:p>
          </p:txBody>
        </p:sp>
        <p:sp>
          <p:nvSpPr>
            <p:cNvPr id="60" name="Rectangle: Rounded Corners 59">
              <a:extLst>
                <a:ext uri="{FF2B5EF4-FFF2-40B4-BE49-F238E27FC236}">
                  <a16:creationId xmlns:a16="http://schemas.microsoft.com/office/drawing/2014/main" id="{06B8FFF4-A6F3-A6C4-C835-98D87FE5845A}"/>
                </a:ext>
              </a:extLst>
            </p:cNvPr>
            <p:cNvSpPr/>
            <p:nvPr/>
          </p:nvSpPr>
          <p:spPr>
            <a:xfrm>
              <a:off x="5909626" y="3780931"/>
              <a:ext cx="733208"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72000" rIns="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UAT/release readiness</a:t>
              </a:r>
            </a:p>
          </p:txBody>
        </p:sp>
        <p:sp>
          <p:nvSpPr>
            <p:cNvPr id="61" name="Rectangle: Rounded Corners 60">
              <a:extLst>
                <a:ext uri="{FF2B5EF4-FFF2-40B4-BE49-F238E27FC236}">
                  <a16:creationId xmlns:a16="http://schemas.microsoft.com/office/drawing/2014/main" id="{BE7D4401-E994-AAB2-F134-A963949A006C}"/>
                </a:ext>
              </a:extLst>
            </p:cNvPr>
            <p:cNvSpPr/>
            <p:nvPr/>
          </p:nvSpPr>
          <p:spPr>
            <a:xfrm>
              <a:off x="3071066" y="3782464"/>
              <a:ext cx="676810"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H/L &amp; user story design</a:t>
              </a:r>
            </a:p>
          </p:txBody>
        </p:sp>
        <p:sp>
          <p:nvSpPr>
            <p:cNvPr id="59" name="Rectangle: Rounded Corners 58">
              <a:extLst>
                <a:ext uri="{FF2B5EF4-FFF2-40B4-BE49-F238E27FC236}">
                  <a16:creationId xmlns:a16="http://schemas.microsoft.com/office/drawing/2014/main" id="{2620DA19-DC47-B694-606F-5F00676B532C}"/>
                </a:ext>
              </a:extLst>
            </p:cNvPr>
            <p:cNvSpPr/>
            <p:nvPr/>
          </p:nvSpPr>
          <p:spPr>
            <a:xfrm>
              <a:off x="3747395" y="3782628"/>
              <a:ext cx="2162230" cy="11131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Build &amp; QA</a:t>
              </a:r>
            </a:p>
          </p:txBody>
        </p:sp>
        <p:sp>
          <p:nvSpPr>
            <p:cNvPr id="63" name="Flowchart: Decision 62">
              <a:extLst>
                <a:ext uri="{FF2B5EF4-FFF2-40B4-BE49-F238E27FC236}">
                  <a16:creationId xmlns:a16="http://schemas.microsoft.com/office/drawing/2014/main" id="{7447A8CB-5548-166B-5851-E077D7B91647}"/>
                </a:ext>
              </a:extLst>
            </p:cNvPr>
            <p:cNvSpPr/>
            <p:nvPr/>
          </p:nvSpPr>
          <p:spPr>
            <a:xfrm>
              <a:off x="6599569" y="3759461"/>
              <a:ext cx="144072"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 name="Flowchart: Decision 3">
            <a:extLst>
              <a:ext uri="{FF2B5EF4-FFF2-40B4-BE49-F238E27FC236}">
                <a16:creationId xmlns:a16="http://schemas.microsoft.com/office/drawing/2014/main" id="{81D86260-FC9B-621C-B3E6-908D925EFB39}"/>
              </a:ext>
            </a:extLst>
          </p:cNvPr>
          <p:cNvSpPr/>
          <p:nvPr/>
        </p:nvSpPr>
        <p:spPr>
          <a:xfrm>
            <a:off x="7540967" y="345480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3" name="Rectangle: Rounded Corners 172">
            <a:extLst>
              <a:ext uri="{FF2B5EF4-FFF2-40B4-BE49-F238E27FC236}">
                <a16:creationId xmlns:a16="http://schemas.microsoft.com/office/drawing/2014/main" id="{907E26B6-4565-EAFC-75D4-4E9D1861136C}"/>
              </a:ext>
            </a:extLst>
          </p:cNvPr>
          <p:cNvSpPr/>
          <p:nvPr/>
        </p:nvSpPr>
        <p:spPr>
          <a:xfrm>
            <a:off x="6051547" y="4078210"/>
            <a:ext cx="50907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74" name="Rectangle: Rounded Corners 173">
            <a:extLst>
              <a:ext uri="{FF2B5EF4-FFF2-40B4-BE49-F238E27FC236}">
                <a16:creationId xmlns:a16="http://schemas.microsoft.com/office/drawing/2014/main" id="{C4C01DCA-8F91-9FC5-A5FA-056D1E1E61F8}"/>
              </a:ext>
            </a:extLst>
          </p:cNvPr>
          <p:cNvSpPr/>
          <p:nvPr/>
        </p:nvSpPr>
        <p:spPr>
          <a:xfrm>
            <a:off x="6559974" y="4078631"/>
            <a:ext cx="104204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76" name="Rectangle: Rounded Corners 175">
            <a:extLst>
              <a:ext uri="{FF2B5EF4-FFF2-40B4-BE49-F238E27FC236}">
                <a16:creationId xmlns:a16="http://schemas.microsoft.com/office/drawing/2014/main" id="{A1C44AD8-0728-31DD-7B2B-5BE778E64085}"/>
              </a:ext>
            </a:extLst>
          </p:cNvPr>
          <p:cNvSpPr/>
          <p:nvPr/>
        </p:nvSpPr>
        <p:spPr>
          <a:xfrm>
            <a:off x="5330371" y="4081480"/>
            <a:ext cx="721176"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420" name="Rectangle: Rounded Corners 419">
            <a:extLst>
              <a:ext uri="{FF2B5EF4-FFF2-40B4-BE49-F238E27FC236}">
                <a16:creationId xmlns:a16="http://schemas.microsoft.com/office/drawing/2014/main" id="{2A22AF51-FD77-FC29-0E0D-6F566860B38C}"/>
              </a:ext>
            </a:extLst>
          </p:cNvPr>
          <p:cNvSpPr/>
          <p:nvPr/>
        </p:nvSpPr>
        <p:spPr>
          <a:xfrm>
            <a:off x="4574763" y="4082612"/>
            <a:ext cx="759785"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24" name="Rectangle: Rounded Corners 423">
            <a:extLst>
              <a:ext uri="{FF2B5EF4-FFF2-40B4-BE49-F238E27FC236}">
                <a16:creationId xmlns:a16="http://schemas.microsoft.com/office/drawing/2014/main" id="{6E538646-3B5C-C051-3017-C165F07C6AA4}"/>
              </a:ext>
            </a:extLst>
          </p:cNvPr>
          <p:cNvSpPr/>
          <p:nvPr/>
        </p:nvSpPr>
        <p:spPr>
          <a:xfrm>
            <a:off x="3843730" y="4080639"/>
            <a:ext cx="72886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srgbClr val="040C28"/>
                </a:solidFill>
                <a:effectLst/>
                <a:uLnTx/>
                <a:uFillTx/>
                <a:latin typeface="Metropolis" panose="00000500000000000000" pitchFamily="50" charset="0"/>
                <a:ea typeface="+mn-ea"/>
                <a:cs typeface="+mn-cs"/>
              </a:rPr>
              <a:t>Readiness</a:t>
            </a:r>
            <a:endParaRPr kumimoji="0" lang="en-GB" sz="2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7" name="Rectangle: Rounded Corners 176">
            <a:extLst>
              <a:ext uri="{FF2B5EF4-FFF2-40B4-BE49-F238E27FC236}">
                <a16:creationId xmlns:a16="http://schemas.microsoft.com/office/drawing/2014/main" id="{D4C94761-B894-C045-003A-F0B433CA8D5C}"/>
              </a:ext>
            </a:extLst>
          </p:cNvPr>
          <p:cNvSpPr/>
          <p:nvPr/>
        </p:nvSpPr>
        <p:spPr>
          <a:xfrm>
            <a:off x="5435902" y="4357528"/>
            <a:ext cx="2179808" cy="144000"/>
          </a:xfrm>
          <a:prstGeom prst="roundRect">
            <a:avLst/>
          </a:prstGeom>
          <a:solidFill>
            <a:schemeClr val="accent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Define and develop Wave 2 definitions </a:t>
            </a:r>
            <a:r>
              <a:rPr kumimoji="0" lang="en-GB" sz="3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(timings TBC)</a:t>
            </a:r>
            <a:endPar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53" name="Rectangle: Rounded Corners 52">
            <a:extLst>
              <a:ext uri="{FF2B5EF4-FFF2-40B4-BE49-F238E27FC236}">
                <a16:creationId xmlns:a16="http://schemas.microsoft.com/office/drawing/2014/main" id="{349C38FF-F5C0-73A1-8B56-AE0E90111DF7}"/>
              </a:ext>
            </a:extLst>
          </p:cNvPr>
          <p:cNvSpPr/>
          <p:nvPr/>
        </p:nvSpPr>
        <p:spPr>
          <a:xfrm>
            <a:off x="4596033" y="4642946"/>
            <a:ext cx="2241613"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Advisory Group sessions with broader ecosystem</a:t>
            </a:r>
          </a:p>
        </p:txBody>
      </p:sp>
      <p:sp>
        <p:nvSpPr>
          <p:cNvPr id="191" name="Flowchart: Decision 190">
            <a:extLst>
              <a:ext uri="{FF2B5EF4-FFF2-40B4-BE49-F238E27FC236}">
                <a16:creationId xmlns:a16="http://schemas.microsoft.com/office/drawing/2014/main" id="{BCC5B81D-AC55-3C03-ECA0-2D24605FFB6F}"/>
              </a:ext>
            </a:extLst>
          </p:cNvPr>
          <p:cNvSpPr/>
          <p:nvPr/>
        </p:nvSpPr>
        <p:spPr>
          <a:xfrm>
            <a:off x="7542707" y="405716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Rounded Corners 18">
            <a:extLst>
              <a:ext uri="{FF2B5EF4-FFF2-40B4-BE49-F238E27FC236}">
                <a16:creationId xmlns:a16="http://schemas.microsoft.com/office/drawing/2014/main" id="{7B8323E6-EB7A-247F-E469-9B3E567FB5F0}"/>
              </a:ext>
            </a:extLst>
          </p:cNvPr>
          <p:cNvSpPr/>
          <p:nvPr/>
        </p:nvSpPr>
        <p:spPr>
          <a:xfrm>
            <a:off x="3502447" y="1089056"/>
            <a:ext cx="656803"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Socialisation</a:t>
            </a:r>
          </a:p>
        </p:txBody>
      </p:sp>
      <p:sp>
        <p:nvSpPr>
          <p:cNvPr id="321" name="Flowchart: Decision 320">
            <a:extLst>
              <a:ext uri="{FF2B5EF4-FFF2-40B4-BE49-F238E27FC236}">
                <a16:creationId xmlns:a16="http://schemas.microsoft.com/office/drawing/2014/main" id="{66BAF21D-E2C1-090E-5D22-A007B1270BFF}"/>
              </a:ext>
            </a:extLst>
          </p:cNvPr>
          <p:cNvSpPr/>
          <p:nvPr/>
        </p:nvSpPr>
        <p:spPr>
          <a:xfrm>
            <a:off x="4120067" y="1075293"/>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9800FAF6-957F-53DB-8918-6B8B043B4A00}"/>
              </a:ext>
            </a:extLst>
          </p:cNvPr>
          <p:cNvSpPr/>
          <p:nvPr/>
        </p:nvSpPr>
        <p:spPr>
          <a:xfrm>
            <a:off x="8473667" y="2148355"/>
            <a:ext cx="2119734" cy="3634837"/>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Implementation by ecosystem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Timings to be confirmed</a:t>
            </a:r>
          </a:p>
        </p:txBody>
      </p:sp>
      <p:pic>
        <p:nvPicPr>
          <p:cNvPr id="46" name="Picture 45">
            <a:extLst>
              <a:ext uri="{FF2B5EF4-FFF2-40B4-BE49-F238E27FC236}">
                <a16:creationId xmlns:a16="http://schemas.microsoft.com/office/drawing/2014/main" id="{BAAB786E-4A0D-395E-FF8A-9CFC2263D7E3}"/>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2923391" y="8730"/>
            <a:ext cx="1635179" cy="522029"/>
          </a:xfrm>
          <a:prstGeom prst="rect">
            <a:avLst/>
          </a:prstGeom>
        </p:spPr>
      </p:pic>
    </p:spTree>
    <p:extLst>
      <p:ext uri="{BB962C8B-B14F-4D97-AF65-F5344CB8AC3E}">
        <p14:creationId xmlns:p14="http://schemas.microsoft.com/office/powerpoint/2010/main" val="3881694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graphicFrame>
        <p:nvGraphicFramePr>
          <p:cNvPr id="4" name="Table 3">
            <a:extLst>
              <a:ext uri="{FF2B5EF4-FFF2-40B4-BE49-F238E27FC236}">
                <a16:creationId xmlns:a16="http://schemas.microsoft.com/office/drawing/2014/main" id="{839D3BE3-C0C9-E41B-6F2C-34FE58FE8535}"/>
              </a:ext>
            </a:extLst>
          </p:cNvPr>
          <p:cNvGraphicFramePr>
            <a:graphicFrameLocks noGrp="1"/>
          </p:cNvGraphicFramePr>
          <p:nvPr>
            <p:extLst>
              <p:ext uri="{D42A27DB-BD31-4B8C-83A1-F6EECF244321}">
                <p14:modId xmlns:p14="http://schemas.microsoft.com/office/powerpoint/2010/main" val="1130081178"/>
              </p:ext>
            </p:extLst>
          </p:nvPr>
        </p:nvGraphicFramePr>
        <p:xfrm>
          <a:off x="391458" y="1803400"/>
          <a:ext cx="11380542" cy="3108960"/>
        </p:xfrm>
        <a:graphic>
          <a:graphicData uri="http://schemas.openxmlformats.org/drawingml/2006/table">
            <a:tbl>
              <a:tblPr firstRow="1" bandRow="1">
                <a:tableStyleId>{5C22544A-7EE6-4342-B048-85BDC9FD1C3A}</a:tableStyleId>
              </a:tblPr>
              <a:tblGrid>
                <a:gridCol w="9196295">
                  <a:extLst>
                    <a:ext uri="{9D8B030D-6E8A-4147-A177-3AD203B41FA5}">
                      <a16:colId xmlns:a16="http://schemas.microsoft.com/office/drawing/2014/main" val="4136267041"/>
                    </a:ext>
                  </a:extLst>
                </a:gridCol>
                <a:gridCol w="2184247">
                  <a:extLst>
                    <a:ext uri="{9D8B030D-6E8A-4147-A177-3AD203B41FA5}">
                      <a16:colId xmlns:a16="http://schemas.microsoft.com/office/drawing/2014/main" val="1026351788"/>
                    </a:ext>
                  </a:extLst>
                </a:gridCol>
              </a:tblGrid>
              <a:tr h="241300">
                <a:tc>
                  <a:txBody>
                    <a:bodyPr/>
                    <a:lstStyle/>
                    <a:p>
                      <a:r>
                        <a:rPr lang="en-GB" sz="1100">
                          <a:latin typeface="Metropolis" panose="00000500000000000000" pitchFamily="50" charset="0"/>
                        </a:rPr>
                        <a:t>Decision required</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a:r>
                        <a:rPr lang="en-GB" sz="1100">
                          <a:latin typeface="Metropolis" panose="00000500000000000000" pitchFamily="50" charset="0"/>
                        </a:rPr>
                        <a:t>JROC decision date</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09942637"/>
                  </a:ext>
                </a:extLst>
              </a:tr>
              <a:tr h="2413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MLA</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75000"/>
                      </a:schemeClr>
                    </a:solidFill>
                  </a:tcPr>
                </a:tc>
                <a:tc hMerge="1">
                  <a:txBody>
                    <a:bodyPr/>
                    <a:lstStyle/>
                    <a:p>
                      <a:endParaRPr lang="en-GB" sz="800">
                        <a:latin typeface="Metropolis" panose="00000500000000000000" pitchFamily="50"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288328888"/>
                  </a:ext>
                </a:extLst>
              </a:tr>
              <a:tr h="241300">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Choice of operator for the MLA.</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100">
                          <a:latin typeface="Metropolis" panose="00000500000000000000" pitchFamily="50" charset="0"/>
                        </a:rPr>
                        <a:t>07/10/24</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84732216"/>
                  </a:ext>
                </a:extLst>
              </a:tr>
              <a:tr h="241300">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2"/>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Decision on whether the MLA and Disputes Operator needs to be the same.</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100">
                          <a:latin typeface="Metropolis" panose="00000500000000000000" pitchFamily="50" charset="0"/>
                        </a:rPr>
                        <a:t>07/10/24</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45244179"/>
                  </a:ext>
                </a:extLst>
              </a:tr>
              <a:tr h="241300">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3"/>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Subject to PSR consultation, what the role of the MLA operator will be in the commercial framework development.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100">
                          <a:latin typeface="Metropolis" panose="00000500000000000000" pitchFamily="50" charset="0"/>
                        </a:rPr>
                        <a:t>TBC – subject to discussion</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57504726"/>
                  </a:ext>
                </a:extLst>
              </a:tr>
              <a:tr h="241300">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Need to determine the commercial framework (price clause) for inclusion in the MLA for Wave 1.</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a:latin typeface="Metropolis" panose="00000500000000000000" pitchFamily="50" charset="0"/>
                        </a:rPr>
                        <a:t>TBC – subject to discussion</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16950883"/>
                  </a:ext>
                </a:extLst>
              </a:tr>
              <a:tr h="241300">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5"/>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Time dependency on JROC’s 'call for views' report being published and its content being reviewed before the MLA can be finalised.</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100">
                          <a:latin typeface="Metropolis" panose="00000500000000000000" pitchFamily="50" charset="0"/>
                        </a:rPr>
                        <a:t>n/a</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520155529"/>
                  </a:ext>
                </a:extLst>
              </a:tr>
              <a:tr h="2413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1">
                          <a:latin typeface="Metropolis" panose="00000500000000000000" pitchFamily="50" charset="0"/>
                        </a:rPr>
                        <a:t>Disputes</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75000"/>
                      </a:schemeClr>
                    </a:solidFill>
                  </a:tcPr>
                </a:tc>
                <a:tc hMerge="1">
                  <a:txBody>
                    <a:bodyPr/>
                    <a:lstStyle/>
                    <a:p>
                      <a:endParaRPr lang="en-GB" sz="800">
                        <a:latin typeface="Metropolis" panose="00000500000000000000" pitchFamily="50"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41010039"/>
                  </a:ext>
                </a:extLst>
              </a:tr>
              <a:tr h="241300">
                <a:tc>
                  <a:txBody>
                    <a:bodyPr/>
                    <a:lstStyle/>
                    <a:p>
                      <a:pPr marL="228600" indent="-228600">
                        <a:buFont typeface="+mj-lt"/>
                        <a:buAutoNum type="arabicPeriod"/>
                      </a:pPr>
                      <a:r>
                        <a:rPr lang="en-GB" sz="1100">
                          <a:latin typeface="Metropolis" panose="00000500000000000000" pitchFamily="50" charset="0"/>
                        </a:rPr>
                        <a:t>Decision on the dispute tool solution.</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100">
                          <a:latin typeface="Metropolis" panose="00000500000000000000" pitchFamily="50" charset="0"/>
                        </a:rPr>
                        <a:t>13/09/24</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44682137"/>
                  </a:ext>
                </a:extLst>
              </a:tr>
              <a:tr h="241300">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2"/>
                        <a:tabLst/>
                        <a:defRPr/>
                      </a:pPr>
                      <a:r>
                        <a:rPr lang="en-GB" sz="1100">
                          <a:latin typeface="Metropolis" panose="00000500000000000000" pitchFamily="50" charset="0"/>
                        </a:rPr>
                        <a:t>Decision on the operator of the (agreed) dispute tool solution.</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100">
                          <a:latin typeface="Metropolis" panose="00000500000000000000" pitchFamily="50" charset="0"/>
                        </a:rPr>
                        <a:t>13/09/24</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60848424"/>
                  </a:ext>
                </a:extLst>
              </a:tr>
              <a:tr h="241300">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3"/>
                        <a:tabLst/>
                        <a:defRPr/>
                      </a:pPr>
                      <a:r>
                        <a:rPr lang="en-GB" sz="1100">
                          <a:latin typeface="Metropolis" panose="00000500000000000000" pitchFamily="50" charset="0"/>
                        </a:rPr>
                        <a:t>Decision on the dispute arbitration approach, solution, and operator.</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a:latin typeface="Metropolis" panose="00000500000000000000" pitchFamily="50" charset="0"/>
                        </a:rPr>
                        <a:t>13/09/24</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51967908"/>
                  </a:ext>
                </a:extLst>
              </a:tr>
              <a:tr h="241300">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lang="en-GB" sz="1100">
                          <a:latin typeface="Metropolis" panose="00000500000000000000" pitchFamily="50" charset="0"/>
                        </a:rPr>
                        <a:t>Dependency that the Framework aligns to the disputes solution/mechanism and its content being reviewed before the MLA can be finalised.</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1100">
                          <a:latin typeface="Metropolis" panose="00000500000000000000" pitchFamily="50" charset="0"/>
                        </a:rPr>
                        <a:t>TBC</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41703281"/>
                  </a:ext>
                </a:extLst>
              </a:tr>
            </a:tbl>
          </a:graphicData>
        </a:graphic>
      </p:graphicFrame>
      <p:sp>
        <p:nvSpPr>
          <p:cNvPr id="6" name="Title 4">
            <a:extLst>
              <a:ext uri="{FF2B5EF4-FFF2-40B4-BE49-F238E27FC236}">
                <a16:creationId xmlns:a16="http://schemas.microsoft.com/office/drawing/2014/main" id="{DA49CE46-0848-531D-12C6-F7289400C877}"/>
              </a:ext>
            </a:extLst>
          </p:cNvPr>
          <p:cNvSpPr txBox="1">
            <a:spLocks/>
          </p:cNvSpPr>
          <p:nvPr/>
        </p:nvSpPr>
        <p:spPr>
          <a:xfrm>
            <a:off x="335279" y="764323"/>
            <a:ext cx="9593812" cy="49592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1800" b="1" i="0" u="none" strike="noStrike" kern="1200" cap="none" spc="0" normalizeH="0" baseline="0" noProof="0">
                <a:ln>
                  <a:noFill/>
                </a:ln>
                <a:solidFill>
                  <a:srgbClr val="101289"/>
                </a:solidFill>
                <a:effectLst/>
                <a:uLnTx/>
                <a:uFillTx/>
                <a:latin typeface="Metropolis Black" pitchFamily="2" charset="77"/>
                <a:ea typeface="+mj-ea"/>
              </a:rPr>
              <a:t>Key JROC decisions required for Workstream 5 and anticipated resolution dates</a:t>
            </a:r>
          </a:p>
        </p:txBody>
      </p:sp>
      <p:sp>
        <p:nvSpPr>
          <p:cNvPr id="10" name="TextBox 9">
            <a:extLst>
              <a:ext uri="{FF2B5EF4-FFF2-40B4-BE49-F238E27FC236}">
                <a16:creationId xmlns:a16="http://schemas.microsoft.com/office/drawing/2014/main" id="{A4A7071A-23F0-3FC7-95A5-633126AA2933}"/>
              </a:ext>
            </a:extLst>
          </p:cNvPr>
          <p:cNvSpPr txBox="1"/>
          <p:nvPr/>
        </p:nvSpPr>
        <p:spPr>
          <a:xfrm>
            <a:off x="323850" y="1211275"/>
            <a:ext cx="115316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a:ln>
                  <a:noFill/>
                </a:ln>
                <a:solidFill>
                  <a:prstClr val="black"/>
                </a:solidFill>
                <a:effectLst/>
                <a:uLnTx/>
                <a:uFillTx/>
                <a:latin typeface="Metropolis" panose="00000500000000000000" pitchFamily="50" charset="0"/>
                <a:ea typeface="+mn-ea"/>
                <a:cs typeface="+mn-cs"/>
              </a:rPr>
              <a:t>Below are a series of key decisions requiring JROC’s steer which have been identified for Workstream 5, alongside the expected date by which they will be tabled at upcoming JROC Board meetings.</a:t>
            </a:r>
          </a:p>
        </p:txBody>
      </p:sp>
    </p:spTree>
    <p:extLst>
      <p:ext uri="{BB962C8B-B14F-4D97-AF65-F5344CB8AC3E}">
        <p14:creationId xmlns:p14="http://schemas.microsoft.com/office/powerpoint/2010/main" val="357146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3" name="TextBox 2">
            <a:extLst>
              <a:ext uri="{FF2B5EF4-FFF2-40B4-BE49-F238E27FC236}">
                <a16:creationId xmlns:a16="http://schemas.microsoft.com/office/drawing/2014/main" id="{BE868DAB-0A16-E18A-51D9-E7D04BD26226}"/>
              </a:ext>
            </a:extLst>
          </p:cNvPr>
          <p:cNvSpPr txBox="1"/>
          <p:nvPr/>
        </p:nvSpPr>
        <p:spPr>
          <a:xfrm>
            <a:off x="325121" y="1175575"/>
            <a:ext cx="1153160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i="0" u="none" strike="noStrike" kern="1200" cap="none" spc="0" normalizeH="0" baseline="0" noProof="0">
                <a:ln>
                  <a:noFill/>
                </a:ln>
                <a:solidFill>
                  <a:prstClr val="black"/>
                </a:solidFill>
                <a:effectLst/>
                <a:uLnTx/>
                <a:uFillTx/>
                <a:latin typeface="Metropolis" panose="00000500000000000000" pitchFamily="50" charset="0"/>
                <a:ea typeface="+mn-ea"/>
                <a:cs typeface="+mn-cs"/>
              </a:rPr>
              <a:t>Below is a series of assumptions which have been identified for Workstream 5 and are being brought to the group for awareness.</a:t>
            </a:r>
          </a:p>
        </p:txBody>
      </p:sp>
      <p:sp>
        <p:nvSpPr>
          <p:cNvPr id="5" name="Title 4">
            <a:extLst>
              <a:ext uri="{FF2B5EF4-FFF2-40B4-BE49-F238E27FC236}">
                <a16:creationId xmlns:a16="http://schemas.microsoft.com/office/drawing/2014/main" id="{E7BFC314-1434-E96E-98A4-C467A155AE15}"/>
              </a:ext>
            </a:extLst>
          </p:cNvPr>
          <p:cNvSpPr txBox="1">
            <a:spLocks/>
          </p:cNvSpPr>
          <p:nvPr/>
        </p:nvSpPr>
        <p:spPr>
          <a:xfrm>
            <a:off x="335279" y="764323"/>
            <a:ext cx="9593812" cy="49592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1800" b="1" i="0" u="none" strike="noStrike" kern="1200" cap="none" spc="0" normalizeH="0" baseline="0" noProof="0">
                <a:ln>
                  <a:noFill/>
                </a:ln>
                <a:solidFill>
                  <a:srgbClr val="101289"/>
                </a:solidFill>
                <a:effectLst/>
                <a:uLnTx/>
                <a:uFillTx/>
                <a:latin typeface="Metropolis Black" pitchFamily="2" charset="77"/>
                <a:ea typeface="+mj-ea"/>
              </a:rPr>
              <a:t>Key Workstream 5 assumptions </a:t>
            </a:r>
          </a:p>
        </p:txBody>
      </p:sp>
      <p:graphicFrame>
        <p:nvGraphicFramePr>
          <p:cNvPr id="2" name="Table 1">
            <a:extLst>
              <a:ext uri="{FF2B5EF4-FFF2-40B4-BE49-F238E27FC236}">
                <a16:creationId xmlns:a16="http://schemas.microsoft.com/office/drawing/2014/main" id="{38304745-9473-269A-498D-4E6120BC4BB0}"/>
              </a:ext>
            </a:extLst>
          </p:cNvPr>
          <p:cNvGraphicFramePr>
            <a:graphicFrameLocks noGrp="1"/>
          </p:cNvGraphicFramePr>
          <p:nvPr>
            <p:extLst>
              <p:ext uri="{D42A27DB-BD31-4B8C-83A1-F6EECF244321}">
                <p14:modId xmlns:p14="http://schemas.microsoft.com/office/powerpoint/2010/main" val="619398892"/>
              </p:ext>
            </p:extLst>
          </p:nvPr>
        </p:nvGraphicFramePr>
        <p:xfrm>
          <a:off x="391458" y="1515525"/>
          <a:ext cx="11380542" cy="4195560"/>
        </p:xfrm>
        <a:graphic>
          <a:graphicData uri="http://schemas.openxmlformats.org/drawingml/2006/table">
            <a:tbl>
              <a:tblPr firstRow="1" bandRow="1">
                <a:tableStyleId>{5C22544A-7EE6-4342-B048-85BDC9FD1C3A}</a:tableStyleId>
              </a:tblPr>
              <a:tblGrid>
                <a:gridCol w="11380542">
                  <a:extLst>
                    <a:ext uri="{9D8B030D-6E8A-4147-A177-3AD203B41FA5}">
                      <a16:colId xmlns:a16="http://schemas.microsoft.com/office/drawing/2014/main" val="4136267041"/>
                    </a:ext>
                  </a:extLst>
                </a:gridCol>
              </a:tblGrid>
              <a:tr h="264120">
                <a:tc>
                  <a:txBody>
                    <a:bodyPr/>
                    <a:lstStyle/>
                    <a:p>
                      <a:r>
                        <a:rPr kumimoji="0" lang="en-GB" sz="1100" b="1" i="0" u="none" strike="noStrike" kern="1200" cap="none" spc="0" normalizeH="0" baseline="0" noProof="0">
                          <a:ln>
                            <a:noFill/>
                          </a:ln>
                          <a:solidFill>
                            <a:schemeClr val="bg1"/>
                          </a:solidFill>
                          <a:effectLst/>
                          <a:uLnTx/>
                          <a:uFillTx/>
                          <a:latin typeface="Metropolis" panose="00000500000000000000" pitchFamily="50" charset="0"/>
                          <a:ea typeface="+mn-ea"/>
                          <a:cs typeface="+mn-cs"/>
                        </a:rPr>
                        <a:t>Assumptions</a:t>
                      </a:r>
                      <a:endParaRPr lang="en-GB" sz="1100">
                        <a:solidFill>
                          <a:schemeClr val="bg1"/>
                        </a:solidFill>
                        <a:latin typeface="Metropolis" panose="00000500000000000000" pitchFamily="50"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942637"/>
                  </a:ext>
                </a:extLst>
              </a:tr>
              <a:tr h="26412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Any key decisions will be made by JROC informed by OBL/Pay.uk.</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88328888"/>
                  </a:ext>
                </a:extLst>
              </a:tr>
              <a:tr h="26412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In the absence of a scheme owner, the development of the MLA will be done on an agnostic basis.</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658910"/>
                  </a:ext>
                </a:extLst>
              </a:tr>
              <a:tr h="26412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3"/>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Commercial framework input is required for review/inclusion within the MLA development workstream well in advance of the Dec-24 draft being issued.</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84732216"/>
                  </a:ext>
                </a:extLst>
              </a:tr>
              <a:tr h="26412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4"/>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External engagement across the programme will be realised in a timely manner and to sufficient volumes/quality.</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45244179"/>
                  </a:ext>
                </a:extLst>
              </a:tr>
              <a:tr h="26412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5"/>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The funding is sufficient to cover the internal/external activity costs.</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41010039"/>
                  </a:ext>
                </a:extLst>
              </a:tr>
              <a:tr h="26412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6"/>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OBL/Pay.uk will be adopting a minimum viable product (MVP) approach for Phase 1.</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6638498"/>
                  </a:ext>
                </a:extLst>
              </a:tr>
              <a:tr h="26412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7"/>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Activities/progress made will be sufficient to support the second round of funding in Q4-24 and there will be sufficient clarity of what will be delivered in H1-25.</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22718001"/>
                  </a:ext>
                </a:extLst>
              </a:tr>
              <a:tr h="26412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8"/>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OBL/Pay.uk are responsible for enabling the readiness for Wave 1, with the ecosystem responsible for implementation. </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0342806"/>
                  </a:ext>
                </a:extLst>
              </a:tr>
              <a:tr h="26412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9"/>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Any essential requirements are expected to require significant build beyond the existing planned timeframe.</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44682137"/>
                  </a:ext>
                </a:extLst>
              </a:tr>
              <a:tr h="26412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10"/>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Plan developed to deliver the scope of the work as set out in the FCA note to the funders</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7464032"/>
                  </a:ext>
                </a:extLst>
              </a:tr>
              <a:tr h="2641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schemeClr val="bg1"/>
                          </a:solidFill>
                          <a:effectLst/>
                          <a:uLnTx/>
                          <a:uFillTx/>
                          <a:latin typeface="Metropolis" panose="00000500000000000000" pitchFamily="50" charset="0"/>
                          <a:ea typeface="+mn-ea"/>
                          <a:cs typeface="+mn-cs"/>
                        </a:rPr>
                        <a:t>Ways of working assumptions</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4115593107"/>
                  </a:ext>
                </a:extLst>
              </a:tr>
              <a:tr h="264120">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OBL/Pay.uk delivery responsibilities </a:t>
                      </a:r>
                    </a:p>
                    <a:p>
                      <a:pPr marL="742950" marR="0" lvl="1" indent="-285750" algn="l" defTabSz="914400" rtl="0" eaLnBrk="1" fontAlgn="auto" latinLnBrk="0" hangingPunct="1">
                        <a:lnSpc>
                          <a:spcPct val="100000"/>
                        </a:lnSpc>
                        <a:spcBef>
                          <a:spcPts val="0"/>
                        </a:spcBef>
                        <a:spcAft>
                          <a:spcPts val="0"/>
                        </a:spcAft>
                        <a:buClrTx/>
                        <a:buSzTx/>
                        <a:buFont typeface="+mj-lt"/>
                        <a:buAutoNum type="romanUcPeriod"/>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OBL/Pay.uk will jointly agree at a working level what elements of delivery each party will be responsible for.</a:t>
                      </a:r>
                    </a:p>
                    <a:p>
                      <a:pPr marL="742950" marR="0" lvl="1" indent="-285750" algn="l" defTabSz="914400" rtl="0" eaLnBrk="1" fontAlgn="auto" latinLnBrk="0" hangingPunct="1">
                        <a:lnSpc>
                          <a:spcPct val="100000"/>
                        </a:lnSpc>
                        <a:spcBef>
                          <a:spcPts val="0"/>
                        </a:spcBef>
                        <a:spcAft>
                          <a:spcPts val="0"/>
                        </a:spcAft>
                        <a:buClrTx/>
                        <a:buSzTx/>
                        <a:buFont typeface="+mj-lt"/>
                        <a:buAutoNum type="romanUcPeriod"/>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OBL/Pay.uk will define and agree the optimal mechanics and ways of working together.</a:t>
                      </a:r>
                    </a:p>
                    <a:p>
                      <a:pPr marL="742950" marR="0" lvl="1" indent="-285750" algn="l" defTabSz="914400" rtl="0" eaLnBrk="1" fontAlgn="auto" latinLnBrk="0" hangingPunct="1">
                        <a:lnSpc>
                          <a:spcPct val="100000"/>
                        </a:lnSpc>
                        <a:spcBef>
                          <a:spcPts val="0"/>
                        </a:spcBef>
                        <a:spcAft>
                          <a:spcPts val="0"/>
                        </a:spcAft>
                        <a:buClrTx/>
                        <a:buSzTx/>
                        <a:buFont typeface="+mj-lt"/>
                        <a:buAutoNum type="romanUcPeriod"/>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OBL/Pay.uk will have shared responsibilities for funding and resourcing.</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41703281"/>
                  </a:ext>
                </a:extLst>
              </a:tr>
              <a:tr h="264120">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2"/>
                        <a:tabLst/>
                        <a:defRPr/>
                      </a:pPr>
                      <a:r>
                        <a:rPr kumimoji="0" lang="en-GB" sz="11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Decisions are made on time to allow for progress to be made and key milestones achieved</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88619258"/>
                  </a:ext>
                </a:extLst>
              </a:tr>
            </a:tbl>
          </a:graphicData>
        </a:graphic>
      </p:graphicFrame>
    </p:spTree>
    <p:extLst>
      <p:ext uri="{BB962C8B-B14F-4D97-AF65-F5344CB8AC3E}">
        <p14:creationId xmlns:p14="http://schemas.microsoft.com/office/powerpoint/2010/main" val="4275565611"/>
      </p:ext>
    </p:extLst>
  </p:cSld>
  <p:clrMapOvr>
    <a:masterClrMapping/>
  </p:clrMapOvr>
</p:sld>
</file>

<file path=ppt/theme/theme1.xml><?xml version="1.0" encoding="utf-8"?>
<a:theme xmlns:a="http://schemas.openxmlformats.org/drawingml/2006/main" name="1_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INTERNAL" id="{3A551280-D010-F24B-A90F-D569F50C215A}" vid="{8D8759B3-EF4B-D04C-A470-901C633E86B3}"/>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E5E6B353E5CE7498FB30648DC65BA38" ma:contentTypeVersion="4" ma:contentTypeDescription="Create a new document." ma:contentTypeScope="" ma:versionID="c2f1b227d13528a6d6e83d626a92afe3">
  <xsd:schema xmlns:xsd="http://www.w3.org/2001/XMLSchema" xmlns:xs="http://www.w3.org/2001/XMLSchema" xmlns:p="http://schemas.microsoft.com/office/2006/metadata/properties" xmlns:ns2="3b9bd372-8fc5-45fb-a41d-7d174c281789" targetNamespace="http://schemas.microsoft.com/office/2006/metadata/properties" ma:root="true" ma:fieldsID="6cd9115436008f6296fdcca949d46614" ns2:_="">
    <xsd:import namespace="3b9bd372-8fc5-45fb-a41d-7d174c28178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9bd372-8fc5-45fb-a41d-7d174c2817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63F7CFD-2340-4F88-9FFC-BC9562F7520A}">
  <ds:schemaRefs>
    <ds:schemaRef ds:uri="3b9bd372-8fc5-45fb-a41d-7d174c28178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6F4EC29-AC3D-4571-8D37-DBFAD45F0926}">
  <ds:schemaRefs>
    <ds:schemaRef ds:uri="3b9bd372-8fc5-45fb-a41d-7d174c2817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E823B6C-5AC2-4566-84DB-2C640496CD4E}">
  <ds:schemaRefs>
    <ds:schemaRef ds:uri="http://schemas.microsoft.com/sharepoint/v3/contenttype/forms"/>
  </ds:schemaRefs>
</ds:datastoreItem>
</file>

<file path=docMetadata/LabelInfo.xml><?xml version="1.0" encoding="utf-8"?>
<clbl:labelList xmlns:clbl="http://schemas.microsoft.com/office/2020/mipLabelMetadata">
  <clbl:label id="{3450fc49-f14b-4562-9b6a-03faee2a42c4}" enabled="0" method="" siteId="{3450fc49-f14b-4562-9b6a-03faee2a42c4}" removed="1"/>
</clbl:labelList>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29</Slides>
  <Notes>11</Notes>
  <HiddenSlides>0</HiddenSlide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1_Office Theme</vt:lpstr>
      <vt:lpstr>2_Office Theme</vt:lpstr>
      <vt:lpstr>JROC non-Order Programme Workplan Implementation Group</vt:lpstr>
      <vt:lpstr>Agenda </vt:lpstr>
      <vt:lpstr>1. Terms of reference </vt:lpstr>
      <vt:lpstr>JWIG Terms of reference</vt:lpstr>
      <vt:lpstr>2. Plan on a page</vt:lpstr>
      <vt:lpstr>DRAFT JROC Workstreams Consolidated POAP – 25/07/24 v0.7</vt:lpstr>
      <vt:lpstr>DRAFT JROC Workstream 5 POAP – 25/07/24 v0.7</vt:lpstr>
      <vt:lpstr>PowerPoint Presentation</vt:lpstr>
      <vt:lpstr>PowerPoint Presentation</vt:lpstr>
      <vt:lpstr>PowerPoint Presentation</vt:lpstr>
      <vt:lpstr>3. Programme status update</vt:lpstr>
      <vt:lpstr>Workstreams 1-4 Status Report (as at 26.07.24)</vt:lpstr>
      <vt:lpstr>Workstream 5 Status Report (as at 26.07.24)</vt:lpstr>
      <vt:lpstr>Proposed Mitigating Actions </vt:lpstr>
      <vt:lpstr>Governance update</vt:lpstr>
      <vt:lpstr>Meetings summary</vt:lpstr>
      <vt:lpstr> 4. Procurement approach for MLA legal support</vt:lpstr>
      <vt:lpstr>Procurement approach for MLA legal support </vt:lpstr>
      <vt:lpstr>RFP Process to procure external legal support to develop MLA</vt:lpstr>
      <vt:lpstr>5. Broader WS5 workplan overview</vt:lpstr>
      <vt:lpstr>Non-Sweeping VRP Workstreams and Deliverables</vt:lpstr>
      <vt:lpstr>SS1 Technical and Functional – Overview</vt:lpstr>
      <vt:lpstr>SS2 Disputes – Overview</vt:lpstr>
      <vt:lpstr>SS3 Industry Coordination – Overview</vt:lpstr>
      <vt:lpstr>SS 4a MLA Drafting – Overview</vt:lpstr>
      <vt:lpstr>Sub-workstream 4b Commercial Model / Black Box – Overview</vt:lpstr>
      <vt:lpstr>6. Future meeting calendar </vt:lpstr>
      <vt:lpstr>Future meeting calendar </vt:lpstr>
      <vt:lpstr>7. AOB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JROC Non-Order Programme : Governance  </dc:title>
  <dc:creator>Richard Koch</dc:creator>
  <cp:revision>1</cp:revision>
  <dcterms:created xsi:type="dcterms:W3CDTF">2024-05-21T00:05:20Z</dcterms:created>
  <dcterms:modified xsi:type="dcterms:W3CDTF">2024-08-05T12:47:10Z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0x0101003E5E6B353E5CE7498FB30648DC65BA38</vt:lpwstr>
  </property>
</Properties>
</file>