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4" r:id="rId5"/>
  </p:sldMasterIdLst>
  <p:notesMasterIdLst>
    <p:notesMasterId r:id="rId47"/>
  </p:notesMasterIdLst>
  <p:sldIdLst>
    <p:sldId id="1938" r:id="rId6"/>
    <p:sldId id="2146846603" r:id="rId7"/>
    <p:sldId id="2146846487" r:id="rId8"/>
    <p:sldId id="2146846530" r:id="rId9"/>
    <p:sldId id="2146846503" r:id="rId10"/>
    <p:sldId id="2146846604" r:id="rId11"/>
    <p:sldId id="2146846546" r:id="rId12"/>
    <p:sldId id="2146846547" r:id="rId13"/>
    <p:sldId id="2146846554" r:id="rId14"/>
    <p:sldId id="2146846587" r:id="rId15"/>
    <p:sldId id="2146846555" r:id="rId16"/>
    <p:sldId id="2146846581" r:id="rId17"/>
    <p:sldId id="2146846584" r:id="rId18"/>
    <p:sldId id="2146846582" r:id="rId19"/>
    <p:sldId id="2146846498" r:id="rId20"/>
    <p:sldId id="2146846527" r:id="rId21"/>
    <p:sldId id="2146846532" r:id="rId22"/>
    <p:sldId id="2146846502" r:id="rId23"/>
    <p:sldId id="2146846605" r:id="rId24"/>
    <p:sldId id="2146846613" r:id="rId25"/>
    <p:sldId id="2146846614" r:id="rId26"/>
    <p:sldId id="2146846615" r:id="rId27"/>
    <p:sldId id="2146846616" r:id="rId28"/>
    <p:sldId id="2146846553" r:id="rId29"/>
    <p:sldId id="2146846567" r:id="rId30"/>
    <p:sldId id="2146846628" r:id="rId31"/>
    <p:sldId id="2146846631" r:id="rId32"/>
    <p:sldId id="2146846641" r:id="rId33"/>
    <p:sldId id="2146846647" r:id="rId34"/>
    <p:sldId id="2146846644" r:id="rId35"/>
    <p:sldId id="2147479731" r:id="rId36"/>
    <p:sldId id="2147479734" r:id="rId37"/>
    <p:sldId id="2146846590" r:id="rId38"/>
    <p:sldId id="355" r:id="rId39"/>
    <p:sldId id="1951" r:id="rId40"/>
    <p:sldId id="2146846591" r:id="rId41"/>
    <p:sldId id="2147479732" r:id="rId42"/>
    <p:sldId id="2146846599" r:id="rId43"/>
    <p:sldId id="2146846592" r:id="rId44"/>
    <p:sldId id="2146846593" r:id="rId45"/>
    <p:sldId id="2146846504" r:id="rId46"/>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8ECBA3C-4BDC-4679-7BBE-F746CDA75DE3}" name="Gary Lowe" initials="GL" userId="S::gary.lowe@openbanking.org.uk::6ba2e6ac-13cc-4c03-ab59-b1d1cb94ebb5" providerId="AD"/>
  <p188:author id="{9164DB3E-A493-6ABF-E0EF-46C4EAEFEFF7}" name="Danh Nguyen" initials="DN" userId="S::danh.nguyen@openbanking.org.uk::49fad3ca-b4e0-4cf9-8036-f633bba834c8" providerId="AD"/>
  <p188:author id="{B0BE9054-902A-5142-49E8-C974D0496C8F}" name="Christian Delesalle" initials="CD" userId="S::Christian.Delesalle@openbanking.org.uk::235b5c58-a58c-4e68-a9b3-da2045713636" providerId="AD"/>
  <p188:author id="{8F11DD6C-3148-9488-2DD6-55607B2BD03C}" name="Nick Davey" initials="ND" userId="S::nick.davey@openbanking.org.uk::9f8baf95-1a3c-4df3-aaac-b3f2d8ab5bee" providerId="AD"/>
  <p188:author id="{16C35089-9A21-F634-BB8E-BF541F8EE2A0}" name="Daniel Jenkinson" initials="DJ" userId="S::Daniel.Jenkinson@openbanking.org.uk::e2229fe0-d7bb-42e1-8a2c-4a109470fe80" providerId="AD"/>
  <p188:author id="{27606F8B-A5ED-6F67-50BF-1071C1C088AB}" name="Gary Lowe" initials="" userId="S::Gary.Lowe@openbanking.org.uk::6ba2e6ac-13cc-4c03-ab59-b1d1cb94ebb5" providerId="AD"/>
  <p188:author id="{44C120AC-CC07-A65A-4B5F-060EED527C79}" name="Richard Koch" initials="RK" userId="S::richard.koch@openbanking.org.uk::9f4bf70c-a37c-4787-9a6f-4f1695b97e86"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 id="{1275CCFC-9A34-395E-AD94-C478AE5D9878}" name="Deborah Horton" initials="DH" userId="S::deborah.horton@openbanking.org.uk::b7aad1e3-aa85-49b2-9c14-9f7bbdd79d7f"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992A5F-034E-48EF-A93D-3A9B89F218C2}" v="6" dt="2024-10-02T12:44:19.164"/>
    <p1510:client id="{0EA9F421-CD0B-418C-A7A4-A2A9CFA730B2}" v="12" dt="2024-10-02T15:42:02.972"/>
    <p1510:client id="{492D0D93-DD02-4BD4-8857-98B0309A4105}" v="1116" dt="2024-10-02T15:34:25.828"/>
    <p1510:client id="{666B5D79-C8EF-86A0-FD98-388F5884D0D3}" v="48" dt="2024-10-02T14:20:28.228"/>
    <p1510:client id="{A4F07B98-62E9-4439-88E2-930C983AD84D}" v="22" dt="2024-10-03T12:34:01.0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microsoft.com/office/2015/10/relationships/revisionInfo" Target="revisionInfo.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 Koch" userId="S::richard.koch@openbanking.org.uk::9f4bf70c-a37c-4787-9a6f-4f1695b97e86" providerId="AD" clId="Web-{666B5D79-C8EF-86A0-FD98-388F5884D0D3}"/>
    <pc:docChg chg="modSld">
      <pc:chgData name="Richard Koch" userId="S::richard.koch@openbanking.org.uk::9f4bf70c-a37c-4787-9a6f-4f1695b97e86" providerId="AD" clId="Web-{666B5D79-C8EF-86A0-FD98-388F5884D0D3}" dt="2024-10-02T14:20:19.853" v="1"/>
      <pc:docMkLst>
        <pc:docMk/>
      </pc:docMkLst>
      <pc:sldChg chg="modSp">
        <pc:chgData name="Richard Koch" userId="S::richard.koch@openbanking.org.uk::9f4bf70c-a37c-4787-9a6f-4f1695b97e86" providerId="AD" clId="Web-{666B5D79-C8EF-86A0-FD98-388F5884D0D3}" dt="2024-10-02T14:20:19.853" v="1"/>
        <pc:sldMkLst>
          <pc:docMk/>
          <pc:sldMk cId="3917625261" sldId="2146846613"/>
        </pc:sldMkLst>
        <pc:graphicFrameChg chg="mod modGraphic">
          <ac:chgData name="Richard Koch" userId="S::richard.koch@openbanking.org.uk::9f4bf70c-a37c-4787-9a6f-4f1695b97e86" providerId="AD" clId="Web-{666B5D79-C8EF-86A0-FD98-388F5884D0D3}" dt="2024-10-02T14:20:19.853" v="1"/>
          <ac:graphicFrameMkLst>
            <pc:docMk/>
            <pc:sldMk cId="3917625261" sldId="2146846613"/>
            <ac:graphicFrameMk id="3" creationId="{D0061E51-C2A3-B08C-3FD4-BB41BBAE7E58}"/>
          </ac:graphicFrameMkLst>
        </pc:graphicFrameChg>
      </pc:sldChg>
    </pc:docChg>
  </pc:docChgLst>
  <pc:docChgLst>
    <pc:chgData name="Claudio Pollack" userId="317542f7-ef3e-4f59-8539-613c463af6f4" providerId="ADAL" clId="{03992A5F-034E-48EF-A93D-3A9B89F218C2}"/>
    <pc:docChg chg="custSel modSld modNotesMaster">
      <pc:chgData name="Claudio Pollack" userId="317542f7-ef3e-4f59-8539-613c463af6f4" providerId="ADAL" clId="{03992A5F-034E-48EF-A93D-3A9B89F218C2}" dt="2024-10-02T12:44:19.164" v="5" actId="27636"/>
      <pc:docMkLst>
        <pc:docMk/>
      </pc:docMkLst>
      <pc:sldChg chg="modSp mod">
        <pc:chgData name="Claudio Pollack" userId="317542f7-ef3e-4f59-8539-613c463af6f4" providerId="ADAL" clId="{03992A5F-034E-48EF-A93D-3A9B89F218C2}" dt="2024-10-02T12:44:19.164" v="5" actId="27636"/>
        <pc:sldMkLst>
          <pc:docMk/>
          <pc:sldMk cId="2948088660" sldId="355"/>
        </pc:sldMkLst>
        <pc:spChg chg="mod">
          <ac:chgData name="Claudio Pollack" userId="317542f7-ef3e-4f59-8539-613c463af6f4" providerId="ADAL" clId="{03992A5F-034E-48EF-A93D-3A9B89F218C2}" dt="2024-10-02T12:44:19.164" v="5" actId="27636"/>
          <ac:spMkLst>
            <pc:docMk/>
            <pc:sldMk cId="2948088660" sldId="355"/>
            <ac:spMk id="2" creationId="{413277BD-F275-36B4-A12D-CE28413D4343}"/>
          </ac:spMkLst>
        </pc:spChg>
      </pc:sldChg>
      <pc:sldChg chg="modSp mod">
        <pc:chgData name="Claudio Pollack" userId="317542f7-ef3e-4f59-8539-613c463af6f4" providerId="ADAL" clId="{03992A5F-034E-48EF-A93D-3A9B89F218C2}" dt="2024-10-02T12:44:19.133" v="1" actId="27636"/>
        <pc:sldMkLst>
          <pc:docMk/>
          <pc:sldMk cId="3319171459" sldId="2146846628"/>
        </pc:sldMkLst>
        <pc:spChg chg="mod">
          <ac:chgData name="Claudio Pollack" userId="317542f7-ef3e-4f59-8539-613c463af6f4" providerId="ADAL" clId="{03992A5F-034E-48EF-A93D-3A9B89F218C2}" dt="2024-10-02T12:44:19.133" v="1" actId="27636"/>
          <ac:spMkLst>
            <pc:docMk/>
            <pc:sldMk cId="3319171459" sldId="2146846628"/>
            <ac:spMk id="10" creationId="{E181F996-E7F9-00F6-25F0-16BB1A55C1A9}"/>
          </ac:spMkLst>
        </pc:spChg>
      </pc:sldChg>
      <pc:sldChg chg="modSp mod">
        <pc:chgData name="Claudio Pollack" userId="317542f7-ef3e-4f59-8539-613c463af6f4" providerId="ADAL" clId="{03992A5F-034E-48EF-A93D-3A9B89F218C2}" dt="2024-10-02T12:44:19.133" v="2" actId="27636"/>
        <pc:sldMkLst>
          <pc:docMk/>
          <pc:sldMk cId="1549376616" sldId="2146846644"/>
        </pc:sldMkLst>
        <pc:spChg chg="mod">
          <ac:chgData name="Claudio Pollack" userId="317542f7-ef3e-4f59-8539-613c463af6f4" providerId="ADAL" clId="{03992A5F-034E-48EF-A93D-3A9B89F218C2}" dt="2024-10-02T12:44:19.133" v="2" actId="27636"/>
          <ac:spMkLst>
            <pc:docMk/>
            <pc:sldMk cId="1549376616" sldId="2146846644"/>
            <ac:spMk id="6" creationId="{55928F2A-8D42-B27F-A360-2321E90D7CF2}"/>
          </ac:spMkLst>
        </pc:spChg>
      </pc:sldChg>
      <pc:sldChg chg="modSp mod">
        <pc:chgData name="Claudio Pollack" userId="317542f7-ef3e-4f59-8539-613c463af6f4" providerId="ADAL" clId="{03992A5F-034E-48EF-A93D-3A9B89F218C2}" dt="2024-10-02T12:44:19.149" v="3" actId="27636"/>
        <pc:sldMkLst>
          <pc:docMk/>
          <pc:sldMk cId="192572266" sldId="2147479731"/>
        </pc:sldMkLst>
        <pc:spChg chg="mod">
          <ac:chgData name="Claudio Pollack" userId="317542f7-ef3e-4f59-8539-613c463af6f4" providerId="ADAL" clId="{03992A5F-034E-48EF-A93D-3A9B89F218C2}" dt="2024-10-02T12:44:19.149" v="3" actId="27636"/>
          <ac:spMkLst>
            <pc:docMk/>
            <pc:sldMk cId="192572266" sldId="2147479731"/>
            <ac:spMk id="6" creationId="{1FD1D481-3AE9-6FA3-9DB0-12E2BBFEB99A}"/>
          </ac:spMkLst>
        </pc:spChg>
      </pc:sldChg>
      <pc:sldChg chg="modSp mod">
        <pc:chgData name="Claudio Pollack" userId="317542f7-ef3e-4f59-8539-613c463af6f4" providerId="ADAL" clId="{03992A5F-034E-48EF-A93D-3A9B89F218C2}" dt="2024-10-02T12:44:19.149" v="4" actId="27636"/>
        <pc:sldMkLst>
          <pc:docMk/>
          <pc:sldMk cId="837421281" sldId="2147479734"/>
        </pc:sldMkLst>
        <pc:spChg chg="mod">
          <ac:chgData name="Claudio Pollack" userId="317542f7-ef3e-4f59-8539-613c463af6f4" providerId="ADAL" clId="{03992A5F-034E-48EF-A93D-3A9B89F218C2}" dt="2024-10-02T12:44:19.149" v="4" actId="27636"/>
          <ac:spMkLst>
            <pc:docMk/>
            <pc:sldMk cId="837421281" sldId="2147479734"/>
            <ac:spMk id="6" creationId="{1FD1D481-3AE9-6FA3-9DB0-12E2BBFEB99A}"/>
          </ac:spMkLst>
        </pc:spChg>
      </pc:sldChg>
    </pc:docChg>
  </pc:docChgLst>
  <pc:docChgLst>
    <pc:chgData name="Richard Koch" userId="9f4bf70c-a37c-4787-9a6f-4f1695b97e86" providerId="ADAL" clId="{0EA9F421-CD0B-418C-A7A4-A2A9CFA730B2}"/>
    <pc:docChg chg="custSel modSld">
      <pc:chgData name="Richard Koch" userId="9f4bf70c-a37c-4787-9a6f-4f1695b97e86" providerId="ADAL" clId="{0EA9F421-CD0B-418C-A7A4-A2A9CFA730B2}" dt="2024-10-02T15:42:02.972" v="11"/>
      <pc:docMkLst>
        <pc:docMk/>
      </pc:docMkLst>
      <pc:sldChg chg="addSp modSp">
        <pc:chgData name="Richard Koch" userId="9f4bf70c-a37c-4787-9a6f-4f1695b97e86" providerId="ADAL" clId="{0EA9F421-CD0B-418C-A7A4-A2A9CFA730B2}" dt="2024-10-02T15:42:02.972" v="11"/>
        <pc:sldMkLst>
          <pc:docMk/>
          <pc:sldMk cId="58530030" sldId="2146846498"/>
        </pc:sldMkLst>
        <pc:picChg chg="add mod">
          <ac:chgData name="Richard Koch" userId="9f4bf70c-a37c-4787-9a6f-4f1695b97e86" providerId="ADAL" clId="{0EA9F421-CD0B-418C-A7A4-A2A9CFA730B2}" dt="2024-10-02T15:42:02.972" v="11"/>
          <ac:picMkLst>
            <pc:docMk/>
            <pc:sldMk cId="58530030" sldId="2146846498"/>
            <ac:picMk id="5" creationId="{BD45F484-B84F-207A-D31D-26E8E6A874EA}"/>
          </ac:picMkLst>
        </pc:picChg>
      </pc:sldChg>
      <pc:sldChg chg="addSp modSp">
        <pc:chgData name="Richard Koch" userId="9f4bf70c-a37c-4787-9a6f-4f1695b97e86" providerId="ADAL" clId="{0EA9F421-CD0B-418C-A7A4-A2A9CFA730B2}" dt="2024-10-02T15:41:58.382" v="10"/>
        <pc:sldMkLst>
          <pc:docMk/>
          <pc:sldMk cId="2083351321" sldId="2146846502"/>
        </pc:sldMkLst>
        <pc:picChg chg="add mod">
          <ac:chgData name="Richard Koch" userId="9f4bf70c-a37c-4787-9a6f-4f1695b97e86" providerId="ADAL" clId="{0EA9F421-CD0B-418C-A7A4-A2A9CFA730B2}" dt="2024-10-02T15:41:58.382" v="10"/>
          <ac:picMkLst>
            <pc:docMk/>
            <pc:sldMk cId="2083351321" sldId="2146846502"/>
            <ac:picMk id="5" creationId="{4CEED17C-BAD1-4A0A-9066-EBB10F8D25ED}"/>
          </ac:picMkLst>
        </pc:picChg>
      </pc:sldChg>
      <pc:sldChg chg="addSp modSp">
        <pc:chgData name="Richard Koch" userId="9f4bf70c-a37c-4787-9a6f-4f1695b97e86" providerId="ADAL" clId="{0EA9F421-CD0B-418C-A7A4-A2A9CFA730B2}" dt="2024-10-02T15:41:48.243" v="9"/>
        <pc:sldMkLst>
          <pc:docMk/>
          <pc:sldMk cId="3404880128" sldId="2146846567"/>
        </pc:sldMkLst>
        <pc:picChg chg="add mod">
          <ac:chgData name="Richard Koch" userId="9f4bf70c-a37c-4787-9a6f-4f1695b97e86" providerId="ADAL" clId="{0EA9F421-CD0B-418C-A7A4-A2A9CFA730B2}" dt="2024-10-02T15:41:48.243" v="9"/>
          <ac:picMkLst>
            <pc:docMk/>
            <pc:sldMk cId="3404880128" sldId="2146846567"/>
            <ac:picMk id="5" creationId="{D7462103-9670-E3C8-2782-C3317EBACB19}"/>
          </ac:picMkLst>
        </pc:picChg>
      </pc:sldChg>
      <pc:sldChg chg="delSp mod">
        <pc:chgData name="Richard Koch" userId="9f4bf70c-a37c-4787-9a6f-4f1695b97e86" providerId="ADAL" clId="{0EA9F421-CD0B-418C-A7A4-A2A9CFA730B2}" dt="2024-10-02T15:40:55.321" v="1" actId="478"/>
        <pc:sldMkLst>
          <pc:docMk/>
          <pc:sldMk cId="1242434685" sldId="2146846591"/>
        </pc:sldMkLst>
        <pc:picChg chg="del">
          <ac:chgData name="Richard Koch" userId="9f4bf70c-a37c-4787-9a6f-4f1695b97e86" providerId="ADAL" clId="{0EA9F421-CD0B-418C-A7A4-A2A9CFA730B2}" dt="2024-10-02T15:40:55.321" v="1" actId="478"/>
          <ac:picMkLst>
            <pc:docMk/>
            <pc:sldMk cId="1242434685" sldId="2146846591"/>
            <ac:picMk id="10" creationId="{68DFE57B-5FCF-F475-2B50-FBF0F4CC47ED}"/>
          </ac:picMkLst>
        </pc:picChg>
      </pc:sldChg>
      <pc:sldChg chg="delSp mod">
        <pc:chgData name="Richard Koch" userId="9f4bf70c-a37c-4787-9a6f-4f1695b97e86" providerId="ADAL" clId="{0EA9F421-CD0B-418C-A7A4-A2A9CFA730B2}" dt="2024-10-02T15:40:48.971" v="0" actId="478"/>
        <pc:sldMkLst>
          <pc:docMk/>
          <pc:sldMk cId="3465575492" sldId="2146846592"/>
        </pc:sldMkLst>
        <pc:picChg chg="del">
          <ac:chgData name="Richard Koch" userId="9f4bf70c-a37c-4787-9a6f-4f1695b97e86" providerId="ADAL" clId="{0EA9F421-CD0B-418C-A7A4-A2A9CFA730B2}" dt="2024-10-02T15:40:48.971" v="0" actId="478"/>
          <ac:picMkLst>
            <pc:docMk/>
            <pc:sldMk cId="3465575492" sldId="2146846592"/>
            <ac:picMk id="10" creationId="{68DFE57B-5FCF-F475-2B50-FBF0F4CC47ED}"/>
          </ac:picMkLst>
        </pc:picChg>
      </pc:sldChg>
      <pc:sldChg chg="addSp modSp">
        <pc:chgData name="Richard Koch" userId="9f4bf70c-a37c-4787-9a6f-4f1695b97e86" providerId="ADAL" clId="{0EA9F421-CD0B-418C-A7A4-A2A9CFA730B2}" dt="2024-10-02T15:41:42.211" v="8"/>
        <pc:sldMkLst>
          <pc:docMk/>
          <pc:sldMk cId="3319171459" sldId="2146846628"/>
        </pc:sldMkLst>
        <pc:picChg chg="add mod">
          <ac:chgData name="Richard Koch" userId="9f4bf70c-a37c-4787-9a6f-4f1695b97e86" providerId="ADAL" clId="{0EA9F421-CD0B-418C-A7A4-A2A9CFA730B2}" dt="2024-10-02T15:41:42.211" v="8"/>
          <ac:picMkLst>
            <pc:docMk/>
            <pc:sldMk cId="3319171459" sldId="2146846628"/>
            <ac:picMk id="9" creationId="{D1273C03-3B7B-873C-96D6-8CCE0CD91C72}"/>
          </ac:picMkLst>
        </pc:picChg>
      </pc:sldChg>
      <pc:sldChg chg="addSp modSp">
        <pc:chgData name="Richard Koch" userId="9f4bf70c-a37c-4787-9a6f-4f1695b97e86" providerId="ADAL" clId="{0EA9F421-CD0B-418C-A7A4-A2A9CFA730B2}" dt="2024-10-02T15:41:37.545" v="7"/>
        <pc:sldMkLst>
          <pc:docMk/>
          <pc:sldMk cId="3484661555" sldId="2146846631"/>
        </pc:sldMkLst>
        <pc:picChg chg="add mod">
          <ac:chgData name="Richard Koch" userId="9f4bf70c-a37c-4787-9a6f-4f1695b97e86" providerId="ADAL" clId="{0EA9F421-CD0B-418C-A7A4-A2A9CFA730B2}" dt="2024-10-02T15:41:37.545" v="7"/>
          <ac:picMkLst>
            <pc:docMk/>
            <pc:sldMk cId="3484661555" sldId="2146846631"/>
            <ac:picMk id="4" creationId="{BACAD927-23CE-5F52-E4AC-5246AD9896C6}"/>
          </ac:picMkLst>
        </pc:picChg>
      </pc:sldChg>
      <pc:sldChg chg="addSp modSp">
        <pc:chgData name="Richard Koch" userId="9f4bf70c-a37c-4787-9a6f-4f1695b97e86" providerId="ADAL" clId="{0EA9F421-CD0B-418C-A7A4-A2A9CFA730B2}" dt="2024-10-02T15:41:32.321" v="6"/>
        <pc:sldMkLst>
          <pc:docMk/>
          <pc:sldMk cId="3099026444" sldId="2146846641"/>
        </pc:sldMkLst>
        <pc:picChg chg="add mod">
          <ac:chgData name="Richard Koch" userId="9f4bf70c-a37c-4787-9a6f-4f1695b97e86" providerId="ADAL" clId="{0EA9F421-CD0B-418C-A7A4-A2A9CFA730B2}" dt="2024-10-02T15:41:32.321" v="6"/>
          <ac:picMkLst>
            <pc:docMk/>
            <pc:sldMk cId="3099026444" sldId="2146846641"/>
            <ac:picMk id="2" creationId="{736725EB-E040-6646-93E4-D6FAC74B1FB1}"/>
          </ac:picMkLst>
        </pc:picChg>
      </pc:sldChg>
      <pc:sldChg chg="addSp modSp">
        <pc:chgData name="Richard Koch" userId="9f4bf70c-a37c-4787-9a6f-4f1695b97e86" providerId="ADAL" clId="{0EA9F421-CD0B-418C-A7A4-A2A9CFA730B2}" dt="2024-10-02T15:41:21.684" v="4"/>
        <pc:sldMkLst>
          <pc:docMk/>
          <pc:sldMk cId="1549376616" sldId="2146846644"/>
        </pc:sldMkLst>
        <pc:picChg chg="add mod">
          <ac:chgData name="Richard Koch" userId="9f4bf70c-a37c-4787-9a6f-4f1695b97e86" providerId="ADAL" clId="{0EA9F421-CD0B-418C-A7A4-A2A9CFA730B2}" dt="2024-10-02T15:41:21.684" v="4"/>
          <ac:picMkLst>
            <pc:docMk/>
            <pc:sldMk cId="1549376616" sldId="2146846644"/>
            <ac:picMk id="7" creationId="{AC6DCD90-6118-27CB-F4E7-2CD9729C4E60}"/>
          </ac:picMkLst>
        </pc:picChg>
      </pc:sldChg>
      <pc:sldChg chg="addSp modSp">
        <pc:chgData name="Richard Koch" userId="9f4bf70c-a37c-4787-9a6f-4f1695b97e86" providerId="ADAL" clId="{0EA9F421-CD0B-418C-A7A4-A2A9CFA730B2}" dt="2024-10-02T15:41:27.249" v="5"/>
        <pc:sldMkLst>
          <pc:docMk/>
          <pc:sldMk cId="1880262044" sldId="2146846647"/>
        </pc:sldMkLst>
        <pc:picChg chg="add mod">
          <ac:chgData name="Richard Koch" userId="9f4bf70c-a37c-4787-9a6f-4f1695b97e86" providerId="ADAL" clId="{0EA9F421-CD0B-418C-A7A4-A2A9CFA730B2}" dt="2024-10-02T15:41:27.249" v="5"/>
          <ac:picMkLst>
            <pc:docMk/>
            <pc:sldMk cId="1880262044" sldId="2146846647"/>
            <ac:picMk id="7" creationId="{1132BA98-EE9F-1078-3A89-8B8A82FFA35E}"/>
          </ac:picMkLst>
        </pc:picChg>
      </pc:sldChg>
      <pc:sldChg chg="addSp modSp">
        <pc:chgData name="Richard Koch" userId="9f4bf70c-a37c-4787-9a6f-4f1695b97e86" providerId="ADAL" clId="{0EA9F421-CD0B-418C-A7A4-A2A9CFA730B2}" dt="2024-10-02T15:41:17.790" v="3"/>
        <pc:sldMkLst>
          <pc:docMk/>
          <pc:sldMk cId="192572266" sldId="2147479731"/>
        </pc:sldMkLst>
        <pc:picChg chg="add mod">
          <ac:chgData name="Richard Koch" userId="9f4bf70c-a37c-4787-9a6f-4f1695b97e86" providerId="ADAL" clId="{0EA9F421-CD0B-418C-A7A4-A2A9CFA730B2}" dt="2024-10-02T15:41:17.790" v="3"/>
          <ac:picMkLst>
            <pc:docMk/>
            <pc:sldMk cId="192572266" sldId="2147479731"/>
            <ac:picMk id="7" creationId="{1BD0BB62-2EE0-1A7B-D91B-F77B8B5DC72F}"/>
          </ac:picMkLst>
        </pc:picChg>
      </pc:sldChg>
      <pc:sldChg chg="addSp modSp">
        <pc:chgData name="Richard Koch" userId="9f4bf70c-a37c-4787-9a6f-4f1695b97e86" providerId="ADAL" clId="{0EA9F421-CD0B-418C-A7A4-A2A9CFA730B2}" dt="2024-10-02T15:41:13.932" v="2"/>
        <pc:sldMkLst>
          <pc:docMk/>
          <pc:sldMk cId="837421281" sldId="2147479734"/>
        </pc:sldMkLst>
        <pc:picChg chg="add mod">
          <ac:chgData name="Richard Koch" userId="9f4bf70c-a37c-4787-9a6f-4f1695b97e86" providerId="ADAL" clId="{0EA9F421-CD0B-418C-A7A4-A2A9CFA730B2}" dt="2024-10-02T15:41:13.932" v="2"/>
          <ac:picMkLst>
            <pc:docMk/>
            <pc:sldMk cId="837421281" sldId="2147479734"/>
            <ac:picMk id="7" creationId="{8A5993AC-A3D3-F0F9-7A7D-089CBC829A7D}"/>
          </ac:picMkLst>
        </pc:picChg>
      </pc:sldChg>
    </pc:docChg>
  </pc:docChgLst>
  <pc:docChgLst>
    <pc:chgData name="John Crossley" userId="1d14c4f7-2a81-4e59-9a8b-8e55fe5b114d" providerId="ADAL" clId="{492D0D93-DD02-4BD4-8857-98B0309A4105}"/>
    <pc:docChg chg="undo custSel addSld delSld modSld delMainMaster">
      <pc:chgData name="John Crossley" userId="1d14c4f7-2a81-4e59-9a8b-8e55fe5b114d" providerId="ADAL" clId="{492D0D93-DD02-4BD4-8857-98B0309A4105}" dt="2024-10-02T15:34:25.825" v="1500"/>
      <pc:docMkLst>
        <pc:docMk/>
      </pc:docMkLst>
      <pc:sldChg chg="addSp delSp modSp del mod modCm">
        <pc:chgData name="John Crossley" userId="1d14c4f7-2a81-4e59-9a8b-8e55fe5b114d" providerId="ADAL" clId="{492D0D93-DD02-4BD4-8857-98B0309A4105}" dt="2024-10-01T10:24:54.189" v="409" actId="47"/>
        <pc:sldMkLst>
          <pc:docMk/>
          <pc:sldMk cId="3309997004" sldId="305"/>
        </pc:sldMkLst>
        <pc:spChg chg="add del mod">
          <ac:chgData name="John Crossley" userId="1d14c4f7-2a81-4e59-9a8b-8e55fe5b114d" providerId="ADAL" clId="{492D0D93-DD02-4BD4-8857-98B0309A4105}" dt="2024-10-01T10:24:51.050" v="408" actId="478"/>
          <ac:spMkLst>
            <pc:docMk/>
            <pc:sldMk cId="3309997004" sldId="305"/>
            <ac:spMk id="4" creationId="{D43E9BDD-9017-7147-B12F-4AF75B4C9BC2}"/>
          </ac:spMkLst>
        </pc:spChg>
        <pc:spChg chg="add del">
          <ac:chgData name="John Crossley" userId="1d14c4f7-2a81-4e59-9a8b-8e55fe5b114d" providerId="ADAL" clId="{492D0D93-DD02-4BD4-8857-98B0309A4105}" dt="2024-10-01T10:24:51.050" v="408" actId="478"/>
          <ac:spMkLst>
            <pc:docMk/>
            <pc:sldMk cId="3309997004" sldId="305"/>
            <ac:spMk id="5" creationId="{26DBB06F-5DC4-44C2-B0D1-DE5688758863}"/>
          </ac:spMkLst>
        </pc:spChg>
        <pc:extLst>
          <p:ext xmlns:p="http://schemas.openxmlformats.org/presentationml/2006/main" uri="{D6D511B9-2390-475A-947B-AFAB55BFBCF1}">
            <pc226:cmChg xmlns:pc226="http://schemas.microsoft.com/office/powerpoint/2022/06/main/command" chg="mod">
              <pc226:chgData name="John Crossley" userId="1d14c4f7-2a81-4e59-9a8b-8e55fe5b114d" providerId="ADAL" clId="{492D0D93-DD02-4BD4-8857-98B0309A4105}" dt="2024-10-01T10:24:51.050" v="408" actId="478"/>
              <pc2:cmMkLst xmlns:pc2="http://schemas.microsoft.com/office/powerpoint/2019/9/main/command">
                <pc:docMk/>
                <pc:sldMk cId="3309997004" sldId="305"/>
                <pc2:cmMk id="{A07F0E6F-9C61-42C9-849E-759AFBBB79C5}"/>
              </pc2:cmMkLst>
              <pc226:cmRplyChg chg="add">
                <pc226:chgData name="John Crossley" userId="1d14c4f7-2a81-4e59-9a8b-8e55fe5b114d" providerId="ADAL" clId="{492D0D93-DD02-4BD4-8857-98B0309A4105}" dt="2024-10-01T10:24:43.027" v="405"/>
                <pc2:cmRplyMkLst xmlns:pc2="http://schemas.microsoft.com/office/powerpoint/2019/9/main/command">
                  <pc:docMk/>
                  <pc:sldMk cId="3309997004" sldId="305"/>
                  <pc2:cmMk id="{A07F0E6F-9C61-42C9-849E-759AFBBB79C5}"/>
                  <pc2:cmRplyMk id="{91F6EB24-D01C-43F6-816B-BE908FA840AE}"/>
                </pc2:cmRplyMkLst>
              </pc226:cmRplyChg>
            </pc226:cmChg>
          </p:ext>
        </pc:extLst>
      </pc:sldChg>
      <pc:sldChg chg="del">
        <pc:chgData name="John Crossley" userId="1d14c4f7-2a81-4e59-9a8b-8e55fe5b114d" providerId="ADAL" clId="{492D0D93-DD02-4BD4-8857-98B0309A4105}" dt="2024-09-30T15:39:19.570" v="393" actId="47"/>
        <pc:sldMkLst>
          <pc:docMk/>
          <pc:sldMk cId="1860850369" sldId="338"/>
        </pc:sldMkLst>
      </pc:sldChg>
      <pc:sldChg chg="del">
        <pc:chgData name="John Crossley" userId="1d14c4f7-2a81-4e59-9a8b-8e55fe5b114d" providerId="ADAL" clId="{492D0D93-DD02-4BD4-8857-98B0309A4105}" dt="2024-09-30T15:39:19.570" v="393" actId="47"/>
        <pc:sldMkLst>
          <pc:docMk/>
          <pc:sldMk cId="3563286425" sldId="340"/>
        </pc:sldMkLst>
      </pc:sldChg>
      <pc:sldChg chg="modSp add del mod">
        <pc:chgData name="John Crossley" userId="1d14c4f7-2a81-4e59-9a8b-8e55fe5b114d" providerId="ADAL" clId="{492D0D93-DD02-4BD4-8857-98B0309A4105}" dt="2024-10-01T10:23:03.069" v="400"/>
        <pc:sldMkLst>
          <pc:docMk/>
          <pc:sldMk cId="2948088660" sldId="355"/>
        </pc:sldMkLst>
        <pc:spChg chg="mod">
          <ac:chgData name="John Crossley" userId="1d14c4f7-2a81-4e59-9a8b-8e55fe5b114d" providerId="ADAL" clId="{492D0D93-DD02-4BD4-8857-98B0309A4105}" dt="2024-10-01T10:23:03.022" v="399"/>
          <ac:spMkLst>
            <pc:docMk/>
            <pc:sldMk cId="2948088660" sldId="355"/>
            <ac:spMk id="2" creationId="{413277BD-F275-36B4-A12D-CE28413D4343}"/>
          </ac:spMkLst>
        </pc:spChg>
      </pc:sldChg>
      <pc:sldChg chg="modSp mod">
        <pc:chgData name="John Crossley" userId="1d14c4f7-2a81-4e59-9a8b-8e55fe5b114d" providerId="ADAL" clId="{492D0D93-DD02-4BD4-8857-98B0309A4105}" dt="2024-09-30T15:31:23.243" v="21" actId="6549"/>
        <pc:sldMkLst>
          <pc:docMk/>
          <pc:sldMk cId="2050004541" sldId="1938"/>
        </pc:sldMkLst>
        <pc:spChg chg="mod">
          <ac:chgData name="John Crossley" userId="1d14c4f7-2a81-4e59-9a8b-8e55fe5b114d" providerId="ADAL" clId="{492D0D93-DD02-4BD4-8857-98B0309A4105}" dt="2024-09-30T15:31:23.243" v="21" actId="6549"/>
          <ac:spMkLst>
            <pc:docMk/>
            <pc:sldMk cId="2050004541" sldId="1938"/>
            <ac:spMk id="3" creationId="{67E2540D-C54A-7643-8AEE-12474F58B40C}"/>
          </ac:spMkLst>
        </pc:spChg>
      </pc:sldChg>
      <pc:sldChg chg="add del">
        <pc:chgData name="John Crossley" userId="1d14c4f7-2a81-4e59-9a8b-8e55fe5b114d" providerId="ADAL" clId="{492D0D93-DD02-4BD4-8857-98B0309A4105}" dt="2024-10-01T10:23:03.069" v="400"/>
        <pc:sldMkLst>
          <pc:docMk/>
          <pc:sldMk cId="3303772095" sldId="1951"/>
        </pc:sldMkLst>
      </pc:sldChg>
      <pc:sldChg chg="modSp mod">
        <pc:chgData name="John Crossley" userId="1d14c4f7-2a81-4e59-9a8b-8e55fe5b114d" providerId="ADAL" clId="{492D0D93-DD02-4BD4-8857-98B0309A4105}" dt="2024-09-30T15:36:21.009" v="222" actId="6549"/>
        <pc:sldMkLst>
          <pc:docMk/>
          <pc:sldMk cId="3463097105" sldId="2146846487"/>
        </pc:sldMkLst>
        <pc:spChg chg="mod">
          <ac:chgData name="John Crossley" userId="1d14c4f7-2a81-4e59-9a8b-8e55fe5b114d" providerId="ADAL" clId="{492D0D93-DD02-4BD4-8857-98B0309A4105}" dt="2024-09-30T15:36:21.009" v="222" actId="6549"/>
          <ac:spMkLst>
            <pc:docMk/>
            <pc:sldMk cId="3463097105" sldId="2146846487"/>
            <ac:spMk id="6" creationId="{7008064E-80B0-14C0-5284-CD8D88720086}"/>
          </ac:spMkLst>
        </pc:spChg>
      </pc:sldChg>
      <pc:sldChg chg="del">
        <pc:chgData name="John Crossley" userId="1d14c4f7-2a81-4e59-9a8b-8e55fe5b114d" providerId="ADAL" clId="{492D0D93-DD02-4BD4-8857-98B0309A4105}" dt="2024-09-30T15:39:19.570" v="393" actId="47"/>
        <pc:sldMkLst>
          <pc:docMk/>
          <pc:sldMk cId="1582503185" sldId="2146846496"/>
        </pc:sldMkLst>
      </pc:sldChg>
      <pc:sldChg chg="addSp delSp modSp mod">
        <pc:chgData name="John Crossley" userId="1d14c4f7-2a81-4e59-9a8b-8e55fe5b114d" providerId="ADAL" clId="{492D0D93-DD02-4BD4-8857-98B0309A4105}" dt="2024-10-02T12:35:57.220" v="414" actId="478"/>
        <pc:sldMkLst>
          <pc:docMk/>
          <pc:sldMk cId="58530030" sldId="2146846498"/>
        </pc:sldMkLst>
        <pc:spChg chg="add del mod">
          <ac:chgData name="John Crossley" userId="1d14c4f7-2a81-4e59-9a8b-8e55fe5b114d" providerId="ADAL" clId="{492D0D93-DD02-4BD4-8857-98B0309A4105}" dt="2024-10-02T12:35:57.220" v="414" actId="478"/>
          <ac:spMkLst>
            <pc:docMk/>
            <pc:sldMk cId="58530030" sldId="2146846498"/>
            <ac:spMk id="5" creationId="{2568AD83-5C62-F4B9-BA39-0D4E5C49B7C0}"/>
          </ac:spMkLst>
        </pc:spChg>
      </pc:sldChg>
      <pc:sldChg chg="addSp delSp modSp mod">
        <pc:chgData name="John Crossley" userId="1d14c4f7-2a81-4e59-9a8b-8e55fe5b114d" providerId="ADAL" clId="{492D0D93-DD02-4BD4-8857-98B0309A4105}" dt="2024-10-02T12:36:00.892" v="415" actId="478"/>
        <pc:sldMkLst>
          <pc:docMk/>
          <pc:sldMk cId="2083351321" sldId="2146846502"/>
        </pc:sldMkLst>
        <pc:spChg chg="add del mod">
          <ac:chgData name="John Crossley" userId="1d14c4f7-2a81-4e59-9a8b-8e55fe5b114d" providerId="ADAL" clId="{492D0D93-DD02-4BD4-8857-98B0309A4105}" dt="2024-10-02T12:36:00.892" v="415" actId="478"/>
          <ac:spMkLst>
            <pc:docMk/>
            <pc:sldMk cId="2083351321" sldId="2146846502"/>
            <ac:spMk id="5" creationId="{75ADEFAE-AD0F-9009-27F5-0B0F348EFD02}"/>
          </ac:spMkLst>
        </pc:spChg>
      </pc:sldChg>
      <pc:sldChg chg="addSp modSp mod">
        <pc:chgData name="John Crossley" userId="1d14c4f7-2a81-4e59-9a8b-8e55fe5b114d" providerId="ADAL" clId="{492D0D93-DD02-4BD4-8857-98B0309A4105}" dt="2024-10-02T12:49:50.972" v="1493" actId="20577"/>
        <pc:sldMkLst>
          <pc:docMk/>
          <pc:sldMk cId="2025928803" sldId="2146846503"/>
        </pc:sldMkLst>
        <pc:spChg chg="add mod">
          <ac:chgData name="John Crossley" userId="1d14c4f7-2a81-4e59-9a8b-8e55fe5b114d" providerId="ADAL" clId="{492D0D93-DD02-4BD4-8857-98B0309A4105}" dt="2024-09-30T15:37:30.412" v="241"/>
          <ac:spMkLst>
            <pc:docMk/>
            <pc:sldMk cId="2025928803" sldId="2146846503"/>
            <ac:spMk id="5" creationId="{5F29E1C8-5CA9-11DA-B61A-6D632AE56406}"/>
          </ac:spMkLst>
        </pc:spChg>
        <pc:spChg chg="mod">
          <ac:chgData name="John Crossley" userId="1d14c4f7-2a81-4e59-9a8b-8e55fe5b114d" providerId="ADAL" clId="{492D0D93-DD02-4BD4-8857-98B0309A4105}" dt="2024-10-02T12:49:50.972" v="1493" actId="20577"/>
          <ac:spMkLst>
            <pc:docMk/>
            <pc:sldMk cId="2025928803" sldId="2146846503"/>
            <ac:spMk id="7" creationId="{21768834-FA67-AE97-E2F1-D8935ABEEAFF}"/>
          </ac:spMkLst>
        </pc:spChg>
      </pc:sldChg>
      <pc:sldChg chg="del">
        <pc:chgData name="John Crossley" userId="1d14c4f7-2a81-4e59-9a8b-8e55fe5b114d" providerId="ADAL" clId="{492D0D93-DD02-4BD4-8857-98B0309A4105}" dt="2024-09-30T15:39:05.100" v="391" actId="2696"/>
        <pc:sldMkLst>
          <pc:docMk/>
          <pc:sldMk cId="2890310912" sldId="2146846504"/>
        </pc:sldMkLst>
      </pc:sldChg>
      <pc:sldChg chg="add">
        <pc:chgData name="John Crossley" userId="1d14c4f7-2a81-4e59-9a8b-8e55fe5b114d" providerId="ADAL" clId="{492D0D93-DD02-4BD4-8857-98B0309A4105}" dt="2024-09-30T15:39:15.414" v="392"/>
        <pc:sldMkLst>
          <pc:docMk/>
          <pc:sldMk cId="3922978766" sldId="2146846504"/>
        </pc:sldMkLst>
      </pc:sldChg>
      <pc:sldChg chg="del">
        <pc:chgData name="John Crossley" userId="1d14c4f7-2a81-4e59-9a8b-8e55fe5b114d" providerId="ADAL" clId="{492D0D93-DD02-4BD4-8857-98B0309A4105}" dt="2024-09-30T15:39:19.570" v="393" actId="47"/>
        <pc:sldMkLst>
          <pc:docMk/>
          <pc:sldMk cId="3901663948" sldId="2146846505"/>
        </pc:sldMkLst>
      </pc:sldChg>
      <pc:sldChg chg="add del">
        <pc:chgData name="John Crossley" userId="1d14c4f7-2a81-4e59-9a8b-8e55fe5b114d" providerId="ADAL" clId="{492D0D93-DD02-4BD4-8857-98B0309A4105}" dt="2024-10-02T12:35:26.513" v="411"/>
        <pc:sldMkLst>
          <pc:docMk/>
          <pc:sldMk cId="3184595450" sldId="2146846527"/>
        </pc:sldMkLst>
      </pc:sldChg>
      <pc:sldChg chg="modSp mod">
        <pc:chgData name="John Crossley" userId="1d14c4f7-2a81-4e59-9a8b-8e55fe5b114d" providerId="ADAL" clId="{492D0D93-DD02-4BD4-8857-98B0309A4105}" dt="2024-09-30T15:31:54.024" v="41" actId="6549"/>
        <pc:sldMkLst>
          <pc:docMk/>
          <pc:sldMk cId="2632964409" sldId="2146846530"/>
        </pc:sldMkLst>
        <pc:spChg chg="mod">
          <ac:chgData name="John Crossley" userId="1d14c4f7-2a81-4e59-9a8b-8e55fe5b114d" providerId="ADAL" clId="{492D0D93-DD02-4BD4-8857-98B0309A4105}" dt="2024-09-30T15:31:54.024" v="41" actId="6549"/>
          <ac:spMkLst>
            <pc:docMk/>
            <pc:sldMk cId="2632964409" sldId="2146846530"/>
            <ac:spMk id="7" creationId="{21768834-FA67-AE97-E2F1-D8935ABEEAFF}"/>
          </ac:spMkLst>
        </pc:spChg>
      </pc:sldChg>
      <pc:sldChg chg="add del">
        <pc:chgData name="John Crossley" userId="1d14c4f7-2a81-4e59-9a8b-8e55fe5b114d" providerId="ADAL" clId="{492D0D93-DD02-4BD4-8857-98B0309A4105}" dt="2024-10-02T12:35:26.513" v="411"/>
        <pc:sldMkLst>
          <pc:docMk/>
          <pc:sldMk cId="2170447778" sldId="2146846532"/>
        </pc:sldMkLst>
      </pc:sldChg>
      <pc:sldChg chg="del">
        <pc:chgData name="John Crossley" userId="1d14c4f7-2a81-4e59-9a8b-8e55fe5b114d" providerId="ADAL" clId="{492D0D93-DD02-4BD4-8857-98B0309A4105}" dt="2024-09-30T15:39:19.570" v="393" actId="47"/>
        <pc:sldMkLst>
          <pc:docMk/>
          <pc:sldMk cId="931068091" sldId="2146846541"/>
        </pc:sldMkLst>
      </pc:sldChg>
      <pc:sldChg chg="del">
        <pc:chgData name="John Crossley" userId="1d14c4f7-2a81-4e59-9a8b-8e55fe5b114d" providerId="ADAL" clId="{492D0D93-DD02-4BD4-8857-98B0309A4105}" dt="2024-09-30T15:39:19.570" v="393" actId="47"/>
        <pc:sldMkLst>
          <pc:docMk/>
          <pc:sldMk cId="3867992099" sldId="2146846545"/>
        </pc:sldMkLst>
      </pc:sldChg>
      <pc:sldChg chg="del">
        <pc:chgData name="John Crossley" userId="1d14c4f7-2a81-4e59-9a8b-8e55fe5b114d" providerId="ADAL" clId="{492D0D93-DD02-4BD4-8857-98B0309A4105}" dt="2024-09-30T15:39:19.570" v="393" actId="47"/>
        <pc:sldMkLst>
          <pc:docMk/>
          <pc:sldMk cId="4033381461" sldId="2146846546"/>
        </pc:sldMkLst>
      </pc:sldChg>
      <pc:sldChg chg="del">
        <pc:chgData name="John Crossley" userId="1d14c4f7-2a81-4e59-9a8b-8e55fe5b114d" providerId="ADAL" clId="{492D0D93-DD02-4BD4-8857-98B0309A4105}" dt="2024-09-30T15:39:19.570" v="393" actId="47"/>
        <pc:sldMkLst>
          <pc:docMk/>
          <pc:sldMk cId="1872379360" sldId="2146846547"/>
        </pc:sldMkLst>
      </pc:sldChg>
      <pc:sldChg chg="del">
        <pc:chgData name="John Crossley" userId="1d14c4f7-2a81-4e59-9a8b-8e55fe5b114d" providerId="ADAL" clId="{492D0D93-DD02-4BD4-8857-98B0309A4105}" dt="2024-09-30T15:39:19.570" v="393" actId="47"/>
        <pc:sldMkLst>
          <pc:docMk/>
          <pc:sldMk cId="2752188673" sldId="2146846548"/>
        </pc:sldMkLst>
      </pc:sldChg>
      <pc:sldChg chg="del">
        <pc:chgData name="John Crossley" userId="1d14c4f7-2a81-4e59-9a8b-8e55fe5b114d" providerId="ADAL" clId="{492D0D93-DD02-4BD4-8857-98B0309A4105}" dt="2024-09-30T15:39:19.570" v="393" actId="47"/>
        <pc:sldMkLst>
          <pc:docMk/>
          <pc:sldMk cId="1760483315" sldId="2146846549"/>
        </pc:sldMkLst>
      </pc:sldChg>
      <pc:sldChg chg="del">
        <pc:chgData name="John Crossley" userId="1d14c4f7-2a81-4e59-9a8b-8e55fe5b114d" providerId="ADAL" clId="{492D0D93-DD02-4BD4-8857-98B0309A4105}" dt="2024-09-30T15:39:19.570" v="393" actId="47"/>
        <pc:sldMkLst>
          <pc:docMk/>
          <pc:sldMk cId="2793610472" sldId="2146846552"/>
        </pc:sldMkLst>
      </pc:sldChg>
      <pc:sldChg chg="modSp mod">
        <pc:chgData name="John Crossley" userId="1d14c4f7-2a81-4e59-9a8b-8e55fe5b114d" providerId="ADAL" clId="{492D0D93-DD02-4BD4-8857-98B0309A4105}" dt="2024-09-30T15:37:57.571" v="287" actId="20577"/>
        <pc:sldMkLst>
          <pc:docMk/>
          <pc:sldMk cId="1180567042" sldId="2146846553"/>
        </pc:sldMkLst>
        <pc:spChg chg="mod">
          <ac:chgData name="John Crossley" userId="1d14c4f7-2a81-4e59-9a8b-8e55fe5b114d" providerId="ADAL" clId="{492D0D93-DD02-4BD4-8857-98B0309A4105}" dt="2024-09-30T15:37:57.571" v="287" actId="20577"/>
          <ac:spMkLst>
            <pc:docMk/>
            <pc:sldMk cId="1180567042" sldId="2146846553"/>
            <ac:spMk id="7" creationId="{21768834-FA67-AE97-E2F1-D8935ABEEAFF}"/>
          </ac:spMkLst>
        </pc:spChg>
      </pc:sldChg>
      <pc:sldChg chg="del">
        <pc:chgData name="John Crossley" userId="1d14c4f7-2a81-4e59-9a8b-8e55fe5b114d" providerId="ADAL" clId="{492D0D93-DD02-4BD4-8857-98B0309A4105}" dt="2024-09-30T15:39:19.570" v="393" actId="47"/>
        <pc:sldMkLst>
          <pc:docMk/>
          <pc:sldMk cId="1201155759" sldId="2146846554"/>
        </pc:sldMkLst>
      </pc:sldChg>
      <pc:sldChg chg="del">
        <pc:chgData name="John Crossley" userId="1d14c4f7-2a81-4e59-9a8b-8e55fe5b114d" providerId="ADAL" clId="{492D0D93-DD02-4BD4-8857-98B0309A4105}" dt="2024-09-30T15:39:19.570" v="393" actId="47"/>
        <pc:sldMkLst>
          <pc:docMk/>
          <pc:sldMk cId="4127937934" sldId="2146846555"/>
        </pc:sldMkLst>
      </pc:sldChg>
      <pc:sldChg chg="modSp add mod">
        <pc:chgData name="John Crossley" userId="1d14c4f7-2a81-4e59-9a8b-8e55fe5b114d" providerId="ADAL" clId="{492D0D93-DD02-4BD4-8857-98B0309A4105}" dt="2024-10-02T12:49:06.572" v="1492" actId="20577"/>
        <pc:sldMkLst>
          <pc:docMk/>
          <pc:sldMk cId="3404880128" sldId="2146846567"/>
        </pc:sldMkLst>
        <pc:spChg chg="mod">
          <ac:chgData name="John Crossley" userId="1d14c4f7-2a81-4e59-9a8b-8e55fe5b114d" providerId="ADAL" clId="{492D0D93-DD02-4BD4-8857-98B0309A4105}" dt="2024-10-02T12:49:06.572" v="1492" actId="20577"/>
          <ac:spMkLst>
            <pc:docMk/>
            <pc:sldMk cId="3404880128" sldId="2146846567"/>
            <ac:spMk id="8" creationId="{7EA824A7-833A-713D-57AC-1790822A106D}"/>
          </ac:spMkLst>
        </pc:spChg>
      </pc:sldChg>
      <pc:sldChg chg="del">
        <pc:chgData name="John Crossley" userId="1d14c4f7-2a81-4e59-9a8b-8e55fe5b114d" providerId="ADAL" clId="{492D0D93-DD02-4BD4-8857-98B0309A4105}" dt="2024-10-02T12:35:31.806" v="412" actId="47"/>
        <pc:sldMkLst>
          <pc:docMk/>
          <pc:sldMk cId="2725024070" sldId="2146846568"/>
        </pc:sldMkLst>
      </pc:sldChg>
      <pc:sldChg chg="del">
        <pc:chgData name="John Crossley" userId="1d14c4f7-2a81-4e59-9a8b-8e55fe5b114d" providerId="ADAL" clId="{492D0D93-DD02-4BD4-8857-98B0309A4105}" dt="2024-10-02T12:35:31.806" v="412" actId="47"/>
        <pc:sldMkLst>
          <pc:docMk/>
          <pc:sldMk cId="1412675905" sldId="2146846569"/>
        </pc:sldMkLst>
      </pc:sldChg>
      <pc:sldChg chg="del">
        <pc:chgData name="John Crossley" userId="1d14c4f7-2a81-4e59-9a8b-8e55fe5b114d" providerId="ADAL" clId="{492D0D93-DD02-4BD4-8857-98B0309A4105}" dt="2024-10-02T12:35:31.806" v="412" actId="47"/>
        <pc:sldMkLst>
          <pc:docMk/>
          <pc:sldMk cId="857329036" sldId="2146846570"/>
        </pc:sldMkLst>
      </pc:sldChg>
      <pc:sldChg chg="del">
        <pc:chgData name="John Crossley" userId="1d14c4f7-2a81-4e59-9a8b-8e55fe5b114d" providerId="ADAL" clId="{492D0D93-DD02-4BD4-8857-98B0309A4105}" dt="2024-10-02T12:35:31.806" v="412" actId="47"/>
        <pc:sldMkLst>
          <pc:docMk/>
          <pc:sldMk cId="404743568" sldId="2146846571"/>
        </pc:sldMkLst>
      </pc:sldChg>
      <pc:sldChg chg="del">
        <pc:chgData name="John Crossley" userId="1d14c4f7-2a81-4e59-9a8b-8e55fe5b114d" providerId="ADAL" clId="{492D0D93-DD02-4BD4-8857-98B0309A4105}" dt="2024-10-02T12:35:31.806" v="412" actId="47"/>
        <pc:sldMkLst>
          <pc:docMk/>
          <pc:sldMk cId="233111236" sldId="2146846572"/>
        </pc:sldMkLst>
      </pc:sldChg>
      <pc:sldChg chg="del">
        <pc:chgData name="John Crossley" userId="1d14c4f7-2a81-4e59-9a8b-8e55fe5b114d" providerId="ADAL" clId="{492D0D93-DD02-4BD4-8857-98B0309A4105}" dt="2024-09-30T15:39:19.570" v="393" actId="47"/>
        <pc:sldMkLst>
          <pc:docMk/>
          <pc:sldMk cId="2108744646" sldId="2146846573"/>
        </pc:sldMkLst>
      </pc:sldChg>
      <pc:sldChg chg="del">
        <pc:chgData name="John Crossley" userId="1d14c4f7-2a81-4e59-9a8b-8e55fe5b114d" providerId="ADAL" clId="{492D0D93-DD02-4BD4-8857-98B0309A4105}" dt="2024-09-30T15:39:19.570" v="393" actId="47"/>
        <pc:sldMkLst>
          <pc:docMk/>
          <pc:sldMk cId="2813891822" sldId="2146846574"/>
        </pc:sldMkLst>
      </pc:sldChg>
      <pc:sldChg chg="del">
        <pc:chgData name="John Crossley" userId="1d14c4f7-2a81-4e59-9a8b-8e55fe5b114d" providerId="ADAL" clId="{492D0D93-DD02-4BD4-8857-98B0309A4105}" dt="2024-09-30T15:39:19.570" v="393" actId="47"/>
        <pc:sldMkLst>
          <pc:docMk/>
          <pc:sldMk cId="120676859" sldId="2146846575"/>
        </pc:sldMkLst>
      </pc:sldChg>
      <pc:sldChg chg="del">
        <pc:chgData name="John Crossley" userId="1d14c4f7-2a81-4e59-9a8b-8e55fe5b114d" providerId="ADAL" clId="{492D0D93-DD02-4BD4-8857-98B0309A4105}" dt="2024-09-30T15:39:19.570" v="393" actId="47"/>
        <pc:sldMkLst>
          <pc:docMk/>
          <pc:sldMk cId="3357251266" sldId="2146846576"/>
        </pc:sldMkLst>
      </pc:sldChg>
      <pc:sldChg chg="del">
        <pc:chgData name="John Crossley" userId="1d14c4f7-2a81-4e59-9a8b-8e55fe5b114d" providerId="ADAL" clId="{492D0D93-DD02-4BD4-8857-98B0309A4105}" dt="2024-09-30T15:39:19.570" v="393" actId="47"/>
        <pc:sldMkLst>
          <pc:docMk/>
          <pc:sldMk cId="3563394253" sldId="2146846577"/>
        </pc:sldMkLst>
      </pc:sldChg>
      <pc:sldChg chg="del">
        <pc:chgData name="John Crossley" userId="1d14c4f7-2a81-4e59-9a8b-8e55fe5b114d" providerId="ADAL" clId="{492D0D93-DD02-4BD4-8857-98B0309A4105}" dt="2024-09-30T15:39:19.570" v="393" actId="47"/>
        <pc:sldMkLst>
          <pc:docMk/>
          <pc:sldMk cId="3791125021" sldId="2146846578"/>
        </pc:sldMkLst>
      </pc:sldChg>
      <pc:sldChg chg="addSp modSp mod">
        <pc:chgData name="John Crossley" userId="1d14c4f7-2a81-4e59-9a8b-8e55fe5b114d" providerId="ADAL" clId="{492D0D93-DD02-4BD4-8857-98B0309A4105}" dt="2024-09-30T15:37:23.647" v="240" actId="13822"/>
        <pc:sldMkLst>
          <pc:docMk/>
          <pc:sldMk cId="3431190015" sldId="2146846579"/>
        </pc:sldMkLst>
        <pc:spChg chg="add mod">
          <ac:chgData name="John Crossley" userId="1d14c4f7-2a81-4e59-9a8b-8e55fe5b114d" providerId="ADAL" clId="{492D0D93-DD02-4BD4-8857-98B0309A4105}" dt="2024-09-30T15:37:23.647" v="240" actId="13822"/>
          <ac:spMkLst>
            <pc:docMk/>
            <pc:sldMk cId="3431190015" sldId="2146846579"/>
            <ac:spMk id="6" creationId="{A0B4ED42-7BA6-7CF4-79A8-BE0BE535DF7F}"/>
          </ac:spMkLst>
        </pc:spChg>
      </pc:sldChg>
      <pc:sldChg chg="del">
        <pc:chgData name="John Crossley" userId="1d14c4f7-2a81-4e59-9a8b-8e55fe5b114d" providerId="ADAL" clId="{492D0D93-DD02-4BD4-8857-98B0309A4105}" dt="2024-09-30T15:39:19.570" v="393" actId="47"/>
        <pc:sldMkLst>
          <pc:docMk/>
          <pc:sldMk cId="814369421" sldId="2146846583"/>
        </pc:sldMkLst>
      </pc:sldChg>
      <pc:sldChg chg="del">
        <pc:chgData name="John Crossley" userId="1d14c4f7-2a81-4e59-9a8b-8e55fe5b114d" providerId="ADAL" clId="{492D0D93-DD02-4BD4-8857-98B0309A4105}" dt="2024-09-30T15:39:19.570" v="393" actId="47"/>
        <pc:sldMkLst>
          <pc:docMk/>
          <pc:sldMk cId="3356343585" sldId="2146846584"/>
        </pc:sldMkLst>
      </pc:sldChg>
      <pc:sldChg chg="del">
        <pc:chgData name="John Crossley" userId="1d14c4f7-2a81-4e59-9a8b-8e55fe5b114d" providerId="ADAL" clId="{492D0D93-DD02-4BD4-8857-98B0309A4105}" dt="2024-09-30T15:39:19.570" v="393" actId="47"/>
        <pc:sldMkLst>
          <pc:docMk/>
          <pc:sldMk cId="3271630879" sldId="2146846585"/>
        </pc:sldMkLst>
      </pc:sldChg>
      <pc:sldChg chg="del">
        <pc:chgData name="John Crossley" userId="1d14c4f7-2a81-4e59-9a8b-8e55fe5b114d" providerId="ADAL" clId="{492D0D93-DD02-4BD4-8857-98B0309A4105}" dt="2024-09-30T15:39:19.570" v="393" actId="47"/>
        <pc:sldMkLst>
          <pc:docMk/>
          <pc:sldMk cId="2065493943" sldId="2146846586"/>
        </pc:sldMkLst>
      </pc:sldChg>
      <pc:sldChg chg="del">
        <pc:chgData name="John Crossley" userId="1d14c4f7-2a81-4e59-9a8b-8e55fe5b114d" providerId="ADAL" clId="{492D0D93-DD02-4BD4-8857-98B0309A4105}" dt="2024-09-30T15:39:19.570" v="393" actId="47"/>
        <pc:sldMkLst>
          <pc:docMk/>
          <pc:sldMk cId="2240830374" sldId="2146846587"/>
        </pc:sldMkLst>
      </pc:sldChg>
      <pc:sldChg chg="modSp mod">
        <pc:chgData name="John Crossley" userId="1d14c4f7-2a81-4e59-9a8b-8e55fe5b114d" providerId="ADAL" clId="{492D0D93-DD02-4BD4-8857-98B0309A4105}" dt="2024-10-02T12:50:01.655" v="1494" actId="20577"/>
        <pc:sldMkLst>
          <pc:docMk/>
          <pc:sldMk cId="3489901110" sldId="2146846587"/>
        </pc:sldMkLst>
        <pc:spChg chg="mod">
          <ac:chgData name="John Crossley" userId="1d14c4f7-2a81-4e59-9a8b-8e55fe5b114d" providerId="ADAL" clId="{492D0D93-DD02-4BD4-8857-98B0309A4105}" dt="2024-10-02T12:50:01.655" v="1494" actId="20577"/>
          <ac:spMkLst>
            <pc:docMk/>
            <pc:sldMk cId="3489901110" sldId="2146846587"/>
            <ac:spMk id="7" creationId="{21768834-FA67-AE97-E2F1-D8935ABEEAFF}"/>
          </ac:spMkLst>
        </pc:spChg>
      </pc:sldChg>
      <pc:sldChg chg="del">
        <pc:chgData name="John Crossley" userId="1d14c4f7-2a81-4e59-9a8b-8e55fe5b114d" providerId="ADAL" clId="{492D0D93-DD02-4BD4-8857-98B0309A4105}" dt="2024-09-30T15:39:19.570" v="393" actId="47"/>
        <pc:sldMkLst>
          <pc:docMk/>
          <pc:sldMk cId="723978728" sldId="2146846588"/>
        </pc:sldMkLst>
      </pc:sldChg>
      <pc:sldChg chg="del">
        <pc:chgData name="John Crossley" userId="1d14c4f7-2a81-4e59-9a8b-8e55fe5b114d" providerId="ADAL" clId="{492D0D93-DD02-4BD4-8857-98B0309A4105}" dt="2024-09-30T15:39:19.570" v="393" actId="47"/>
        <pc:sldMkLst>
          <pc:docMk/>
          <pc:sldMk cId="3452672052" sldId="2146846589"/>
        </pc:sldMkLst>
      </pc:sldChg>
      <pc:sldChg chg="modSp add mod">
        <pc:chgData name="John Crossley" userId="1d14c4f7-2a81-4e59-9a8b-8e55fe5b114d" providerId="ADAL" clId="{492D0D93-DD02-4BD4-8857-98B0309A4105}" dt="2024-09-30T15:38:23.737" v="335" actId="6549"/>
        <pc:sldMkLst>
          <pc:docMk/>
          <pc:sldMk cId="5303878" sldId="2146846590"/>
        </pc:sldMkLst>
        <pc:spChg chg="mod">
          <ac:chgData name="John Crossley" userId="1d14c4f7-2a81-4e59-9a8b-8e55fe5b114d" providerId="ADAL" clId="{492D0D93-DD02-4BD4-8857-98B0309A4105}" dt="2024-09-30T15:38:23.737" v="335" actId="6549"/>
          <ac:spMkLst>
            <pc:docMk/>
            <pc:sldMk cId="5303878" sldId="2146846590"/>
            <ac:spMk id="7" creationId="{21768834-FA67-AE97-E2F1-D8935ABEEAFF}"/>
          </ac:spMkLst>
        </pc:spChg>
      </pc:sldChg>
      <pc:sldChg chg="modSp add mod">
        <pc:chgData name="John Crossley" userId="1d14c4f7-2a81-4e59-9a8b-8e55fe5b114d" providerId="ADAL" clId="{492D0D93-DD02-4BD4-8857-98B0309A4105}" dt="2024-09-30T15:38:39.341" v="368" actId="20577"/>
        <pc:sldMkLst>
          <pc:docMk/>
          <pc:sldMk cId="1242434685" sldId="2146846591"/>
        </pc:sldMkLst>
        <pc:spChg chg="mod">
          <ac:chgData name="John Crossley" userId="1d14c4f7-2a81-4e59-9a8b-8e55fe5b114d" providerId="ADAL" clId="{492D0D93-DD02-4BD4-8857-98B0309A4105}" dt="2024-09-30T15:38:39.341" v="368" actId="20577"/>
          <ac:spMkLst>
            <pc:docMk/>
            <pc:sldMk cId="1242434685" sldId="2146846591"/>
            <ac:spMk id="7" creationId="{21768834-FA67-AE97-E2F1-D8935ABEEAFF}"/>
          </ac:spMkLst>
        </pc:spChg>
      </pc:sldChg>
      <pc:sldChg chg="modSp add mod">
        <pc:chgData name="John Crossley" userId="1d14c4f7-2a81-4e59-9a8b-8e55fe5b114d" providerId="ADAL" clId="{492D0D93-DD02-4BD4-8857-98B0309A4105}" dt="2024-09-30T15:38:49.848" v="390" actId="20577"/>
        <pc:sldMkLst>
          <pc:docMk/>
          <pc:sldMk cId="3465575492" sldId="2146846592"/>
        </pc:sldMkLst>
        <pc:spChg chg="mod">
          <ac:chgData name="John Crossley" userId="1d14c4f7-2a81-4e59-9a8b-8e55fe5b114d" providerId="ADAL" clId="{492D0D93-DD02-4BD4-8857-98B0309A4105}" dt="2024-09-30T15:38:49.848" v="390" actId="20577"/>
          <ac:spMkLst>
            <pc:docMk/>
            <pc:sldMk cId="3465575492" sldId="2146846592"/>
            <ac:spMk id="7" creationId="{21768834-FA67-AE97-E2F1-D8935ABEEAFF}"/>
          </ac:spMkLst>
        </pc:spChg>
      </pc:sldChg>
      <pc:sldChg chg="add del">
        <pc:chgData name="John Crossley" userId="1d14c4f7-2a81-4e59-9a8b-8e55fe5b114d" providerId="ADAL" clId="{492D0D93-DD02-4BD4-8857-98B0309A4105}" dt="2024-09-30T15:39:25.915" v="395"/>
        <pc:sldMkLst>
          <pc:docMk/>
          <pc:sldMk cId="538841344" sldId="2146846593"/>
        </pc:sldMkLst>
      </pc:sldChg>
      <pc:sldChg chg="add del">
        <pc:chgData name="John Crossley" userId="1d14c4f7-2a81-4e59-9a8b-8e55fe5b114d" providerId="ADAL" clId="{492D0D93-DD02-4BD4-8857-98B0309A4105}" dt="2024-09-30T15:39:19.570" v="393" actId="47"/>
        <pc:sldMkLst>
          <pc:docMk/>
          <pc:sldMk cId="2628598813" sldId="2146846593"/>
        </pc:sldMkLst>
      </pc:sldChg>
      <pc:sldChg chg="del">
        <pc:chgData name="John Crossley" userId="1d14c4f7-2a81-4e59-9a8b-8e55fe5b114d" providerId="ADAL" clId="{492D0D93-DD02-4BD4-8857-98B0309A4105}" dt="2024-10-02T15:34:23.220" v="1499" actId="47"/>
        <pc:sldMkLst>
          <pc:docMk/>
          <pc:sldMk cId="2083294499" sldId="2146846602"/>
        </pc:sldMkLst>
      </pc:sldChg>
      <pc:sldChg chg="add del">
        <pc:chgData name="John Crossley" userId="1d14c4f7-2a81-4e59-9a8b-8e55fe5b114d" providerId="ADAL" clId="{492D0D93-DD02-4BD4-8857-98B0309A4105}" dt="2024-10-01T10:24:27.486" v="402"/>
        <pc:sldMkLst>
          <pc:docMk/>
          <pc:sldMk cId="1928977437" sldId="2146846603"/>
        </pc:sldMkLst>
      </pc:sldChg>
      <pc:sldChg chg="modSp add mod">
        <pc:chgData name="John Crossley" userId="1d14c4f7-2a81-4e59-9a8b-8e55fe5b114d" providerId="ADAL" clId="{492D0D93-DD02-4BD4-8857-98B0309A4105}" dt="2024-10-01T10:24:37.623" v="404" actId="20577"/>
        <pc:sldMkLst>
          <pc:docMk/>
          <pc:sldMk cId="3748257702" sldId="2146846603"/>
        </pc:sldMkLst>
        <pc:spChg chg="mod">
          <ac:chgData name="John Crossley" userId="1d14c4f7-2a81-4e59-9a8b-8e55fe5b114d" providerId="ADAL" clId="{492D0D93-DD02-4BD4-8857-98B0309A4105}" dt="2024-10-01T10:24:37.623" v="404" actId="20577"/>
          <ac:spMkLst>
            <pc:docMk/>
            <pc:sldMk cId="3748257702" sldId="2146846603"/>
            <ac:spMk id="5" creationId="{26DBB06F-5DC4-44C2-B0D1-DE5688758863}"/>
          </ac:spMkLst>
        </pc:spChg>
      </pc:sldChg>
      <pc:sldChg chg="add">
        <pc:chgData name="John Crossley" userId="1d14c4f7-2a81-4e59-9a8b-8e55fe5b114d" providerId="ADAL" clId="{492D0D93-DD02-4BD4-8857-98B0309A4105}" dt="2024-10-02T12:35:51.704" v="413"/>
        <pc:sldMkLst>
          <pc:docMk/>
          <pc:sldMk cId="2482143849" sldId="2146846605"/>
        </pc:sldMkLst>
      </pc:sldChg>
      <pc:sldChg chg="modSp add mod">
        <pc:chgData name="John Crossley" userId="1d14c4f7-2a81-4e59-9a8b-8e55fe5b114d" providerId="ADAL" clId="{492D0D93-DD02-4BD4-8857-98B0309A4105}" dt="2024-10-02T15:33:21.008" v="1498" actId="108"/>
        <pc:sldMkLst>
          <pc:docMk/>
          <pc:sldMk cId="3917625261" sldId="2146846613"/>
        </pc:sldMkLst>
        <pc:graphicFrameChg chg="mod modGraphic">
          <ac:chgData name="John Crossley" userId="1d14c4f7-2a81-4e59-9a8b-8e55fe5b114d" providerId="ADAL" clId="{492D0D93-DD02-4BD4-8857-98B0309A4105}" dt="2024-10-02T15:33:21.008" v="1498" actId="108"/>
          <ac:graphicFrameMkLst>
            <pc:docMk/>
            <pc:sldMk cId="3917625261" sldId="2146846613"/>
            <ac:graphicFrameMk id="3" creationId="{D0061E51-C2A3-B08C-3FD4-BB41BBAE7E58}"/>
          </ac:graphicFrameMkLst>
        </pc:graphicFrameChg>
      </pc:sldChg>
      <pc:sldChg chg="add">
        <pc:chgData name="John Crossley" userId="1d14c4f7-2a81-4e59-9a8b-8e55fe5b114d" providerId="ADAL" clId="{492D0D93-DD02-4BD4-8857-98B0309A4105}" dt="2024-10-02T12:35:51.704" v="413"/>
        <pc:sldMkLst>
          <pc:docMk/>
          <pc:sldMk cId="1134566281" sldId="2146846614"/>
        </pc:sldMkLst>
      </pc:sldChg>
      <pc:sldChg chg="add">
        <pc:chgData name="John Crossley" userId="1d14c4f7-2a81-4e59-9a8b-8e55fe5b114d" providerId="ADAL" clId="{492D0D93-DD02-4BD4-8857-98B0309A4105}" dt="2024-10-02T12:35:51.704" v="413"/>
        <pc:sldMkLst>
          <pc:docMk/>
          <pc:sldMk cId="331291517" sldId="2146846615"/>
        </pc:sldMkLst>
      </pc:sldChg>
      <pc:sldChg chg="add">
        <pc:chgData name="John Crossley" userId="1d14c4f7-2a81-4e59-9a8b-8e55fe5b114d" providerId="ADAL" clId="{492D0D93-DD02-4BD4-8857-98B0309A4105}" dt="2024-10-02T12:35:51.704" v="413"/>
        <pc:sldMkLst>
          <pc:docMk/>
          <pc:sldMk cId="2074844484" sldId="2146846616"/>
        </pc:sldMkLst>
      </pc:sldChg>
      <pc:sldChg chg="add">
        <pc:chgData name="John Crossley" userId="1d14c4f7-2a81-4e59-9a8b-8e55fe5b114d" providerId="ADAL" clId="{492D0D93-DD02-4BD4-8857-98B0309A4105}" dt="2024-10-02T12:36:37.376" v="416"/>
        <pc:sldMkLst>
          <pc:docMk/>
          <pc:sldMk cId="3319171459" sldId="2146846628"/>
        </pc:sldMkLst>
      </pc:sldChg>
      <pc:sldChg chg="add">
        <pc:chgData name="John Crossley" userId="1d14c4f7-2a81-4e59-9a8b-8e55fe5b114d" providerId="ADAL" clId="{492D0D93-DD02-4BD4-8857-98B0309A4105}" dt="2024-10-02T12:36:37.376" v="416"/>
        <pc:sldMkLst>
          <pc:docMk/>
          <pc:sldMk cId="3484661555" sldId="2146846631"/>
        </pc:sldMkLst>
      </pc:sldChg>
      <pc:sldChg chg="add del">
        <pc:chgData name="John Crossley" userId="1d14c4f7-2a81-4e59-9a8b-8e55fe5b114d" providerId="ADAL" clId="{492D0D93-DD02-4BD4-8857-98B0309A4105}" dt="2024-10-02T12:37:16.755" v="418" actId="47"/>
        <pc:sldMkLst>
          <pc:docMk/>
          <pc:sldMk cId="2964860755" sldId="2146846633"/>
        </pc:sldMkLst>
      </pc:sldChg>
      <pc:sldChg chg="add del">
        <pc:chgData name="John Crossley" userId="1d14c4f7-2a81-4e59-9a8b-8e55fe5b114d" providerId="ADAL" clId="{492D0D93-DD02-4BD4-8857-98B0309A4105}" dt="2024-10-02T12:37:28.946" v="421" actId="47"/>
        <pc:sldMkLst>
          <pc:docMk/>
          <pc:sldMk cId="2923033716" sldId="2146846638"/>
        </pc:sldMkLst>
      </pc:sldChg>
      <pc:sldChg chg="add del">
        <pc:chgData name="John Crossley" userId="1d14c4f7-2a81-4e59-9a8b-8e55fe5b114d" providerId="ADAL" clId="{492D0D93-DD02-4BD4-8857-98B0309A4105}" dt="2024-10-02T12:37:18.617" v="419" actId="47"/>
        <pc:sldMkLst>
          <pc:docMk/>
          <pc:sldMk cId="2705837635" sldId="2146846639"/>
        </pc:sldMkLst>
      </pc:sldChg>
      <pc:sldChg chg="add">
        <pc:chgData name="John Crossley" userId="1d14c4f7-2a81-4e59-9a8b-8e55fe5b114d" providerId="ADAL" clId="{492D0D93-DD02-4BD4-8857-98B0309A4105}" dt="2024-10-02T12:36:37.376" v="416"/>
        <pc:sldMkLst>
          <pc:docMk/>
          <pc:sldMk cId="3099026444" sldId="2146846641"/>
        </pc:sldMkLst>
      </pc:sldChg>
      <pc:sldChg chg="add del">
        <pc:chgData name="John Crossley" userId="1d14c4f7-2a81-4e59-9a8b-8e55fe5b114d" providerId="ADAL" clId="{492D0D93-DD02-4BD4-8857-98B0309A4105}" dt="2024-10-02T12:37:12.352" v="417" actId="47"/>
        <pc:sldMkLst>
          <pc:docMk/>
          <pc:sldMk cId="1477143653" sldId="2146846642"/>
        </pc:sldMkLst>
      </pc:sldChg>
      <pc:sldChg chg="add">
        <pc:chgData name="John Crossley" userId="1d14c4f7-2a81-4e59-9a8b-8e55fe5b114d" providerId="ADAL" clId="{492D0D93-DD02-4BD4-8857-98B0309A4105}" dt="2024-10-02T12:36:37.376" v="416"/>
        <pc:sldMkLst>
          <pc:docMk/>
          <pc:sldMk cId="1549376616" sldId="2146846644"/>
        </pc:sldMkLst>
      </pc:sldChg>
      <pc:sldChg chg="add">
        <pc:chgData name="John Crossley" userId="1d14c4f7-2a81-4e59-9a8b-8e55fe5b114d" providerId="ADAL" clId="{492D0D93-DD02-4BD4-8857-98B0309A4105}" dt="2024-10-02T12:36:37.376" v="416"/>
        <pc:sldMkLst>
          <pc:docMk/>
          <pc:sldMk cId="1880262044" sldId="2146846647"/>
        </pc:sldMkLst>
      </pc:sldChg>
      <pc:sldChg chg="add del">
        <pc:chgData name="John Crossley" userId="1d14c4f7-2a81-4e59-9a8b-8e55fe5b114d" providerId="ADAL" clId="{492D0D93-DD02-4BD4-8857-98B0309A4105}" dt="2024-10-02T12:37:38.058" v="422" actId="47"/>
        <pc:sldMkLst>
          <pc:docMk/>
          <pc:sldMk cId="4131293234" sldId="2146846649"/>
        </pc:sldMkLst>
      </pc:sldChg>
      <pc:sldChg chg="add del">
        <pc:chgData name="John Crossley" userId="1d14c4f7-2a81-4e59-9a8b-8e55fe5b114d" providerId="ADAL" clId="{492D0D93-DD02-4BD4-8857-98B0309A4105}" dt="2024-10-02T12:37:19.838" v="420" actId="47"/>
        <pc:sldMkLst>
          <pc:docMk/>
          <pc:sldMk cId="451924700" sldId="2146846650"/>
        </pc:sldMkLst>
      </pc:sldChg>
      <pc:sldChg chg="add">
        <pc:chgData name="John Crossley" userId="1d14c4f7-2a81-4e59-9a8b-8e55fe5b114d" providerId="ADAL" clId="{492D0D93-DD02-4BD4-8857-98B0309A4105}" dt="2024-10-02T12:36:37.376" v="416"/>
        <pc:sldMkLst>
          <pc:docMk/>
          <pc:sldMk cId="192572266" sldId="2147479731"/>
        </pc:sldMkLst>
      </pc:sldChg>
      <pc:sldChg chg="add">
        <pc:chgData name="John Crossley" userId="1d14c4f7-2a81-4e59-9a8b-8e55fe5b114d" providerId="ADAL" clId="{492D0D93-DD02-4BD4-8857-98B0309A4105}" dt="2024-10-02T15:34:25.825" v="1500"/>
        <pc:sldMkLst>
          <pc:docMk/>
          <pc:sldMk cId="2083294499" sldId="2147479732"/>
        </pc:sldMkLst>
      </pc:sldChg>
      <pc:sldChg chg="add">
        <pc:chgData name="John Crossley" userId="1d14c4f7-2a81-4e59-9a8b-8e55fe5b114d" providerId="ADAL" clId="{492D0D93-DD02-4BD4-8857-98B0309A4105}" dt="2024-10-02T12:36:37.376" v="416"/>
        <pc:sldMkLst>
          <pc:docMk/>
          <pc:sldMk cId="837421281" sldId="2147479734"/>
        </pc:sldMkLst>
      </pc:sldChg>
      <pc:sldMasterChg chg="del delSldLayout">
        <pc:chgData name="John Crossley" userId="1d14c4f7-2a81-4e59-9a8b-8e55fe5b114d" providerId="ADAL" clId="{492D0D93-DD02-4BD4-8857-98B0309A4105}" dt="2024-10-02T12:35:31.806" v="412" actId="47"/>
        <pc:sldMasterMkLst>
          <pc:docMk/>
          <pc:sldMasterMk cId="2372556056" sldId="2147483671"/>
        </pc:sldMasterMkLst>
        <pc:sldLayoutChg chg="del">
          <pc:chgData name="John Crossley" userId="1d14c4f7-2a81-4e59-9a8b-8e55fe5b114d" providerId="ADAL" clId="{492D0D93-DD02-4BD4-8857-98B0309A4105}" dt="2024-10-02T12:35:31.806" v="412" actId="47"/>
          <pc:sldLayoutMkLst>
            <pc:docMk/>
            <pc:sldMasterMk cId="2372556056" sldId="2147483671"/>
            <pc:sldLayoutMk cId="1160972134" sldId="2147483672"/>
          </pc:sldLayoutMkLst>
        </pc:sldLayoutChg>
        <pc:sldLayoutChg chg="del">
          <pc:chgData name="John Crossley" userId="1d14c4f7-2a81-4e59-9a8b-8e55fe5b114d" providerId="ADAL" clId="{492D0D93-DD02-4BD4-8857-98B0309A4105}" dt="2024-10-02T12:35:31.806" v="412" actId="47"/>
          <pc:sldLayoutMkLst>
            <pc:docMk/>
            <pc:sldMasterMk cId="2372556056" sldId="2147483671"/>
            <pc:sldLayoutMk cId="3350067481" sldId="2147483673"/>
          </pc:sldLayoutMkLst>
        </pc:sldLayoutChg>
        <pc:sldLayoutChg chg="del">
          <pc:chgData name="John Crossley" userId="1d14c4f7-2a81-4e59-9a8b-8e55fe5b114d" providerId="ADAL" clId="{492D0D93-DD02-4BD4-8857-98B0309A4105}" dt="2024-10-02T12:35:31.806" v="412" actId="47"/>
          <pc:sldLayoutMkLst>
            <pc:docMk/>
            <pc:sldMasterMk cId="2372556056" sldId="2147483671"/>
            <pc:sldLayoutMk cId="1796444146" sldId="2147483674"/>
          </pc:sldLayoutMkLst>
        </pc:sldLayoutChg>
        <pc:sldLayoutChg chg="del">
          <pc:chgData name="John Crossley" userId="1d14c4f7-2a81-4e59-9a8b-8e55fe5b114d" providerId="ADAL" clId="{492D0D93-DD02-4BD4-8857-98B0309A4105}" dt="2024-10-02T12:35:31.806" v="412" actId="47"/>
          <pc:sldLayoutMkLst>
            <pc:docMk/>
            <pc:sldMasterMk cId="2372556056" sldId="2147483671"/>
            <pc:sldLayoutMk cId="1398905308" sldId="2147483675"/>
          </pc:sldLayoutMkLst>
        </pc:sldLayoutChg>
        <pc:sldLayoutChg chg="del">
          <pc:chgData name="John Crossley" userId="1d14c4f7-2a81-4e59-9a8b-8e55fe5b114d" providerId="ADAL" clId="{492D0D93-DD02-4BD4-8857-98B0309A4105}" dt="2024-10-02T12:35:31.806" v="412" actId="47"/>
          <pc:sldLayoutMkLst>
            <pc:docMk/>
            <pc:sldMasterMk cId="2372556056" sldId="2147483671"/>
            <pc:sldLayoutMk cId="1345825797" sldId="2147483676"/>
          </pc:sldLayoutMkLst>
        </pc:sldLayoutChg>
        <pc:sldLayoutChg chg="del">
          <pc:chgData name="John Crossley" userId="1d14c4f7-2a81-4e59-9a8b-8e55fe5b114d" providerId="ADAL" clId="{492D0D93-DD02-4BD4-8857-98B0309A4105}" dt="2024-10-02T12:35:31.806" v="412" actId="47"/>
          <pc:sldLayoutMkLst>
            <pc:docMk/>
            <pc:sldMasterMk cId="2372556056" sldId="2147483671"/>
            <pc:sldLayoutMk cId="2258860447" sldId="2147483677"/>
          </pc:sldLayoutMkLst>
        </pc:sldLayoutChg>
        <pc:sldLayoutChg chg="del">
          <pc:chgData name="John Crossley" userId="1d14c4f7-2a81-4e59-9a8b-8e55fe5b114d" providerId="ADAL" clId="{492D0D93-DD02-4BD4-8857-98B0309A4105}" dt="2024-10-02T12:35:31.806" v="412" actId="47"/>
          <pc:sldLayoutMkLst>
            <pc:docMk/>
            <pc:sldMasterMk cId="2372556056" sldId="2147483671"/>
            <pc:sldLayoutMk cId="78355599" sldId="2147483678"/>
          </pc:sldLayoutMkLst>
        </pc:sldLayoutChg>
        <pc:sldLayoutChg chg="del">
          <pc:chgData name="John Crossley" userId="1d14c4f7-2a81-4e59-9a8b-8e55fe5b114d" providerId="ADAL" clId="{492D0D93-DD02-4BD4-8857-98B0309A4105}" dt="2024-10-02T12:35:31.806" v="412" actId="47"/>
          <pc:sldLayoutMkLst>
            <pc:docMk/>
            <pc:sldMasterMk cId="2372556056" sldId="2147483671"/>
            <pc:sldLayoutMk cId="3329282501" sldId="2147483679"/>
          </pc:sldLayoutMkLst>
        </pc:sldLayoutChg>
        <pc:sldLayoutChg chg="del">
          <pc:chgData name="John Crossley" userId="1d14c4f7-2a81-4e59-9a8b-8e55fe5b114d" providerId="ADAL" clId="{492D0D93-DD02-4BD4-8857-98B0309A4105}" dt="2024-10-02T12:35:31.806" v="412" actId="47"/>
          <pc:sldLayoutMkLst>
            <pc:docMk/>
            <pc:sldMasterMk cId="2372556056" sldId="2147483671"/>
            <pc:sldLayoutMk cId="666113702" sldId="2147483680"/>
          </pc:sldLayoutMkLst>
        </pc:sldLayoutChg>
        <pc:sldLayoutChg chg="del">
          <pc:chgData name="John Crossley" userId="1d14c4f7-2a81-4e59-9a8b-8e55fe5b114d" providerId="ADAL" clId="{492D0D93-DD02-4BD4-8857-98B0309A4105}" dt="2024-10-02T12:35:31.806" v="412" actId="47"/>
          <pc:sldLayoutMkLst>
            <pc:docMk/>
            <pc:sldMasterMk cId="2372556056" sldId="2147483671"/>
            <pc:sldLayoutMk cId="3158015689" sldId="2147483681"/>
          </pc:sldLayoutMkLst>
        </pc:sldLayoutChg>
      </pc:sldMasterChg>
      <pc:sldMasterChg chg="del delSldLayout">
        <pc:chgData name="John Crossley" userId="1d14c4f7-2a81-4e59-9a8b-8e55fe5b114d" providerId="ADAL" clId="{492D0D93-DD02-4BD4-8857-98B0309A4105}" dt="2024-10-02T12:35:31.806" v="412" actId="47"/>
        <pc:sldMasterMkLst>
          <pc:docMk/>
          <pc:sldMasterMk cId="828815767" sldId="2147483682"/>
        </pc:sldMasterMkLst>
        <pc:sldLayoutChg chg="del">
          <pc:chgData name="John Crossley" userId="1d14c4f7-2a81-4e59-9a8b-8e55fe5b114d" providerId="ADAL" clId="{492D0D93-DD02-4BD4-8857-98B0309A4105}" dt="2024-10-02T12:35:31.806" v="412" actId="47"/>
          <pc:sldLayoutMkLst>
            <pc:docMk/>
            <pc:sldMasterMk cId="828815767" sldId="2147483682"/>
            <pc:sldLayoutMk cId="918139611" sldId="2147483683"/>
          </pc:sldLayoutMkLst>
        </pc:sldLayoutChg>
        <pc:sldLayoutChg chg="del">
          <pc:chgData name="John Crossley" userId="1d14c4f7-2a81-4e59-9a8b-8e55fe5b114d" providerId="ADAL" clId="{492D0D93-DD02-4BD4-8857-98B0309A4105}" dt="2024-10-02T12:35:31.806" v="412" actId="47"/>
          <pc:sldLayoutMkLst>
            <pc:docMk/>
            <pc:sldMasterMk cId="828815767" sldId="2147483682"/>
            <pc:sldLayoutMk cId="3046900532" sldId="2147483684"/>
          </pc:sldLayoutMkLst>
        </pc:sldLayoutChg>
        <pc:sldLayoutChg chg="del">
          <pc:chgData name="John Crossley" userId="1d14c4f7-2a81-4e59-9a8b-8e55fe5b114d" providerId="ADAL" clId="{492D0D93-DD02-4BD4-8857-98B0309A4105}" dt="2024-10-02T12:35:31.806" v="412" actId="47"/>
          <pc:sldLayoutMkLst>
            <pc:docMk/>
            <pc:sldMasterMk cId="828815767" sldId="2147483682"/>
            <pc:sldLayoutMk cId="2516015520" sldId="2147483685"/>
          </pc:sldLayoutMkLst>
        </pc:sldLayoutChg>
        <pc:sldLayoutChg chg="del">
          <pc:chgData name="John Crossley" userId="1d14c4f7-2a81-4e59-9a8b-8e55fe5b114d" providerId="ADAL" clId="{492D0D93-DD02-4BD4-8857-98B0309A4105}" dt="2024-10-02T12:35:31.806" v="412" actId="47"/>
          <pc:sldLayoutMkLst>
            <pc:docMk/>
            <pc:sldMasterMk cId="828815767" sldId="2147483682"/>
            <pc:sldLayoutMk cId="3450355091" sldId="2147483686"/>
          </pc:sldLayoutMkLst>
        </pc:sldLayoutChg>
        <pc:sldLayoutChg chg="del">
          <pc:chgData name="John Crossley" userId="1d14c4f7-2a81-4e59-9a8b-8e55fe5b114d" providerId="ADAL" clId="{492D0D93-DD02-4BD4-8857-98B0309A4105}" dt="2024-10-02T12:35:31.806" v="412" actId="47"/>
          <pc:sldLayoutMkLst>
            <pc:docMk/>
            <pc:sldMasterMk cId="828815767" sldId="2147483682"/>
            <pc:sldLayoutMk cId="4285488293" sldId="2147483687"/>
          </pc:sldLayoutMkLst>
        </pc:sldLayoutChg>
        <pc:sldLayoutChg chg="del">
          <pc:chgData name="John Crossley" userId="1d14c4f7-2a81-4e59-9a8b-8e55fe5b114d" providerId="ADAL" clId="{492D0D93-DD02-4BD4-8857-98B0309A4105}" dt="2024-10-02T12:35:31.806" v="412" actId="47"/>
          <pc:sldLayoutMkLst>
            <pc:docMk/>
            <pc:sldMasterMk cId="828815767" sldId="2147483682"/>
            <pc:sldLayoutMk cId="654725310" sldId="2147483688"/>
          </pc:sldLayoutMkLst>
        </pc:sldLayoutChg>
        <pc:sldLayoutChg chg="del">
          <pc:chgData name="John Crossley" userId="1d14c4f7-2a81-4e59-9a8b-8e55fe5b114d" providerId="ADAL" clId="{492D0D93-DD02-4BD4-8857-98B0309A4105}" dt="2024-10-02T12:35:31.806" v="412" actId="47"/>
          <pc:sldLayoutMkLst>
            <pc:docMk/>
            <pc:sldMasterMk cId="828815767" sldId="2147483682"/>
            <pc:sldLayoutMk cId="2482613812" sldId="2147483689"/>
          </pc:sldLayoutMkLst>
        </pc:sldLayoutChg>
        <pc:sldLayoutChg chg="del">
          <pc:chgData name="John Crossley" userId="1d14c4f7-2a81-4e59-9a8b-8e55fe5b114d" providerId="ADAL" clId="{492D0D93-DD02-4BD4-8857-98B0309A4105}" dt="2024-10-02T12:35:31.806" v="412" actId="47"/>
          <pc:sldLayoutMkLst>
            <pc:docMk/>
            <pc:sldMasterMk cId="828815767" sldId="2147483682"/>
            <pc:sldLayoutMk cId="2540061517" sldId="2147483690"/>
          </pc:sldLayoutMkLst>
        </pc:sldLayoutChg>
        <pc:sldLayoutChg chg="del">
          <pc:chgData name="John Crossley" userId="1d14c4f7-2a81-4e59-9a8b-8e55fe5b114d" providerId="ADAL" clId="{492D0D93-DD02-4BD4-8857-98B0309A4105}" dt="2024-10-02T12:35:31.806" v="412" actId="47"/>
          <pc:sldLayoutMkLst>
            <pc:docMk/>
            <pc:sldMasterMk cId="828815767" sldId="2147483682"/>
            <pc:sldLayoutMk cId="4075713812" sldId="2147483691"/>
          </pc:sldLayoutMkLst>
        </pc:sldLayoutChg>
        <pc:sldLayoutChg chg="del">
          <pc:chgData name="John Crossley" userId="1d14c4f7-2a81-4e59-9a8b-8e55fe5b114d" providerId="ADAL" clId="{492D0D93-DD02-4BD4-8857-98B0309A4105}" dt="2024-10-02T12:35:31.806" v="412" actId="47"/>
          <pc:sldLayoutMkLst>
            <pc:docMk/>
            <pc:sldMasterMk cId="828815767" sldId="2147483682"/>
            <pc:sldLayoutMk cId="3676510071" sldId="2147483692"/>
          </pc:sldLayoutMkLst>
        </pc:sldLayoutChg>
        <pc:sldLayoutChg chg="del">
          <pc:chgData name="John Crossley" userId="1d14c4f7-2a81-4e59-9a8b-8e55fe5b114d" providerId="ADAL" clId="{492D0D93-DD02-4BD4-8857-98B0309A4105}" dt="2024-10-02T12:35:31.806" v="412" actId="47"/>
          <pc:sldLayoutMkLst>
            <pc:docMk/>
            <pc:sldMasterMk cId="828815767" sldId="2147483682"/>
            <pc:sldLayoutMk cId="3714869091" sldId="2147483693"/>
          </pc:sldLayoutMkLst>
        </pc:sldLayoutChg>
      </pc:sldMasterChg>
      <pc:sldMasterChg chg="del delSldLayout">
        <pc:chgData name="John Crossley" userId="1d14c4f7-2a81-4e59-9a8b-8e55fe5b114d" providerId="ADAL" clId="{492D0D93-DD02-4BD4-8857-98B0309A4105}" dt="2024-09-30T15:39:19.570" v="393" actId="47"/>
        <pc:sldMasterMkLst>
          <pc:docMk/>
          <pc:sldMasterMk cId="379792740" sldId="2147483694"/>
        </pc:sldMasterMkLst>
        <pc:sldLayoutChg chg="del">
          <pc:chgData name="John Crossley" userId="1d14c4f7-2a81-4e59-9a8b-8e55fe5b114d" providerId="ADAL" clId="{492D0D93-DD02-4BD4-8857-98B0309A4105}" dt="2024-09-30T15:39:19.570" v="393" actId="47"/>
          <pc:sldLayoutMkLst>
            <pc:docMk/>
            <pc:sldMasterMk cId="379792740" sldId="2147483694"/>
            <pc:sldLayoutMk cId="3439098904" sldId="2147483695"/>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3152673987" sldId="2147483696"/>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3412783964" sldId="2147483697"/>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2447133769" sldId="2147483698"/>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2454278182" sldId="2147483699"/>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3292907448" sldId="2147483700"/>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2630710145" sldId="2147483701"/>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3338100725" sldId="2147483702"/>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4273880489" sldId="2147483703"/>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284004549" sldId="2147483704"/>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2934198483" sldId="2147483705"/>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3169616258" sldId="2147483706"/>
          </pc:sldLayoutMkLst>
        </pc:sldLayoutChg>
        <pc:sldLayoutChg chg="del">
          <pc:chgData name="John Crossley" userId="1d14c4f7-2a81-4e59-9a8b-8e55fe5b114d" providerId="ADAL" clId="{492D0D93-DD02-4BD4-8857-98B0309A4105}" dt="2024-09-30T15:39:19.570" v="393" actId="47"/>
          <pc:sldLayoutMkLst>
            <pc:docMk/>
            <pc:sldMasterMk cId="379792740" sldId="2147483694"/>
            <pc:sldLayoutMk cId="1916406171" sldId="2147483707"/>
          </pc:sldLayoutMkLst>
        </pc:sldLayoutChg>
      </pc:sldMasterChg>
    </pc:docChg>
  </pc:docChgLst>
  <pc:docChgLst>
    <pc:chgData name="Gary Lowe" userId="S::gary.lowe@openbanking.org.uk::6ba2e6ac-13cc-4c03-ab59-b1d1cb94ebb5" providerId="AD" clId="Web-{32FD9AE5-C1BA-FFF9-ABDB-12D359C2675B}"/>
    <pc:docChg chg="addSld delSld modSld">
      <pc:chgData name="Gary Lowe" userId="S::gary.lowe@openbanking.org.uk::6ba2e6ac-13cc-4c03-ab59-b1d1cb94ebb5" providerId="AD" clId="Web-{32FD9AE5-C1BA-FFF9-ABDB-12D359C2675B}" dt="2024-10-02T08:58:38.585" v="64" actId="20577"/>
      <pc:docMkLst>
        <pc:docMk/>
      </pc:docMkLst>
      <pc:sldChg chg="delSp modSp">
        <pc:chgData name="Gary Lowe" userId="S::gary.lowe@openbanking.org.uk::6ba2e6ac-13cc-4c03-ab59-b1d1cb94ebb5" providerId="AD" clId="Web-{32FD9AE5-C1BA-FFF9-ABDB-12D359C2675B}" dt="2024-10-02T08:58:38.585" v="64" actId="20577"/>
        <pc:sldMkLst>
          <pc:docMk/>
          <pc:sldMk cId="2025928803" sldId="2146846503"/>
        </pc:sldMkLst>
        <pc:spChg chg="del">
          <ac:chgData name="Gary Lowe" userId="S::gary.lowe@openbanking.org.uk::6ba2e6ac-13cc-4c03-ab59-b1d1cb94ebb5" providerId="AD" clId="Web-{32FD9AE5-C1BA-FFF9-ABDB-12D359C2675B}" dt="2024-10-02T08:51:22.822" v="4"/>
          <ac:spMkLst>
            <pc:docMk/>
            <pc:sldMk cId="2025928803" sldId="2146846503"/>
            <ac:spMk id="5" creationId="{5F29E1C8-5CA9-11DA-B61A-6D632AE56406}"/>
          </ac:spMkLst>
        </pc:spChg>
        <pc:spChg chg="mod">
          <ac:chgData name="Gary Lowe" userId="S::gary.lowe@openbanking.org.uk::6ba2e6ac-13cc-4c03-ab59-b1d1cb94ebb5" providerId="AD" clId="Web-{32FD9AE5-C1BA-FFF9-ABDB-12D359C2675B}" dt="2024-10-02T08:58:38.585" v="64" actId="20577"/>
          <ac:spMkLst>
            <pc:docMk/>
            <pc:sldMk cId="2025928803" sldId="2146846503"/>
            <ac:spMk id="7" creationId="{21768834-FA67-AE97-E2F1-D8935ABEEAFF}"/>
          </ac:spMkLst>
        </pc:spChg>
      </pc:sldChg>
      <pc:sldChg chg="del">
        <pc:chgData name="Gary Lowe" userId="S::gary.lowe@openbanking.org.uk::6ba2e6ac-13cc-4c03-ab59-b1d1cb94ebb5" providerId="AD" clId="Web-{32FD9AE5-C1BA-FFF9-ABDB-12D359C2675B}" dt="2024-10-02T08:52:13.214" v="32"/>
        <pc:sldMkLst>
          <pc:docMk/>
          <pc:sldMk cId="190566190" sldId="2146846542"/>
        </pc:sldMkLst>
      </pc:sldChg>
      <pc:sldChg chg="del">
        <pc:chgData name="Gary Lowe" userId="S::gary.lowe@openbanking.org.uk::6ba2e6ac-13cc-4c03-ab59-b1d1cb94ebb5" providerId="AD" clId="Web-{32FD9AE5-C1BA-FFF9-ABDB-12D359C2675B}" dt="2024-10-02T08:57:10.535" v="57"/>
        <pc:sldMkLst>
          <pc:docMk/>
          <pc:sldMk cId="3378517807" sldId="2146846544"/>
        </pc:sldMkLst>
      </pc:sldChg>
      <pc:sldChg chg="add">
        <pc:chgData name="Gary Lowe" userId="S::gary.lowe@openbanking.org.uk::6ba2e6ac-13cc-4c03-ab59-b1d1cb94ebb5" providerId="AD" clId="Web-{32FD9AE5-C1BA-FFF9-ABDB-12D359C2675B}" dt="2024-10-02T08:50:46.259" v="1"/>
        <pc:sldMkLst>
          <pc:docMk/>
          <pc:sldMk cId="367908154" sldId="2146846546"/>
        </pc:sldMkLst>
      </pc:sldChg>
      <pc:sldChg chg="add">
        <pc:chgData name="Gary Lowe" userId="S::gary.lowe@openbanking.org.uk::6ba2e6ac-13cc-4c03-ab59-b1d1cb94ebb5" providerId="AD" clId="Web-{32FD9AE5-C1BA-FFF9-ABDB-12D359C2675B}" dt="2024-10-02T08:51:16.775" v="3"/>
        <pc:sldMkLst>
          <pc:docMk/>
          <pc:sldMk cId="1905385292" sldId="2146846547"/>
        </pc:sldMkLst>
      </pc:sldChg>
      <pc:sldChg chg="del">
        <pc:chgData name="Gary Lowe" userId="S::gary.lowe@openbanking.org.uk::6ba2e6ac-13cc-4c03-ab59-b1d1cb94ebb5" providerId="AD" clId="Web-{32FD9AE5-C1BA-FFF9-ABDB-12D359C2675B}" dt="2024-10-02T08:57:07.317" v="54"/>
        <pc:sldMkLst>
          <pc:docMk/>
          <pc:sldMk cId="2249382741" sldId="2146846550"/>
        </pc:sldMkLst>
      </pc:sldChg>
      <pc:sldChg chg="add">
        <pc:chgData name="Gary Lowe" userId="S::gary.lowe@openbanking.org.uk::6ba2e6ac-13cc-4c03-ab59-b1d1cb94ebb5" providerId="AD" clId="Web-{32FD9AE5-C1BA-FFF9-ABDB-12D359C2675B}" dt="2024-10-02T08:52:07.714" v="31"/>
        <pc:sldMkLst>
          <pc:docMk/>
          <pc:sldMk cId="3607289316" sldId="2146846554"/>
        </pc:sldMkLst>
      </pc:sldChg>
      <pc:sldChg chg="add">
        <pc:chgData name="Gary Lowe" userId="S::gary.lowe@openbanking.org.uk::6ba2e6ac-13cc-4c03-ab59-b1d1cb94ebb5" providerId="AD" clId="Web-{32FD9AE5-C1BA-FFF9-ABDB-12D359C2675B}" dt="2024-10-02T08:57:21.598" v="58"/>
        <pc:sldMkLst>
          <pc:docMk/>
          <pc:sldMk cId="2249382741" sldId="2146846555"/>
        </pc:sldMkLst>
      </pc:sldChg>
      <pc:sldChg chg="del">
        <pc:chgData name="Gary Lowe" userId="S::gary.lowe@openbanking.org.uk::6ba2e6ac-13cc-4c03-ab59-b1d1cb94ebb5" providerId="AD" clId="Web-{32FD9AE5-C1BA-FFF9-ABDB-12D359C2675B}" dt="2024-10-02T08:50:51.587" v="2"/>
        <pc:sldMkLst>
          <pc:docMk/>
          <pc:sldMk cId="3431190015" sldId="2146846579"/>
        </pc:sldMkLst>
      </pc:sldChg>
      <pc:sldChg chg="del">
        <pc:chgData name="Gary Lowe" userId="S::gary.lowe@openbanking.org.uk::6ba2e6ac-13cc-4c03-ab59-b1d1cb94ebb5" providerId="AD" clId="Web-{32FD9AE5-C1BA-FFF9-ABDB-12D359C2675B}" dt="2024-10-02T08:56:25.862" v="33"/>
        <pc:sldMkLst>
          <pc:docMk/>
          <pc:sldMk cId="3740362680" sldId="2146846580"/>
        </pc:sldMkLst>
      </pc:sldChg>
      <pc:sldChg chg="add del">
        <pc:chgData name="Gary Lowe" userId="S::gary.lowe@openbanking.org.uk::6ba2e6ac-13cc-4c03-ab59-b1d1cb94ebb5" providerId="AD" clId="Web-{32FD9AE5-C1BA-FFF9-ABDB-12D359C2675B}" dt="2024-10-02T08:57:31.083" v="59"/>
        <pc:sldMkLst>
          <pc:docMk/>
          <pc:sldMk cId="1980518308" sldId="2146846581"/>
        </pc:sldMkLst>
      </pc:sldChg>
      <pc:sldChg chg="modSp add del">
        <pc:chgData name="Gary Lowe" userId="S::gary.lowe@openbanking.org.uk::6ba2e6ac-13cc-4c03-ab59-b1d1cb94ebb5" providerId="AD" clId="Web-{32FD9AE5-C1BA-FFF9-ABDB-12D359C2675B}" dt="2024-10-02T08:58:21.647" v="62" actId="14100"/>
        <pc:sldMkLst>
          <pc:docMk/>
          <pc:sldMk cId="2617635415" sldId="2146846582"/>
        </pc:sldMkLst>
        <pc:picChg chg="mod">
          <ac:chgData name="Gary Lowe" userId="S::gary.lowe@openbanking.org.uk::6ba2e6ac-13cc-4c03-ab59-b1d1cb94ebb5" providerId="AD" clId="Web-{32FD9AE5-C1BA-FFF9-ABDB-12D359C2675B}" dt="2024-10-02T08:58:21.647" v="62" actId="14100"/>
          <ac:picMkLst>
            <pc:docMk/>
            <pc:sldMk cId="2617635415" sldId="2146846582"/>
            <ac:picMk id="6" creationId="{D6CD9E7B-3500-0324-4218-97BB845A0F62}"/>
          </ac:picMkLst>
        </pc:picChg>
      </pc:sldChg>
      <pc:sldChg chg="add">
        <pc:chgData name="Gary Lowe" userId="S::gary.lowe@openbanking.org.uk::6ba2e6ac-13cc-4c03-ab59-b1d1cb94ebb5" providerId="AD" clId="Web-{32FD9AE5-C1BA-FFF9-ABDB-12D359C2675B}" dt="2024-10-02T08:57:41.614" v="60"/>
        <pc:sldMkLst>
          <pc:docMk/>
          <pc:sldMk cId="2511622103" sldId="2146846584"/>
        </pc:sldMkLst>
      </pc:sldChg>
      <pc:sldChg chg="modSp add">
        <pc:chgData name="Gary Lowe" userId="S::gary.lowe@openbanking.org.uk::6ba2e6ac-13cc-4c03-ab59-b1d1cb94ebb5" providerId="AD" clId="Web-{32FD9AE5-C1BA-FFF9-ABDB-12D359C2675B}" dt="2024-10-02T08:57:02.379" v="53" actId="20577"/>
        <pc:sldMkLst>
          <pc:docMk/>
          <pc:sldMk cId="3489901110" sldId="2146846587"/>
        </pc:sldMkLst>
        <pc:spChg chg="mod">
          <ac:chgData name="Gary Lowe" userId="S::gary.lowe@openbanking.org.uk::6ba2e6ac-13cc-4c03-ab59-b1d1cb94ebb5" providerId="AD" clId="Web-{32FD9AE5-C1BA-FFF9-ABDB-12D359C2675B}" dt="2024-10-02T08:57:02.379" v="53" actId="20577"/>
          <ac:spMkLst>
            <pc:docMk/>
            <pc:sldMk cId="3489901110" sldId="2146846587"/>
            <ac:spMk id="7" creationId="{21768834-FA67-AE97-E2F1-D8935ABEEAFF}"/>
          </ac:spMkLst>
        </pc:spChg>
      </pc:sldChg>
      <pc:sldChg chg="add">
        <pc:chgData name="Gary Lowe" userId="S::gary.lowe@openbanking.org.uk::6ba2e6ac-13cc-4c03-ab59-b1d1cb94ebb5" providerId="AD" clId="Web-{32FD9AE5-C1BA-FFF9-ABDB-12D359C2675B}" dt="2024-10-02T08:46:33.908" v="0"/>
        <pc:sldMkLst>
          <pc:docMk/>
          <pc:sldMk cId="1828046029" sldId="2146846604"/>
        </pc:sldMkLst>
      </pc:sldChg>
    </pc:docChg>
  </pc:docChgLst>
  <pc:docChgLst>
    <pc:chgData name="Matthew Wallace" userId="aa87f034-6b18-49fd-9fb9-2e8ebd175149" providerId="ADAL" clId="{FE1B63DF-3F3F-45EA-A199-EF68A195E84A}"/>
    <pc:docChg chg="undo custSel addSld modSld sldOrd">
      <pc:chgData name="Matthew Wallace" userId="aa87f034-6b18-49fd-9fb9-2e8ebd175149" providerId="ADAL" clId="{FE1B63DF-3F3F-45EA-A199-EF68A195E84A}" dt="2024-09-30T16:00:00.505" v="629" actId="20577"/>
      <pc:docMkLst>
        <pc:docMk/>
      </pc:docMkLst>
      <pc:sldChg chg="addSp delSp modSp new mod modClrScheme chgLayout">
        <pc:chgData name="Matthew Wallace" userId="aa87f034-6b18-49fd-9fb9-2e8ebd175149" providerId="ADAL" clId="{FE1B63DF-3F3F-45EA-A199-EF68A195E84A}" dt="2024-09-30T16:00:00.505" v="629" actId="20577"/>
        <pc:sldMkLst>
          <pc:docMk/>
          <pc:sldMk cId="1649295494" sldId="2146846593"/>
        </pc:sldMkLst>
        <pc:spChg chg="mod ord">
          <ac:chgData name="Matthew Wallace" userId="aa87f034-6b18-49fd-9fb9-2e8ebd175149" providerId="ADAL" clId="{FE1B63DF-3F3F-45EA-A199-EF68A195E84A}" dt="2024-09-30T15:47:25.412" v="1" actId="700"/>
          <ac:spMkLst>
            <pc:docMk/>
            <pc:sldMk cId="1649295494" sldId="2146846593"/>
            <ac:spMk id="2" creationId="{ADF28709-568E-75F6-119A-53FBB9FB1159}"/>
          </ac:spMkLst>
        </pc:spChg>
        <pc:spChg chg="mod ord">
          <ac:chgData name="Matthew Wallace" userId="aa87f034-6b18-49fd-9fb9-2e8ebd175149" providerId="ADAL" clId="{FE1B63DF-3F3F-45EA-A199-EF68A195E84A}" dt="2024-09-30T15:47:25.412" v="1" actId="700"/>
          <ac:spMkLst>
            <pc:docMk/>
            <pc:sldMk cId="1649295494" sldId="2146846593"/>
            <ac:spMk id="3" creationId="{ABF92D5D-CAE1-22BA-9E8F-06AFB32B16F8}"/>
          </ac:spMkLst>
        </pc:spChg>
        <pc:spChg chg="mod ord">
          <ac:chgData name="Matthew Wallace" userId="aa87f034-6b18-49fd-9fb9-2e8ebd175149" providerId="ADAL" clId="{FE1B63DF-3F3F-45EA-A199-EF68A195E84A}" dt="2024-09-30T15:47:25.412" v="1" actId="700"/>
          <ac:spMkLst>
            <pc:docMk/>
            <pc:sldMk cId="1649295494" sldId="2146846593"/>
            <ac:spMk id="4" creationId="{F0E6A821-9690-21B1-48A8-3CFD02A955FD}"/>
          </ac:spMkLst>
        </pc:spChg>
        <pc:spChg chg="del mod ord">
          <ac:chgData name="Matthew Wallace" userId="aa87f034-6b18-49fd-9fb9-2e8ebd175149" providerId="ADAL" clId="{FE1B63DF-3F3F-45EA-A199-EF68A195E84A}" dt="2024-09-30T15:47:25.412" v="1" actId="700"/>
          <ac:spMkLst>
            <pc:docMk/>
            <pc:sldMk cId="1649295494" sldId="2146846593"/>
            <ac:spMk id="5" creationId="{F12F699C-C119-FBF9-E77D-68757444EE29}"/>
          </ac:spMkLst>
        </pc:spChg>
        <pc:spChg chg="del mod ord">
          <ac:chgData name="Matthew Wallace" userId="aa87f034-6b18-49fd-9fb9-2e8ebd175149" providerId="ADAL" clId="{FE1B63DF-3F3F-45EA-A199-EF68A195E84A}" dt="2024-09-30T15:47:25.412" v="1" actId="700"/>
          <ac:spMkLst>
            <pc:docMk/>
            <pc:sldMk cId="1649295494" sldId="2146846593"/>
            <ac:spMk id="6" creationId="{7EE5F8E0-18FB-D017-2A61-2C1055A3E8A3}"/>
          </ac:spMkLst>
        </pc:spChg>
        <pc:spChg chg="add mod ord">
          <ac:chgData name="Matthew Wallace" userId="aa87f034-6b18-49fd-9fb9-2e8ebd175149" providerId="ADAL" clId="{FE1B63DF-3F3F-45EA-A199-EF68A195E84A}" dt="2024-09-30T15:59:49.821" v="622" actId="20577"/>
          <ac:spMkLst>
            <pc:docMk/>
            <pc:sldMk cId="1649295494" sldId="2146846593"/>
            <ac:spMk id="7" creationId="{695EAF0C-BAEE-FDE6-9C3C-5BECC1A95A37}"/>
          </ac:spMkLst>
        </pc:spChg>
        <pc:spChg chg="add mod ord">
          <ac:chgData name="Matthew Wallace" userId="aa87f034-6b18-49fd-9fb9-2e8ebd175149" providerId="ADAL" clId="{FE1B63DF-3F3F-45EA-A199-EF68A195E84A}" dt="2024-09-30T16:00:00.505" v="629" actId="20577"/>
          <ac:spMkLst>
            <pc:docMk/>
            <pc:sldMk cId="1649295494" sldId="2146846593"/>
            <ac:spMk id="8" creationId="{D9E1B3BF-8991-1DE8-92CC-D53886F87975}"/>
          </ac:spMkLst>
        </pc:spChg>
        <pc:spChg chg="add mod">
          <ac:chgData name="Matthew Wallace" userId="aa87f034-6b18-49fd-9fb9-2e8ebd175149" providerId="ADAL" clId="{FE1B63DF-3F3F-45EA-A199-EF68A195E84A}" dt="2024-09-30T15:52:31.781" v="565" actId="571"/>
          <ac:spMkLst>
            <pc:docMk/>
            <pc:sldMk cId="1649295494" sldId="2146846593"/>
            <ac:spMk id="9" creationId="{DF4D8E1D-8601-AD91-304C-C0E5A4778500}"/>
          </ac:spMkLst>
        </pc:spChg>
      </pc:sldChg>
      <pc:sldChg chg="add">
        <pc:chgData name="Matthew Wallace" userId="aa87f034-6b18-49fd-9fb9-2e8ebd175149" providerId="ADAL" clId="{FE1B63DF-3F3F-45EA-A199-EF68A195E84A}" dt="2024-09-30T15:55:01.702" v="618"/>
        <pc:sldMkLst>
          <pc:docMk/>
          <pc:sldMk cId="2826495309" sldId="2146846599"/>
        </pc:sldMkLst>
      </pc:sldChg>
      <pc:sldChg chg="modSp add mod ord">
        <pc:chgData name="Matthew Wallace" userId="aa87f034-6b18-49fd-9fb9-2e8ebd175149" providerId="ADAL" clId="{FE1B63DF-3F3F-45EA-A199-EF68A195E84A}" dt="2024-09-30T15:55:06.272" v="621" actId="20577"/>
        <pc:sldMkLst>
          <pc:docMk/>
          <pc:sldMk cId="2083294499" sldId="2146846602"/>
        </pc:sldMkLst>
        <pc:spChg chg="mod">
          <ac:chgData name="Matthew Wallace" userId="aa87f034-6b18-49fd-9fb9-2e8ebd175149" providerId="ADAL" clId="{FE1B63DF-3F3F-45EA-A199-EF68A195E84A}" dt="2024-09-30T15:55:06.272" v="621" actId="20577"/>
          <ac:spMkLst>
            <pc:docMk/>
            <pc:sldMk cId="2083294499" sldId="2146846602"/>
            <ac:spMk id="12" creationId="{D57068A3-59AD-F4ED-DF9C-97FA1A2F6410}"/>
          </ac:spMkLst>
        </pc:spChg>
      </pc:sldChg>
    </pc:docChg>
  </pc:docChgLst>
  <pc:docChgLst>
    <pc:chgData name="Danh Nguyen" userId="S::danh.nguyen@openbanking.org.uk::49fad3ca-b4e0-4cf9-8036-f633bba834c8" providerId="AD" clId="Web-{B6D932AE-E16E-DE83-BA60-B7DD12E0B769}"/>
    <pc:docChg chg="modSld">
      <pc:chgData name="Danh Nguyen" userId="S::danh.nguyen@openbanking.org.uk::49fad3ca-b4e0-4cf9-8036-f633bba834c8" providerId="AD" clId="Web-{B6D932AE-E16E-DE83-BA60-B7DD12E0B769}" dt="2024-10-01T12:13:30.182" v="23" actId="20577"/>
      <pc:docMkLst>
        <pc:docMk/>
      </pc:docMkLst>
      <pc:sldChg chg="modSp">
        <pc:chgData name="Danh Nguyen" userId="S::danh.nguyen@openbanking.org.uk::49fad3ca-b4e0-4cf9-8036-f633bba834c8" providerId="AD" clId="Web-{B6D932AE-E16E-DE83-BA60-B7DD12E0B769}" dt="2024-10-01T12:13:30.182" v="23" actId="20577"/>
        <pc:sldMkLst>
          <pc:docMk/>
          <pc:sldMk cId="2948088660" sldId="355"/>
        </pc:sldMkLst>
        <pc:spChg chg="mod">
          <ac:chgData name="Danh Nguyen" userId="S::danh.nguyen@openbanking.org.uk::49fad3ca-b4e0-4cf9-8036-f633bba834c8" providerId="AD" clId="Web-{B6D932AE-E16E-DE83-BA60-B7DD12E0B769}" dt="2024-10-01T12:13:30.182" v="23" actId="20577"/>
          <ac:spMkLst>
            <pc:docMk/>
            <pc:sldMk cId="2948088660" sldId="355"/>
            <ac:spMk id="2" creationId="{413277BD-F275-36B4-A12D-CE28413D4343}"/>
          </ac:spMkLst>
        </pc:spChg>
      </pc:sldChg>
      <pc:sldChg chg="addSp delSp modSp">
        <pc:chgData name="Danh Nguyen" userId="S::danh.nguyen@openbanking.org.uk::49fad3ca-b4e0-4cf9-8036-f633bba834c8" providerId="AD" clId="Web-{B6D932AE-E16E-DE83-BA60-B7DD12E0B769}" dt="2024-10-01T09:08:55.954" v="13"/>
        <pc:sldMkLst>
          <pc:docMk/>
          <pc:sldMk cId="3922978766" sldId="2146846504"/>
        </pc:sldMkLst>
        <pc:picChg chg="add del mod">
          <ac:chgData name="Danh Nguyen" userId="S::danh.nguyen@openbanking.org.uk::49fad3ca-b4e0-4cf9-8036-f633bba834c8" providerId="AD" clId="Web-{B6D932AE-E16E-DE83-BA60-B7DD12E0B769}" dt="2024-10-01T09:08:02.906" v="9"/>
          <ac:picMkLst>
            <pc:docMk/>
            <pc:sldMk cId="3922978766" sldId="2146846504"/>
            <ac:picMk id="5" creationId="{A9B684C9-D6FE-2869-0A16-98BC0C807575}"/>
          </ac:picMkLst>
        </pc:picChg>
        <pc:picChg chg="add del mod">
          <ac:chgData name="Danh Nguyen" userId="S::danh.nguyen@openbanking.org.uk::49fad3ca-b4e0-4cf9-8036-f633bba834c8" providerId="AD" clId="Web-{B6D932AE-E16E-DE83-BA60-B7DD12E0B769}" dt="2024-10-01T09:08:15.890" v="11"/>
          <ac:picMkLst>
            <pc:docMk/>
            <pc:sldMk cId="3922978766" sldId="2146846504"/>
            <ac:picMk id="6" creationId="{3069EC94-D238-8E8F-231F-4CBFEA02CBCC}"/>
          </ac:picMkLst>
        </pc:picChg>
        <pc:picChg chg="add del mod">
          <ac:chgData name="Danh Nguyen" userId="S::danh.nguyen@openbanking.org.uk::49fad3ca-b4e0-4cf9-8036-f633bba834c8" providerId="AD" clId="Web-{B6D932AE-E16E-DE83-BA60-B7DD12E0B769}" dt="2024-10-01T09:08:55.954" v="13"/>
          <ac:picMkLst>
            <pc:docMk/>
            <pc:sldMk cId="3922978766" sldId="2146846504"/>
            <ac:picMk id="8" creationId="{D0FF458C-C578-42DA-98A9-7BA6D5821DD4}"/>
          </ac:picMkLst>
        </pc:picChg>
      </pc:sldChg>
      <pc:sldChg chg="addSp delSp modSp">
        <pc:chgData name="Danh Nguyen" userId="S::danh.nguyen@openbanking.org.uk::49fad3ca-b4e0-4cf9-8036-f633bba834c8" providerId="AD" clId="Web-{B6D932AE-E16E-DE83-BA60-B7DD12E0B769}" dt="2024-10-01T09:07:49.905" v="7"/>
        <pc:sldMkLst>
          <pc:docMk/>
          <pc:sldMk cId="5303878" sldId="2146846590"/>
        </pc:sldMkLst>
        <pc:picChg chg="add del mod">
          <ac:chgData name="Danh Nguyen" userId="S::danh.nguyen@openbanking.org.uk::49fad3ca-b4e0-4cf9-8036-f633bba834c8" providerId="AD" clId="Web-{B6D932AE-E16E-DE83-BA60-B7DD12E0B769}" dt="2024-10-01T09:07:09.498" v="3"/>
          <ac:picMkLst>
            <pc:docMk/>
            <pc:sldMk cId="5303878" sldId="2146846590"/>
            <ac:picMk id="5" creationId="{54765AAF-ACC0-C00C-FE50-14DA71934340}"/>
          </ac:picMkLst>
        </pc:picChg>
        <pc:picChg chg="add del mod">
          <ac:chgData name="Danh Nguyen" userId="S::danh.nguyen@openbanking.org.uk::49fad3ca-b4e0-4cf9-8036-f633bba834c8" providerId="AD" clId="Web-{B6D932AE-E16E-DE83-BA60-B7DD12E0B769}" dt="2024-10-01T09:07:07.092" v="2"/>
          <ac:picMkLst>
            <pc:docMk/>
            <pc:sldMk cId="5303878" sldId="2146846590"/>
            <ac:picMk id="6" creationId="{BF61280A-AEEB-4150-1B0E-79B1EEA08B5E}"/>
          </ac:picMkLst>
        </pc:picChg>
        <pc:picChg chg="add del mod">
          <ac:chgData name="Danh Nguyen" userId="S::danh.nguyen@openbanking.org.uk::49fad3ca-b4e0-4cf9-8036-f633bba834c8" providerId="AD" clId="Web-{B6D932AE-E16E-DE83-BA60-B7DD12E0B769}" dt="2024-10-01T09:07:22.998" v="5"/>
          <ac:picMkLst>
            <pc:docMk/>
            <pc:sldMk cId="5303878" sldId="2146846590"/>
            <ac:picMk id="8" creationId="{DB64810A-75EC-7AF9-E88C-54DE44DFCFB0}"/>
          </ac:picMkLst>
        </pc:picChg>
        <pc:picChg chg="add del mod">
          <ac:chgData name="Danh Nguyen" userId="S::danh.nguyen@openbanking.org.uk::49fad3ca-b4e0-4cf9-8036-f633bba834c8" providerId="AD" clId="Web-{B6D932AE-E16E-DE83-BA60-B7DD12E0B769}" dt="2024-10-01T09:07:49.905" v="7"/>
          <ac:picMkLst>
            <pc:docMk/>
            <pc:sldMk cId="5303878" sldId="2146846590"/>
            <ac:picMk id="9" creationId="{69280F8E-4C5E-C2FA-21C3-466EE2E66AA7}"/>
          </ac:picMkLst>
        </pc:picChg>
      </pc:sldChg>
      <pc:sldChg chg="addSp delSp modSp">
        <pc:chgData name="Danh Nguyen" userId="S::danh.nguyen@openbanking.org.uk::49fad3ca-b4e0-4cf9-8036-f633bba834c8" providerId="AD" clId="Web-{B6D932AE-E16E-DE83-BA60-B7DD12E0B769}" dt="2024-10-01T09:09:52.893" v="15"/>
        <pc:sldMkLst>
          <pc:docMk/>
          <pc:sldMk cId="1649295494" sldId="2146846593"/>
        </pc:sldMkLst>
        <pc:picChg chg="add del mod">
          <ac:chgData name="Danh Nguyen" userId="S::danh.nguyen@openbanking.org.uk::49fad3ca-b4e0-4cf9-8036-f633bba834c8" providerId="AD" clId="Web-{B6D932AE-E16E-DE83-BA60-B7DD12E0B769}" dt="2024-10-01T09:09:52.893" v="15"/>
          <ac:picMkLst>
            <pc:docMk/>
            <pc:sldMk cId="1649295494" sldId="2146846593"/>
            <ac:picMk id="5" creationId="{4A879BDF-9F77-6FBB-6984-1895B8E8E8BB}"/>
          </ac:picMkLst>
        </pc:picChg>
      </pc:sldChg>
    </pc:docChg>
  </pc:docChgLst>
  <pc:docChgLst>
    <pc:chgData name="John Crossley" userId="1d14c4f7-2a81-4e59-9a8b-8e55fe5b114d" providerId="ADAL" clId="{A4F07B98-62E9-4439-88E2-930C983AD84D}"/>
    <pc:docChg chg="custSel modSld">
      <pc:chgData name="John Crossley" userId="1d14c4f7-2a81-4e59-9a8b-8e55fe5b114d" providerId="ADAL" clId="{A4F07B98-62E9-4439-88E2-930C983AD84D}" dt="2024-10-03T12:34:01.033" v="21" actId="20577"/>
      <pc:docMkLst>
        <pc:docMk/>
      </pc:docMkLst>
      <pc:sldChg chg="modSp mod">
        <pc:chgData name="John Crossley" userId="1d14c4f7-2a81-4e59-9a8b-8e55fe5b114d" providerId="ADAL" clId="{A4F07B98-62E9-4439-88E2-930C983AD84D}" dt="2024-10-03T12:34:01.033" v="21" actId="20577"/>
        <pc:sldMkLst>
          <pc:docMk/>
          <pc:sldMk cId="3463097105" sldId="2146846487"/>
        </pc:sldMkLst>
        <pc:spChg chg="mod">
          <ac:chgData name="John Crossley" userId="1d14c4f7-2a81-4e59-9a8b-8e55fe5b114d" providerId="ADAL" clId="{A4F07B98-62E9-4439-88E2-930C983AD84D}" dt="2024-10-03T12:34:01.033" v="21" actId="20577"/>
          <ac:spMkLst>
            <pc:docMk/>
            <pc:sldMk cId="3463097105" sldId="2146846487"/>
            <ac:spMk id="6" creationId="{7008064E-80B0-14C0-5284-CD8D8872008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GB"/>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84783837-174B-4114-93BC-3CD1A08E59FD}" type="datetimeFigureOut">
              <a:rPr lang="en-GB" smtClean="0"/>
              <a:t>03/10/2024</a:t>
            </a:fld>
            <a:endParaRPr lang="en-GB"/>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GB"/>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GB"/>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DCC9FCBE-4321-4F4A-8713-47DC2D7578C7}" type="slidenum">
              <a:rPr lang="en-GB" smtClean="0"/>
              <a:t>‹#›</a:t>
            </a:fld>
            <a:endParaRPr lang="en-GB"/>
          </a:p>
        </p:txBody>
      </p:sp>
    </p:spTree>
    <p:extLst>
      <p:ext uri="{BB962C8B-B14F-4D97-AF65-F5344CB8AC3E}">
        <p14:creationId xmlns:p14="http://schemas.microsoft.com/office/powerpoint/2010/main" val="2848387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58E8B9AD-D018-40A0-90B2-8802BAF8A579}" type="slidenum">
              <a:rPr lang="en-GB">
                <a:solidFill>
                  <a:prstClr val="black"/>
                </a:solidFill>
                <a:latin typeface="Calibri" panose="020F0502020204030204"/>
              </a:rPr>
              <a:pPr defTabSz="933237">
                <a:defRPr/>
              </a:pPr>
              <a:t>16</a:t>
            </a:fld>
            <a:endParaRPr lang="en-GB">
              <a:solidFill>
                <a:prstClr val="black"/>
              </a:solidFill>
              <a:latin typeface="Calibri" panose="020F0502020204030204"/>
            </a:endParaRPr>
          </a:p>
        </p:txBody>
      </p:sp>
    </p:spTree>
    <p:extLst>
      <p:ext uri="{BB962C8B-B14F-4D97-AF65-F5344CB8AC3E}">
        <p14:creationId xmlns:p14="http://schemas.microsoft.com/office/powerpoint/2010/main" val="4237457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58E8B9AD-D018-40A0-90B2-8802BAF8A579}" type="slidenum">
              <a:rPr lang="en-GB">
                <a:solidFill>
                  <a:prstClr val="black"/>
                </a:solidFill>
                <a:latin typeface="Calibri" panose="020F0502020204030204"/>
              </a:rPr>
              <a:pPr defTabSz="933237">
                <a:defRPr/>
              </a:pPr>
              <a:t>17</a:t>
            </a:fld>
            <a:endParaRPr lang="en-GB">
              <a:solidFill>
                <a:prstClr val="black"/>
              </a:solidFill>
              <a:latin typeface="Calibri" panose="020F0502020204030204"/>
            </a:endParaRPr>
          </a:p>
        </p:txBody>
      </p:sp>
    </p:spTree>
    <p:extLst>
      <p:ext uri="{BB962C8B-B14F-4D97-AF65-F5344CB8AC3E}">
        <p14:creationId xmlns:p14="http://schemas.microsoft.com/office/powerpoint/2010/main" val="108006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E851CAF2-A091-44F4-90A9-1180AE48E48C}" type="slidenum">
              <a:rPr lang="en-GB">
                <a:solidFill>
                  <a:prstClr val="black"/>
                </a:solidFill>
                <a:latin typeface="Calibri" panose="020F0502020204030204"/>
              </a:rPr>
              <a:pPr defTabSz="933237">
                <a:defRPr/>
              </a:pPr>
              <a:t>19</a:t>
            </a:fld>
            <a:endParaRPr lang="en-GB">
              <a:solidFill>
                <a:prstClr val="black"/>
              </a:solidFill>
              <a:latin typeface="Calibri" panose="020F0502020204030204"/>
            </a:endParaRPr>
          </a:p>
        </p:txBody>
      </p:sp>
    </p:spTree>
    <p:extLst>
      <p:ext uri="{BB962C8B-B14F-4D97-AF65-F5344CB8AC3E}">
        <p14:creationId xmlns:p14="http://schemas.microsoft.com/office/powerpoint/2010/main" val="1073960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E851CAF2-A091-44F4-90A9-1180AE48E48C}" type="slidenum">
              <a:rPr lang="en-GB">
                <a:solidFill>
                  <a:prstClr val="black"/>
                </a:solidFill>
                <a:latin typeface="Calibri" panose="020F0502020204030204"/>
              </a:rPr>
              <a:pPr defTabSz="933237">
                <a:defRPr/>
              </a:pPr>
              <a:t>20</a:t>
            </a:fld>
            <a:endParaRPr lang="en-GB">
              <a:solidFill>
                <a:prstClr val="black"/>
              </a:solidFill>
              <a:latin typeface="Calibri" panose="020F0502020204030204"/>
            </a:endParaRPr>
          </a:p>
        </p:txBody>
      </p:sp>
    </p:spTree>
    <p:extLst>
      <p:ext uri="{BB962C8B-B14F-4D97-AF65-F5344CB8AC3E}">
        <p14:creationId xmlns:p14="http://schemas.microsoft.com/office/powerpoint/2010/main" val="1629729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defTabSz="933237">
              <a:defRPr/>
            </a:pPr>
            <a:fld id="{A4342998-E876-46B6-A539-6A84669B61A4}" type="slidenum">
              <a:rPr lang="en-GB">
                <a:solidFill>
                  <a:prstClr val="black"/>
                </a:solidFill>
                <a:latin typeface="Calibri" panose="020F0502020204030204"/>
              </a:rPr>
              <a:pPr defTabSz="933237">
                <a:defRPr/>
              </a:pPr>
              <a:t>21</a:t>
            </a:fld>
            <a:endParaRPr lang="en-GB">
              <a:solidFill>
                <a:prstClr val="black"/>
              </a:solidFill>
              <a:latin typeface="Calibri" panose="020F0502020204030204"/>
            </a:endParaRPr>
          </a:p>
        </p:txBody>
      </p:sp>
    </p:spTree>
    <p:extLst>
      <p:ext uri="{BB962C8B-B14F-4D97-AF65-F5344CB8AC3E}">
        <p14:creationId xmlns:p14="http://schemas.microsoft.com/office/powerpoint/2010/main" val="2823907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26</a:t>
            </a:fld>
            <a:endParaRPr lang="en-US"/>
          </a:p>
        </p:txBody>
      </p:sp>
    </p:spTree>
    <p:extLst>
      <p:ext uri="{BB962C8B-B14F-4D97-AF65-F5344CB8AC3E}">
        <p14:creationId xmlns:p14="http://schemas.microsoft.com/office/powerpoint/2010/main" val="1528690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27</a:t>
            </a:fld>
            <a:endParaRPr lang="en-US"/>
          </a:p>
        </p:txBody>
      </p:sp>
    </p:spTree>
    <p:extLst>
      <p:ext uri="{BB962C8B-B14F-4D97-AF65-F5344CB8AC3E}">
        <p14:creationId xmlns:p14="http://schemas.microsoft.com/office/powerpoint/2010/main" val="1877670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982" indent="-174982">
              <a:buFont typeface="Arial" panose="020B0604020202020204" pitchFamily="34" charset="0"/>
              <a:buChar char="•"/>
            </a:pPr>
            <a:r>
              <a:rPr lang="en-GB"/>
              <a:t>Could be write down an interesting fact that people don’t know about you</a:t>
            </a:r>
          </a:p>
        </p:txBody>
      </p:sp>
      <p:sp>
        <p:nvSpPr>
          <p:cNvPr id="4" name="Slide Number Placeholder 3"/>
          <p:cNvSpPr>
            <a:spLocks noGrp="1"/>
          </p:cNvSpPr>
          <p:nvPr>
            <p:ph type="sldNum" sz="quarter" idx="5"/>
          </p:nvPr>
        </p:nvSpPr>
        <p:spPr/>
        <p:txBody>
          <a:bodyPr/>
          <a:lstStyle/>
          <a:p>
            <a:fld id="{6421AA93-721E-8546-8554-FE2BF7C39D7A}" type="slidenum">
              <a:rPr lang="en-US" smtClean="0"/>
              <a:t>28</a:t>
            </a:fld>
            <a:endParaRPr lang="en-US"/>
          </a:p>
        </p:txBody>
      </p:sp>
    </p:spTree>
    <p:extLst>
      <p:ext uri="{BB962C8B-B14F-4D97-AF65-F5344CB8AC3E}">
        <p14:creationId xmlns:p14="http://schemas.microsoft.com/office/powerpoint/2010/main" val="15891197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59C5DF-040B-654C-AA59-B461E15DDEE4}"/>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03/10/2024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2"/>
          <a:stretch>
            <a:fillRect/>
          </a:stretch>
        </p:blipFill>
        <p:spPr>
          <a:xfrm>
            <a:off x="265800" y="0"/>
            <a:ext cx="2484600" cy="601113"/>
          </a:xfrm>
          <a:prstGeom prst="rect">
            <a:avLst/>
          </a:prstGeom>
        </p:spPr>
      </p:pic>
    </p:spTree>
    <p:extLst>
      <p:ext uri="{BB962C8B-B14F-4D97-AF65-F5344CB8AC3E}">
        <p14:creationId xmlns:p14="http://schemas.microsoft.com/office/powerpoint/2010/main" val="88360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60000" y="1260000"/>
            <a:ext cx="4442841" cy="464055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03/10/2024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60000" y="720000"/>
            <a:ext cx="4633885" cy="449367"/>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73892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AB5763-9650-8649-9CB8-F5FD2309BE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panose="020B0604020202020204" pitchFamily="34" charset="0"/>
              </a:defRPr>
            </a:lvl1pPr>
          </a:lstStyle>
          <a:p>
            <a:r>
              <a:rPr lang="en-GB">
                <a:effectLst/>
                <a:latin typeface="Metropolis" pitchFamily="2" charset="77"/>
              </a:rPr>
              <a:t>Click to edit Master title style</a:t>
            </a: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03/10/2024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3"/>
          <a:stretch>
            <a:fillRect/>
          </a:stretch>
        </p:blipFill>
        <p:spPr>
          <a:xfrm>
            <a:off x="265800" y="0"/>
            <a:ext cx="2484600" cy="601113"/>
          </a:xfrm>
          <a:prstGeom prst="rect">
            <a:avLst/>
          </a:prstGeom>
        </p:spPr>
      </p:pic>
    </p:spTree>
    <p:extLst>
      <p:ext uri="{BB962C8B-B14F-4D97-AF65-F5344CB8AC3E}">
        <p14:creationId xmlns:p14="http://schemas.microsoft.com/office/powerpoint/2010/main" val="2401983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03/10/2024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0" i="0" smtClean="0">
                <a:solidFill>
                  <a:schemeClr val="bg1"/>
                </a:solidFill>
                <a:effectLst/>
                <a:latin typeface="Metropolis Black" pitchFamily="2" charset="77"/>
                <a:cs typeface="Arial Black" panose="020B0604020202020204" pitchFamily="34" charset="0"/>
              </a:defRPr>
            </a:lvl1pPr>
          </a:lstStyle>
          <a:p>
            <a:r>
              <a:rPr lang="en-GB">
                <a:effectLst/>
                <a:latin typeface="Metropolis" pitchFamily="2" charset="77"/>
              </a:rPr>
              <a:t>Click to edit Master title style</a:t>
            </a:r>
          </a:p>
        </p:txBody>
      </p:sp>
    </p:spTree>
    <p:extLst>
      <p:ext uri="{BB962C8B-B14F-4D97-AF65-F5344CB8AC3E}">
        <p14:creationId xmlns:p14="http://schemas.microsoft.com/office/powerpoint/2010/main" val="35300449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a:xfrm>
            <a:off x="2243328" y="1075190"/>
            <a:ext cx="9486000" cy="512399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D56252B-CCCA-A84F-83BB-4F8A72A763D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183128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Picture Placeholder 8" descr="Background pattern&#10;&#10;Description automatically generated">
            <a:extLst>
              <a:ext uri="{FF2B5EF4-FFF2-40B4-BE49-F238E27FC236}">
                <a16:creationId xmlns:a16="http://schemas.microsoft.com/office/drawing/2014/main" id="{FA704B8A-3198-9547-A712-90C2E22D4A57}"/>
              </a:ext>
            </a:extLst>
          </p:cNvPr>
          <p:cNvPicPr>
            <a:picLocks noChangeAspect="1"/>
          </p:cNvPicPr>
          <p:nvPr userDrawn="1"/>
        </p:nvPicPr>
        <p:blipFill rotWithShape="1">
          <a:blip r:embed="rId2"/>
          <a:srcRect t="26180" r="1639" b="26180"/>
          <a:stretch/>
        </p:blipFill>
        <p:spPr>
          <a:xfrm>
            <a:off x="0" y="587910"/>
            <a:ext cx="12192000"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03/10/2024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07840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3" name="Picture Placeholder 9" descr="A picture containing nature, night sky&#10;&#10;Description automatically generated">
            <a:extLst>
              <a:ext uri="{FF2B5EF4-FFF2-40B4-BE49-F238E27FC236}">
                <a16:creationId xmlns:a16="http://schemas.microsoft.com/office/drawing/2014/main" id="{954C9B6E-49DC-BF49-B131-301DD9C083E1}"/>
              </a:ext>
            </a:extLst>
          </p:cNvPr>
          <p:cNvPicPr>
            <a:picLocks noChangeAspect="1"/>
          </p:cNvPicPr>
          <p:nvPr userDrawn="1"/>
        </p:nvPicPr>
        <p:blipFill rotWithShape="1">
          <a:blip r:embed="rId2"/>
          <a:srcRect t="25801" r="1870" b="25801"/>
          <a:stretch/>
        </p:blipFill>
        <p:spPr>
          <a:xfrm>
            <a:off x="0" y="590400"/>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03/10/2024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49858BB1-6C57-F84E-BA5B-838BF3844A8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83306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12" name="Picture Placeholder 10" descr="Background pattern&#10;&#10;Description automatically generated">
            <a:extLst>
              <a:ext uri="{FF2B5EF4-FFF2-40B4-BE49-F238E27FC236}">
                <a16:creationId xmlns:a16="http://schemas.microsoft.com/office/drawing/2014/main" id="{8FF0C136-656B-E741-ADF9-D397751FF915}"/>
              </a:ext>
            </a:extLst>
          </p:cNvPr>
          <p:cNvPicPr>
            <a:picLocks noChangeAspect="1"/>
          </p:cNvPicPr>
          <p:nvPr userDrawn="1"/>
        </p:nvPicPr>
        <p:blipFill rotWithShape="1">
          <a:blip r:embed="rId2"/>
          <a:srcRect l="269" t="25801" r="1100" b="25801"/>
          <a:stretch/>
        </p:blipFill>
        <p:spPr>
          <a:xfrm>
            <a:off x="-1" y="587910"/>
            <a:ext cx="12192001"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03/10/2024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9C876B9D-07D7-374A-81D1-2FC511225471}"/>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4836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13" name="Picture Placeholder 10" descr="Background pattern&#10;&#10;Description automatically generated">
            <a:extLst>
              <a:ext uri="{FF2B5EF4-FFF2-40B4-BE49-F238E27FC236}">
                <a16:creationId xmlns:a16="http://schemas.microsoft.com/office/drawing/2014/main" id="{889B8CB0-1B37-FF44-A015-4C5C26E0A0FA}"/>
              </a:ext>
            </a:extLst>
          </p:cNvPr>
          <p:cNvPicPr>
            <a:picLocks noChangeAspect="1"/>
          </p:cNvPicPr>
          <p:nvPr userDrawn="1"/>
        </p:nvPicPr>
        <p:blipFill rotWithShape="1">
          <a:blip r:embed="rId2"/>
          <a:srcRect t="25801" r="1279" b="25801"/>
          <a:stretch/>
        </p:blipFill>
        <p:spPr>
          <a:xfrm>
            <a:off x="0" y="591976"/>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03/10/2024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7777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2" name="Rectangle 11">
            <a:extLst>
              <a:ext uri="{FF2B5EF4-FFF2-40B4-BE49-F238E27FC236}">
                <a16:creationId xmlns:a16="http://schemas.microsoft.com/office/drawing/2014/main" id="{67847A5D-F225-4C49-AD0E-07AD6549BEF9}"/>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65835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1898931" y="1078739"/>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878171" y="1078739"/>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03/10/2024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35280" y="1075190"/>
            <a:ext cx="1322832"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2559111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1995476" y="1075190"/>
            <a:ext cx="9152136"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1996888" y="1899102"/>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03/10/2024</a:t>
            </a:fld>
            <a:endParaRPr lang="en-US">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330301C3-10C5-B348-859B-DDAA5BA45910}"/>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522207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03/10/2024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Tree>
    <p:extLst>
      <p:ext uri="{BB962C8B-B14F-4D97-AF65-F5344CB8AC3E}">
        <p14:creationId xmlns:p14="http://schemas.microsoft.com/office/powerpoint/2010/main" val="10390846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03/10/2024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14801372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03/10/2024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4206093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03/10/2024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1214641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03/10/2024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370617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9" name="Title Placeholder 1">
            <a:extLst>
              <a:ext uri="{FF2B5EF4-FFF2-40B4-BE49-F238E27FC236}">
                <a16:creationId xmlns:a16="http://schemas.microsoft.com/office/drawing/2014/main" id="{0054860C-687E-4A49-B3E3-0B5A44A4D84C}"/>
              </a:ext>
            </a:extLst>
          </p:cNvPr>
          <p:cNvSpPr>
            <a:spLocks noGrp="1"/>
          </p:cNvSpPr>
          <p:nvPr>
            <p:ph type="title"/>
          </p:nvPr>
        </p:nvSpPr>
        <p:spPr>
          <a:xfrm>
            <a:off x="335279" y="764323"/>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DF5F3D28-1C3C-B049-9103-C98B45136CDF}"/>
              </a:ext>
            </a:extLst>
          </p:cNvPr>
          <p:cNvSpPr>
            <a:spLocks noGrp="1"/>
          </p:cNvSpPr>
          <p:nvPr>
            <p:ph idx="1" hasCustomPrompt="1"/>
          </p:nvPr>
        </p:nvSpPr>
        <p:spPr>
          <a:xfrm>
            <a:off x="360000" y="1260000"/>
            <a:ext cx="11436721" cy="4941888"/>
          </a:xfrm>
          <a:prstGeom prst="rect">
            <a:avLst/>
          </a:prstGeom>
        </p:spPr>
        <p:txBody>
          <a:bodyPr vert="horz" lIns="91440" tIns="45720" rIns="91440" bIns="45720" rtlCol="0">
            <a:normAutofit/>
          </a:bodyPr>
          <a:lstStyle>
            <a:lvl1pPr>
              <a:buNone/>
              <a:defRPr/>
            </a:lvl1pPr>
            <a:lvl2pPr>
              <a:buNone/>
              <a:defRPr/>
            </a:lvl2pPr>
            <a:lvl3pPr>
              <a:buNone/>
              <a:defRPr/>
            </a:lvl3pPr>
            <a:lvl4pPr>
              <a:buNone/>
              <a:defRPr/>
            </a:lvl4pPr>
            <a:lvl5pPr>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38797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90802E-7EC5-564D-9786-46D393445EE9}"/>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03/10/2024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2"/>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3"/>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4"/>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8316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9880" y="1260000"/>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019800" y="1253331"/>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03/10/2024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60000" y="720000"/>
            <a:ext cx="8125229"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204477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0000" y="1260000"/>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03/10/2024</a:t>
            </a:fld>
            <a:endParaRPr lang="en-US">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F9C50C5F-16A8-A946-B802-9C23E22BF9F3}"/>
              </a:ext>
            </a:extLst>
          </p:cNvPr>
          <p:cNvSpPr txBox="1">
            <a:spLocks/>
          </p:cNvSpPr>
          <p:nvPr userDrawn="1"/>
        </p:nvSpPr>
        <p:spPr>
          <a:xfrm>
            <a:off x="360000" y="720000"/>
            <a:ext cx="8125229" cy="4544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Arial Black" panose="020B0604020202020204" pitchFamily="34" charset="0"/>
                <a:ea typeface="+mj-ea"/>
                <a:cs typeface="Arial Black"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363288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60000" y="720000"/>
            <a:ext cx="8439265" cy="365125"/>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03/10/2024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2476245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03/10/2024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endParaRPr lang="en-US"/>
          </a:p>
        </p:txBody>
      </p:sp>
    </p:spTree>
    <p:extLst>
      <p:ext uri="{BB962C8B-B14F-4D97-AF65-F5344CB8AC3E}">
        <p14:creationId xmlns:p14="http://schemas.microsoft.com/office/powerpoint/2010/main" val="1437707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1260000"/>
            <a:ext cx="6172200" cy="457719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60000" y="1260000"/>
            <a:ext cx="4442841" cy="45851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03/10/2024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60000" y="720000"/>
            <a:ext cx="4523047"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2021487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image" Target="../media/image1.png"/><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60000" y="756000"/>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79" y="1260000"/>
            <a:ext cx="11436721"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03/10/2024</a:t>
            </a:fld>
            <a:endParaRPr lang="en-US">
              <a:solidFill>
                <a:schemeClr val="bg1"/>
              </a:solidFill>
            </a:endParaRPr>
          </a:p>
        </p:txBody>
      </p:sp>
    </p:spTree>
    <p:extLst>
      <p:ext uri="{BB962C8B-B14F-4D97-AF65-F5344CB8AC3E}">
        <p14:creationId xmlns:p14="http://schemas.microsoft.com/office/powerpoint/2010/main" val="32574215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1257300"/>
            <a:ext cx="1486796" cy="2965076"/>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2286000" y="1257300"/>
            <a:ext cx="9486000"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5"/>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03/10/2024</a:t>
            </a:fld>
            <a:endParaRPr lang="en-US">
              <a:solidFill>
                <a:schemeClr val="bg1"/>
              </a:solidFill>
            </a:endParaRPr>
          </a:p>
        </p:txBody>
      </p:sp>
    </p:spTree>
    <p:extLst>
      <p:ext uri="{BB962C8B-B14F-4D97-AF65-F5344CB8AC3E}">
        <p14:creationId xmlns:p14="http://schemas.microsoft.com/office/powerpoint/2010/main" val="929337470"/>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3.xml"/><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8D912-1790-D845-A9C9-483441AB9ACF}"/>
              </a:ext>
            </a:extLst>
          </p:cNvPr>
          <p:cNvSpPr>
            <a:spLocks noGrp="1"/>
          </p:cNvSpPr>
          <p:nvPr>
            <p:ph type="ctrTitle"/>
          </p:nvPr>
        </p:nvSpPr>
        <p:spPr>
          <a:xfrm>
            <a:off x="359880" y="506312"/>
            <a:ext cx="11134128" cy="2868066"/>
          </a:xfrm>
        </p:spPr>
        <p:txBody>
          <a:bodyPr/>
          <a:lstStyle/>
          <a:p>
            <a:r>
              <a:rPr lang="en-US"/>
              <a:t>Funders Advisory Panel</a:t>
            </a:r>
          </a:p>
        </p:txBody>
      </p:sp>
      <p:sp>
        <p:nvSpPr>
          <p:cNvPr id="3" name="Subtitle 2">
            <a:extLst>
              <a:ext uri="{FF2B5EF4-FFF2-40B4-BE49-F238E27FC236}">
                <a16:creationId xmlns:a16="http://schemas.microsoft.com/office/drawing/2014/main" id="{67E2540D-C54A-7643-8AEE-12474F58B40C}"/>
              </a:ext>
            </a:extLst>
          </p:cNvPr>
          <p:cNvSpPr>
            <a:spLocks noGrp="1"/>
          </p:cNvSpPr>
          <p:nvPr>
            <p:ph type="subTitle" idx="1"/>
          </p:nvPr>
        </p:nvSpPr>
        <p:spPr/>
        <p:txBody>
          <a:bodyPr vert="horz" lIns="91440" tIns="45720" rIns="91440" bIns="45720" rtlCol="0" anchor="t">
            <a:normAutofit lnSpcReduction="10000"/>
          </a:bodyPr>
          <a:lstStyle/>
          <a:p>
            <a:r>
              <a:rPr lang="en-US">
                <a:latin typeface="Metropolis"/>
                <a:cs typeface="Arial"/>
              </a:rPr>
              <a:t>4 October 2024</a:t>
            </a:r>
          </a:p>
        </p:txBody>
      </p:sp>
      <p:sp>
        <p:nvSpPr>
          <p:cNvPr id="4" name="Text Placeholder 3">
            <a:extLst>
              <a:ext uri="{FF2B5EF4-FFF2-40B4-BE49-F238E27FC236}">
                <a16:creationId xmlns:a16="http://schemas.microsoft.com/office/drawing/2014/main" id="{BA73875B-CCE4-254A-84B8-113CDDFD1D83}"/>
              </a:ext>
            </a:extLst>
          </p:cNvPr>
          <p:cNvSpPr>
            <a:spLocks noGrp="1"/>
          </p:cNvSpPr>
          <p:nvPr>
            <p:ph type="body" sz="quarter" idx="13"/>
          </p:nvPr>
        </p:nvSpPr>
        <p:spPr/>
        <p:txBody>
          <a:bodyPr>
            <a:normAutofit/>
          </a:bodyPr>
          <a:lstStyle/>
          <a:p>
            <a:endParaRPr lang="en-US"/>
          </a:p>
          <a:p>
            <a:r>
              <a:rPr lang="en-US"/>
              <a:t>Classification: CONFIDENTIAL</a:t>
            </a:r>
          </a:p>
          <a:p>
            <a:endParaRPr lang="en-US"/>
          </a:p>
        </p:txBody>
      </p:sp>
      <p:sp>
        <p:nvSpPr>
          <p:cNvPr id="6" name="Footer Placeholder 1">
            <a:extLst>
              <a:ext uri="{FF2B5EF4-FFF2-40B4-BE49-F238E27FC236}">
                <a16:creationId xmlns:a16="http://schemas.microsoft.com/office/drawing/2014/main" id="{F20B1D08-8CB2-4174-8C2C-60E733CF997E}"/>
              </a:ext>
            </a:extLst>
          </p:cNvPr>
          <p:cNvSpPr txBox="1">
            <a:spLocks/>
          </p:cNvSpPr>
          <p:nvPr/>
        </p:nvSpPr>
        <p:spPr>
          <a:xfrm>
            <a:off x="2445173" y="6486472"/>
            <a:ext cx="7674187"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050004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a:xfrm>
            <a:off x="359880" y="2268071"/>
            <a:ext cx="10308120" cy="1241892"/>
          </a:xfrm>
        </p:spPr>
        <p:txBody>
          <a:bodyPr/>
          <a:lstStyle/>
          <a:p>
            <a:r>
              <a:rPr lang="en-GB">
                <a:latin typeface="Metropolis Black"/>
              </a:rPr>
              <a:t>Aug ’24 Billing</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10</a:t>
            </a:fld>
            <a:endParaRPr lang="en-US"/>
          </a:p>
        </p:txBody>
      </p:sp>
    </p:spTree>
    <p:extLst>
      <p:ext uri="{BB962C8B-B14F-4D97-AF65-F5344CB8AC3E}">
        <p14:creationId xmlns:p14="http://schemas.microsoft.com/office/powerpoint/2010/main" val="3489901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11</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a:xfrm>
            <a:off x="325633" y="609994"/>
            <a:ext cx="9593812" cy="495922"/>
          </a:xfrm>
        </p:spPr>
        <p:txBody>
          <a:bodyPr/>
          <a:lstStyle/>
          <a:p>
            <a:r>
              <a:rPr lang="en-GB">
                <a:latin typeface="Metropolis Black"/>
              </a:rPr>
              <a:t>Itemised Billing (Ex VAT) for Aug’24:  WS 1 - 4</a:t>
            </a:r>
            <a:endParaRPr lang="en-GB"/>
          </a:p>
        </p:txBody>
      </p:sp>
      <p:pic>
        <p:nvPicPr>
          <p:cNvPr id="6" name="Picture 5" descr="A screenshot of a document&#10;&#10;Description automatically generated">
            <a:extLst>
              <a:ext uri="{FF2B5EF4-FFF2-40B4-BE49-F238E27FC236}">
                <a16:creationId xmlns:a16="http://schemas.microsoft.com/office/drawing/2014/main" id="{ECC06318-154B-8214-3B4E-3B8C4CE4A815}"/>
              </a:ext>
            </a:extLst>
          </p:cNvPr>
          <p:cNvPicPr>
            <a:picLocks noChangeAspect="1"/>
          </p:cNvPicPr>
          <p:nvPr/>
        </p:nvPicPr>
        <p:blipFill>
          <a:blip r:embed="rId2"/>
          <a:stretch>
            <a:fillRect/>
          </a:stretch>
        </p:blipFill>
        <p:spPr>
          <a:xfrm>
            <a:off x="428684" y="1012423"/>
            <a:ext cx="7206326" cy="5479408"/>
          </a:xfrm>
          <a:prstGeom prst="rect">
            <a:avLst/>
          </a:prstGeom>
        </p:spPr>
      </p:pic>
    </p:spTree>
    <p:extLst>
      <p:ext uri="{BB962C8B-B14F-4D97-AF65-F5344CB8AC3E}">
        <p14:creationId xmlns:p14="http://schemas.microsoft.com/office/powerpoint/2010/main" val="2249382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12</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a:xfrm>
            <a:off x="277406" y="687158"/>
            <a:ext cx="9593812" cy="495922"/>
          </a:xfrm>
        </p:spPr>
        <p:txBody>
          <a:bodyPr/>
          <a:lstStyle/>
          <a:p>
            <a:r>
              <a:rPr lang="en-GB">
                <a:latin typeface="Metropolis Black"/>
              </a:rPr>
              <a:t>Itemised Billing (Ex VAT) for Aug’24:  WS 5</a:t>
            </a:r>
            <a:endParaRPr lang="en-GB"/>
          </a:p>
        </p:txBody>
      </p:sp>
      <p:pic>
        <p:nvPicPr>
          <p:cNvPr id="6" name="Picture 5" descr="A screenshot of a document&#10;&#10;Description automatically generated">
            <a:extLst>
              <a:ext uri="{FF2B5EF4-FFF2-40B4-BE49-F238E27FC236}">
                <a16:creationId xmlns:a16="http://schemas.microsoft.com/office/drawing/2014/main" id="{3FAFBD04-D67A-F675-7303-42567CB97E2B}"/>
              </a:ext>
            </a:extLst>
          </p:cNvPr>
          <p:cNvPicPr>
            <a:picLocks noChangeAspect="1"/>
          </p:cNvPicPr>
          <p:nvPr/>
        </p:nvPicPr>
        <p:blipFill>
          <a:blip r:embed="rId2"/>
          <a:stretch>
            <a:fillRect/>
          </a:stretch>
        </p:blipFill>
        <p:spPr>
          <a:xfrm>
            <a:off x="274354" y="1267608"/>
            <a:ext cx="8325213" cy="4737542"/>
          </a:xfrm>
          <a:prstGeom prst="rect">
            <a:avLst/>
          </a:prstGeom>
        </p:spPr>
      </p:pic>
    </p:spTree>
    <p:extLst>
      <p:ext uri="{BB962C8B-B14F-4D97-AF65-F5344CB8AC3E}">
        <p14:creationId xmlns:p14="http://schemas.microsoft.com/office/powerpoint/2010/main" val="1980518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13</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a:xfrm>
            <a:off x="277406" y="687158"/>
            <a:ext cx="9593812" cy="495922"/>
          </a:xfrm>
        </p:spPr>
        <p:txBody>
          <a:bodyPr/>
          <a:lstStyle/>
          <a:p>
            <a:r>
              <a:rPr lang="en-GB">
                <a:latin typeface="Metropolis Black"/>
              </a:rPr>
              <a:t>Itemised Billing (Ex VAT) for Aug’24:  WS 5 - Continued</a:t>
            </a:r>
            <a:endParaRPr lang="en-GB"/>
          </a:p>
        </p:txBody>
      </p:sp>
      <p:pic>
        <p:nvPicPr>
          <p:cNvPr id="7" name="Picture 6" descr="A screenshot of a document&#10;&#10;Description automatically generated">
            <a:extLst>
              <a:ext uri="{FF2B5EF4-FFF2-40B4-BE49-F238E27FC236}">
                <a16:creationId xmlns:a16="http://schemas.microsoft.com/office/drawing/2014/main" id="{884B27DA-EF40-17A1-1C80-917D26FB5A63}"/>
              </a:ext>
            </a:extLst>
          </p:cNvPr>
          <p:cNvPicPr>
            <a:picLocks noChangeAspect="1"/>
          </p:cNvPicPr>
          <p:nvPr/>
        </p:nvPicPr>
        <p:blipFill>
          <a:blip r:embed="rId2"/>
          <a:stretch>
            <a:fillRect/>
          </a:stretch>
        </p:blipFill>
        <p:spPr>
          <a:xfrm>
            <a:off x="279119" y="1355503"/>
            <a:ext cx="9907205" cy="4233802"/>
          </a:xfrm>
          <a:prstGeom prst="rect">
            <a:avLst/>
          </a:prstGeom>
        </p:spPr>
      </p:pic>
    </p:spTree>
    <p:extLst>
      <p:ext uri="{BB962C8B-B14F-4D97-AF65-F5344CB8AC3E}">
        <p14:creationId xmlns:p14="http://schemas.microsoft.com/office/powerpoint/2010/main" val="2511622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14</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Itemised Billing (Ex VAT) for Aug’24:  WS 7</a:t>
            </a:r>
            <a:endParaRPr lang="en-GB"/>
          </a:p>
        </p:txBody>
      </p:sp>
      <p:pic>
        <p:nvPicPr>
          <p:cNvPr id="6" name="Picture 5" descr="A screenshot of a document&#10;&#10;Description automatically generated">
            <a:extLst>
              <a:ext uri="{FF2B5EF4-FFF2-40B4-BE49-F238E27FC236}">
                <a16:creationId xmlns:a16="http://schemas.microsoft.com/office/drawing/2014/main" id="{D6CD9E7B-3500-0324-4218-97BB845A0F62}"/>
              </a:ext>
            </a:extLst>
          </p:cNvPr>
          <p:cNvPicPr>
            <a:picLocks noChangeAspect="1"/>
          </p:cNvPicPr>
          <p:nvPr/>
        </p:nvPicPr>
        <p:blipFill>
          <a:blip r:embed="rId2"/>
          <a:stretch>
            <a:fillRect/>
          </a:stretch>
        </p:blipFill>
        <p:spPr>
          <a:xfrm>
            <a:off x="404993" y="1270322"/>
            <a:ext cx="9455629" cy="5049328"/>
          </a:xfrm>
          <a:prstGeom prst="rect">
            <a:avLst/>
          </a:prstGeom>
        </p:spPr>
      </p:pic>
    </p:spTree>
    <p:extLst>
      <p:ext uri="{BB962C8B-B14F-4D97-AF65-F5344CB8AC3E}">
        <p14:creationId xmlns:p14="http://schemas.microsoft.com/office/powerpoint/2010/main" val="2617635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Plan on a page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15</a:t>
            </a:fld>
            <a:endParaRPr lang="en-US"/>
          </a:p>
        </p:txBody>
      </p:sp>
      <p:pic>
        <p:nvPicPr>
          <p:cNvPr id="5" name="Picture 4">
            <a:extLst>
              <a:ext uri="{FF2B5EF4-FFF2-40B4-BE49-F238E27FC236}">
                <a16:creationId xmlns:a16="http://schemas.microsoft.com/office/drawing/2014/main" id="{BD45F484-B84F-207A-D31D-26E8E6A874E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58530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0" y="626984"/>
          <a:ext cx="12169340" cy="5447382"/>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51643">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51643">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488861">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10030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1. Levelling up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API Availability &amp; Performance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100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2a. </a:t>
                      </a:r>
                      <a:r>
                        <a:rPr lang="en-GB" sz="700" b="1" kern="1200" baseline="0">
                          <a:solidFill>
                            <a:schemeClr val="tx1"/>
                          </a:solidFill>
                          <a:latin typeface="Metropolis"/>
                          <a:ea typeface="+mn-ea"/>
                          <a:cs typeface="Arial"/>
                        </a:rPr>
                        <a:t>Financial Crime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Fraud Data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2b. Financial crime tools (TRIs)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TRI Pilot – Phase 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64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a:rPr>
                        <a:t>3. Consumer Protection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Gap Analysis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429896">
                <a:tc rowSpan="2">
                  <a:txBody>
                    <a:bodyPr/>
                    <a:lstStyle/>
                    <a:p>
                      <a:r>
                        <a:rPr lang="en-GB" sz="700" b="1">
                          <a:solidFill>
                            <a:schemeClr val="tx1"/>
                          </a:solidFill>
                          <a:latin typeface="Metropolis"/>
                        </a:rPr>
                        <a:t>4. Information Flows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Open Banking Standard</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r h="358247">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sng">
                          <a:solidFill>
                            <a:srgbClr val="FF0000"/>
                          </a:solidFill>
                          <a:latin typeface="Metropolis" panose="00000500000000000000" pitchFamily="50" charset="0"/>
                        </a:rPr>
                        <a:t>FCA work package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u="none">
                          <a:solidFill>
                            <a:schemeClr val="tx1"/>
                          </a:solidFill>
                          <a:latin typeface="Metropolis" panose="00000500000000000000" pitchFamily="50" charset="0"/>
                        </a:rPr>
                        <a:t>Confirm next steps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2888081"/>
                  </a:ext>
                </a:extLst>
              </a:tr>
              <a:tr h="360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a:rPr>
                        <a:t>5. Commercial VRPs</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6367193"/>
                  </a:ext>
                </a:extLst>
              </a:tr>
            </a:tbl>
          </a:graphicData>
        </a:graphic>
      </p:graphicFrame>
      <p:cxnSp>
        <p:nvCxnSpPr>
          <p:cNvPr id="9" name="Straight Connector 8">
            <a:extLst>
              <a:ext uri="{FF2B5EF4-FFF2-40B4-BE49-F238E27FC236}">
                <a16:creationId xmlns:a16="http://schemas.microsoft.com/office/drawing/2014/main" id="{F6B76B3F-FC51-5164-786A-8D3BA26480DA}"/>
              </a:ext>
            </a:extLst>
          </p:cNvPr>
          <p:cNvCxnSpPr>
            <a:cxnSpLocks/>
            <a:endCxn id="6" idx="2"/>
          </p:cNvCxnSpPr>
          <p:nvPr/>
        </p:nvCxnSpPr>
        <p:spPr>
          <a:xfrm flipH="1" flipV="1">
            <a:off x="5231802" y="1343226"/>
            <a:ext cx="18749" cy="25522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sp>
        <p:nvSpPr>
          <p:cNvPr id="18" name="object 163">
            <a:extLst>
              <a:ext uri="{FF2B5EF4-FFF2-40B4-BE49-F238E27FC236}">
                <a16:creationId xmlns:a16="http://schemas.microsoft.com/office/drawing/2014/main" id="{DB673234-A8A0-C673-300C-AE569A95DCFD}"/>
              </a:ext>
            </a:extLst>
          </p:cNvPr>
          <p:cNvSpPr txBox="1"/>
          <p:nvPr/>
        </p:nvSpPr>
        <p:spPr>
          <a:xfrm>
            <a:off x="6923350" y="1822551"/>
            <a:ext cx="2323126"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 name="object 163">
            <a:extLst>
              <a:ext uri="{FF2B5EF4-FFF2-40B4-BE49-F238E27FC236}">
                <a16:creationId xmlns:a16="http://schemas.microsoft.com/office/drawing/2014/main" id="{F0893CAE-26F8-9D1E-01FA-88D415B56076}"/>
              </a:ext>
            </a:extLst>
          </p:cNvPr>
          <p:cNvSpPr txBox="1"/>
          <p:nvPr/>
        </p:nvSpPr>
        <p:spPr>
          <a:xfrm>
            <a:off x="6936767" y="2081732"/>
            <a:ext cx="2593488"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analysis &amp; recommended next steps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 name="object 163">
            <a:extLst>
              <a:ext uri="{FF2B5EF4-FFF2-40B4-BE49-F238E27FC236}">
                <a16:creationId xmlns:a16="http://schemas.microsoft.com/office/drawing/2014/main" id="{D10D55E1-44C4-AD05-F73D-40E4E10215D0}"/>
              </a:ext>
            </a:extLst>
          </p:cNvPr>
          <p:cNvSpPr txBox="1"/>
          <p:nvPr/>
        </p:nvSpPr>
        <p:spPr>
          <a:xfrm>
            <a:off x="2120461" y="5203174"/>
            <a:ext cx="1876097" cy="120546"/>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Open Banking Standard v4.0</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Rectangle: Rounded Corners 33">
            <a:extLst>
              <a:ext uri="{FF2B5EF4-FFF2-40B4-BE49-F238E27FC236}">
                <a16:creationId xmlns:a16="http://schemas.microsoft.com/office/drawing/2014/main" id="{C333A3F5-811E-D0C8-3034-E275063B2611}"/>
              </a:ext>
            </a:extLst>
          </p:cNvPr>
          <p:cNvSpPr/>
          <p:nvPr/>
        </p:nvSpPr>
        <p:spPr>
          <a:xfrm>
            <a:off x="2293480" y="4981019"/>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31F89285-62E5-511A-80C4-C5D652471718}"/>
              </a:ext>
            </a:extLst>
          </p:cNvPr>
          <p:cNvSpPr/>
          <p:nvPr/>
        </p:nvSpPr>
        <p:spPr>
          <a:xfrm>
            <a:off x="2318704" y="5013230"/>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44" name="Rectangle: Rounded Corners 43">
            <a:extLst>
              <a:ext uri="{FF2B5EF4-FFF2-40B4-BE49-F238E27FC236}">
                <a16:creationId xmlns:a16="http://schemas.microsoft.com/office/drawing/2014/main" id="{720FE8AD-6D95-00BC-DE6B-902589D7BADA}"/>
              </a:ext>
            </a:extLst>
          </p:cNvPr>
          <p:cNvSpPr/>
          <p:nvPr/>
        </p:nvSpPr>
        <p:spPr>
          <a:xfrm>
            <a:off x="2309621" y="5807176"/>
            <a:ext cx="9828000" cy="178594"/>
          </a:xfrm>
          <a:prstGeom prst="roundRect">
            <a:avLst/>
          </a:prstGeom>
          <a:solidFill>
            <a:schemeClr val="accent3">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Refer to detailed substream plan for further details</a:t>
            </a:r>
          </a:p>
        </p:txBody>
      </p:sp>
      <p:sp>
        <p:nvSpPr>
          <p:cNvPr id="46" name="Rectangle: Rounded Corners 45">
            <a:extLst>
              <a:ext uri="{FF2B5EF4-FFF2-40B4-BE49-F238E27FC236}">
                <a16:creationId xmlns:a16="http://schemas.microsoft.com/office/drawing/2014/main" id="{A0F58E4E-49D9-42DF-AD5C-D32337DC7EA9}"/>
              </a:ext>
            </a:extLst>
          </p:cNvPr>
          <p:cNvSpPr/>
          <p:nvPr/>
        </p:nvSpPr>
        <p:spPr>
          <a:xfrm>
            <a:off x="3056082" y="4979613"/>
            <a:ext cx="2265687" cy="18000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8" name="Rectangle: Rounded Corners 47">
            <a:extLst>
              <a:ext uri="{FF2B5EF4-FFF2-40B4-BE49-F238E27FC236}">
                <a16:creationId xmlns:a16="http://schemas.microsoft.com/office/drawing/2014/main" id="{409EFECD-9065-4EDE-777D-391D95B77846}"/>
              </a:ext>
            </a:extLst>
          </p:cNvPr>
          <p:cNvSpPr/>
          <p:nvPr/>
        </p:nvSpPr>
        <p:spPr>
          <a:xfrm>
            <a:off x="3056083" y="5014640"/>
            <a:ext cx="223447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Monitor adoption of voluntary implementation</a:t>
            </a:r>
          </a:p>
        </p:txBody>
      </p:sp>
      <p:sp>
        <p:nvSpPr>
          <p:cNvPr id="36" name="Flowchart: Decision 35">
            <a:extLst>
              <a:ext uri="{FF2B5EF4-FFF2-40B4-BE49-F238E27FC236}">
                <a16:creationId xmlns:a16="http://schemas.microsoft.com/office/drawing/2014/main" id="{0A256A7F-B113-16AD-D47E-E3F75120C8E6}"/>
              </a:ext>
            </a:extLst>
          </p:cNvPr>
          <p:cNvSpPr/>
          <p:nvPr/>
        </p:nvSpPr>
        <p:spPr>
          <a:xfrm>
            <a:off x="2968933" y="4988760"/>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6">
            <a:extLst>
              <a:ext uri="{FF2B5EF4-FFF2-40B4-BE49-F238E27FC236}">
                <a16:creationId xmlns:a16="http://schemas.microsoft.com/office/drawing/2014/main" id="{FDB9149C-79E4-6278-3F0C-1E6E19A5FA73}"/>
              </a:ext>
            </a:extLst>
          </p:cNvPr>
          <p:cNvSpPr>
            <a:spLocks noGrp="1"/>
          </p:cNvSpPr>
          <p:nvPr>
            <p:ph type="title"/>
          </p:nvPr>
        </p:nvSpPr>
        <p:spPr>
          <a:xfrm>
            <a:off x="2622176" y="46768"/>
            <a:ext cx="8223782" cy="540823"/>
          </a:xfrm>
        </p:spPr>
        <p:txBody>
          <a:bodyPr anchor="ctr">
            <a:noAutofit/>
          </a:bodyPr>
          <a:lstStyle/>
          <a:p>
            <a:pPr algn="ctr"/>
            <a:r>
              <a:rPr lang="en-GB" sz="2000">
                <a:solidFill>
                  <a:schemeClr val="bg1"/>
                </a:solidFill>
              </a:rPr>
              <a:t>JROC Programme POAP – 15/08/24 </a:t>
            </a:r>
            <a:r>
              <a:rPr lang="en-GB" sz="1400">
                <a:solidFill>
                  <a:schemeClr val="bg1"/>
                </a:solidFill>
              </a:rPr>
              <a:t>v1.0</a:t>
            </a:r>
            <a:endParaRPr lang="en-GB" sz="2000">
              <a:solidFill>
                <a:schemeClr val="bg1"/>
              </a:solidFill>
              <a:latin typeface="Metropolis" pitchFamily="2" charset="77"/>
              <a:cs typeface="Arial" panose="020B0604020202020204" pitchFamily="34" charset="0"/>
            </a:endParaRPr>
          </a:p>
        </p:txBody>
      </p:sp>
      <p:sp>
        <p:nvSpPr>
          <p:cNvPr id="21" name="object 163">
            <a:extLst>
              <a:ext uri="{FF2B5EF4-FFF2-40B4-BE49-F238E27FC236}">
                <a16:creationId xmlns:a16="http://schemas.microsoft.com/office/drawing/2014/main" id="{AA5A466B-89A8-8143-456A-30CDACB29868}"/>
              </a:ext>
            </a:extLst>
          </p:cNvPr>
          <p:cNvSpPr txBox="1"/>
          <p:nvPr/>
        </p:nvSpPr>
        <p:spPr>
          <a:xfrm>
            <a:off x="6938618" y="2889165"/>
            <a:ext cx="2457629"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6mth Summary of Fraud Data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 name="object 163">
            <a:extLst>
              <a:ext uri="{FF2B5EF4-FFF2-40B4-BE49-F238E27FC236}">
                <a16:creationId xmlns:a16="http://schemas.microsoft.com/office/drawing/2014/main" id="{1EC2F350-6812-13C2-2E89-C506051044A8}"/>
              </a:ext>
            </a:extLst>
          </p:cNvPr>
          <p:cNvSpPr txBox="1"/>
          <p:nvPr/>
        </p:nvSpPr>
        <p:spPr>
          <a:xfrm>
            <a:off x="6936766" y="3194746"/>
            <a:ext cx="2309710"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Conclusions Report to Ecosystem</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 name="Rectangle: Rounded Corners 9">
            <a:extLst>
              <a:ext uri="{FF2B5EF4-FFF2-40B4-BE49-F238E27FC236}">
                <a16:creationId xmlns:a16="http://schemas.microsoft.com/office/drawing/2014/main" id="{94D1E378-55C7-0B4E-7503-5313530FD513}"/>
              </a:ext>
            </a:extLst>
          </p:cNvPr>
          <p:cNvSpPr/>
          <p:nvPr/>
        </p:nvSpPr>
        <p:spPr>
          <a:xfrm>
            <a:off x="7615549" y="5451200"/>
            <a:ext cx="2250081"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FCA led review and decision on next steps</a:t>
            </a:r>
          </a:p>
        </p:txBody>
      </p:sp>
      <p:graphicFrame>
        <p:nvGraphicFramePr>
          <p:cNvPr id="256" name="Table 263">
            <a:extLst>
              <a:ext uri="{FF2B5EF4-FFF2-40B4-BE49-F238E27FC236}">
                <a16:creationId xmlns:a16="http://schemas.microsoft.com/office/drawing/2014/main" id="{D1F960A4-BFDF-A71F-E8B3-9C3BA6C4D6FD}"/>
              </a:ext>
            </a:extLst>
          </p:cNvPr>
          <p:cNvGraphicFramePr>
            <a:graphicFrameLocks noGrp="1"/>
          </p:cNvGraphicFramePr>
          <p:nvPr/>
        </p:nvGraphicFramePr>
        <p:xfrm>
          <a:off x="10845958" y="26175"/>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257" name="Rectangle: Rounded Corners 256">
            <a:extLst>
              <a:ext uri="{FF2B5EF4-FFF2-40B4-BE49-F238E27FC236}">
                <a16:creationId xmlns:a16="http://schemas.microsoft.com/office/drawing/2014/main" id="{553350A2-6B34-6DE8-05F9-C3D09B174807}"/>
              </a:ext>
            </a:extLst>
          </p:cNvPr>
          <p:cNvSpPr/>
          <p:nvPr/>
        </p:nvSpPr>
        <p:spPr>
          <a:xfrm>
            <a:off x="2989385" y="2347169"/>
            <a:ext cx="1584731"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TPP Engagement</a:t>
            </a:r>
          </a:p>
        </p:txBody>
      </p:sp>
      <p:sp>
        <p:nvSpPr>
          <p:cNvPr id="40" name="object 163">
            <a:extLst>
              <a:ext uri="{FF2B5EF4-FFF2-40B4-BE49-F238E27FC236}">
                <a16:creationId xmlns:a16="http://schemas.microsoft.com/office/drawing/2014/main" id="{C36DB89D-CBAE-A13B-F035-A48C84712702}"/>
              </a:ext>
            </a:extLst>
          </p:cNvPr>
          <p:cNvSpPr txBox="1"/>
          <p:nvPr/>
        </p:nvSpPr>
        <p:spPr>
          <a:xfrm>
            <a:off x="6934917" y="3891978"/>
            <a:ext cx="2226694"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TRI Recommendations Report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5" name="Rectangle: Rounded Corners 54">
            <a:extLst>
              <a:ext uri="{FF2B5EF4-FFF2-40B4-BE49-F238E27FC236}">
                <a16:creationId xmlns:a16="http://schemas.microsoft.com/office/drawing/2014/main" id="{6AF448F3-74B9-E21C-9A1C-EE849F0E62B0}"/>
              </a:ext>
            </a:extLst>
          </p:cNvPr>
          <p:cNvSpPr/>
          <p:nvPr/>
        </p:nvSpPr>
        <p:spPr>
          <a:xfrm>
            <a:off x="3056082" y="3877475"/>
            <a:ext cx="3782527" cy="180000"/>
          </a:xfrm>
          <a:prstGeom prst="round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56" name="Rectangle: Rounded Corners 55">
            <a:extLst>
              <a:ext uri="{FF2B5EF4-FFF2-40B4-BE49-F238E27FC236}">
                <a16:creationId xmlns:a16="http://schemas.microsoft.com/office/drawing/2014/main" id="{2830BC8B-BA1B-271D-D219-4A69B3E483C7}"/>
              </a:ext>
            </a:extLst>
          </p:cNvPr>
          <p:cNvSpPr/>
          <p:nvPr/>
        </p:nvSpPr>
        <p:spPr>
          <a:xfrm>
            <a:off x="5629276" y="3910293"/>
            <a:ext cx="1216024"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Report</a:t>
            </a:r>
          </a:p>
        </p:txBody>
      </p:sp>
      <p:sp>
        <p:nvSpPr>
          <p:cNvPr id="57" name="Flowchart: Decision 56">
            <a:extLst>
              <a:ext uri="{FF2B5EF4-FFF2-40B4-BE49-F238E27FC236}">
                <a16:creationId xmlns:a16="http://schemas.microsoft.com/office/drawing/2014/main" id="{C514DE71-9C17-6FE3-F2BC-AF29111C6ADD}"/>
              </a:ext>
            </a:extLst>
          </p:cNvPr>
          <p:cNvSpPr/>
          <p:nvPr/>
        </p:nvSpPr>
        <p:spPr>
          <a:xfrm>
            <a:off x="6777388" y="3885976"/>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8" name="Rectangle: Rounded Corners 57">
            <a:extLst>
              <a:ext uri="{FF2B5EF4-FFF2-40B4-BE49-F238E27FC236}">
                <a16:creationId xmlns:a16="http://schemas.microsoft.com/office/drawing/2014/main" id="{FA6B0E2F-4916-185E-6D4E-B64D54B045FA}"/>
              </a:ext>
            </a:extLst>
          </p:cNvPr>
          <p:cNvSpPr/>
          <p:nvPr/>
        </p:nvSpPr>
        <p:spPr>
          <a:xfrm>
            <a:off x="3089149" y="3914776"/>
            <a:ext cx="71498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Volume ramp up</a:t>
            </a:r>
          </a:p>
        </p:txBody>
      </p:sp>
      <p:sp>
        <p:nvSpPr>
          <p:cNvPr id="59" name="Rectangle: Rounded Corners 58">
            <a:extLst>
              <a:ext uri="{FF2B5EF4-FFF2-40B4-BE49-F238E27FC236}">
                <a16:creationId xmlns:a16="http://schemas.microsoft.com/office/drawing/2014/main" id="{1E6B9AA0-5FBF-B604-B29C-0132CCAB48D5}"/>
              </a:ext>
            </a:extLst>
          </p:cNvPr>
          <p:cNvSpPr/>
          <p:nvPr/>
        </p:nvSpPr>
        <p:spPr>
          <a:xfrm>
            <a:off x="3804134" y="3911356"/>
            <a:ext cx="1523826"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Monitor        /          Analysis </a:t>
            </a:r>
          </a:p>
        </p:txBody>
      </p:sp>
      <p:sp>
        <p:nvSpPr>
          <p:cNvPr id="61" name="Flowchart: Decision 60">
            <a:extLst>
              <a:ext uri="{FF2B5EF4-FFF2-40B4-BE49-F238E27FC236}">
                <a16:creationId xmlns:a16="http://schemas.microsoft.com/office/drawing/2014/main" id="{70464E54-01F0-6358-81EF-F04BCC8BFAA5}"/>
              </a:ext>
            </a:extLst>
          </p:cNvPr>
          <p:cNvSpPr/>
          <p:nvPr/>
        </p:nvSpPr>
        <p:spPr>
          <a:xfrm>
            <a:off x="3906071"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63" name="Flowchart: Decision 62">
            <a:extLst>
              <a:ext uri="{FF2B5EF4-FFF2-40B4-BE49-F238E27FC236}">
                <a16:creationId xmlns:a16="http://schemas.microsoft.com/office/drawing/2014/main" id="{B126FAAF-F8E1-631B-5F38-0D8026E2BBD6}"/>
              </a:ext>
            </a:extLst>
          </p:cNvPr>
          <p:cNvSpPr/>
          <p:nvPr/>
        </p:nvSpPr>
        <p:spPr>
          <a:xfrm>
            <a:off x="4642976" y="3934844"/>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0" name="Flowchart: Decision 259">
            <a:extLst>
              <a:ext uri="{FF2B5EF4-FFF2-40B4-BE49-F238E27FC236}">
                <a16:creationId xmlns:a16="http://schemas.microsoft.com/office/drawing/2014/main" id="{339F3D7C-FCDF-293F-021D-7519CC194519}"/>
              </a:ext>
            </a:extLst>
          </p:cNvPr>
          <p:cNvSpPr/>
          <p:nvPr/>
        </p:nvSpPr>
        <p:spPr>
          <a:xfrm>
            <a:off x="5218560" y="393558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61" name="Rectangle: Rounded Corners 260">
            <a:extLst>
              <a:ext uri="{FF2B5EF4-FFF2-40B4-BE49-F238E27FC236}">
                <a16:creationId xmlns:a16="http://schemas.microsoft.com/office/drawing/2014/main" id="{2E091407-CADA-6B7C-D706-A1BED040328C}"/>
              </a:ext>
            </a:extLst>
          </p:cNvPr>
          <p:cNvSpPr/>
          <p:nvPr/>
        </p:nvSpPr>
        <p:spPr>
          <a:xfrm>
            <a:off x="5327958" y="3910592"/>
            <a:ext cx="301317" cy="116263"/>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62" name="Flowchart: Decision 261">
            <a:extLst>
              <a:ext uri="{FF2B5EF4-FFF2-40B4-BE49-F238E27FC236}">
                <a16:creationId xmlns:a16="http://schemas.microsoft.com/office/drawing/2014/main" id="{2F6DA3B1-F46D-8341-F330-A926935D5AD6}"/>
              </a:ext>
            </a:extLst>
          </p:cNvPr>
          <p:cNvSpPr/>
          <p:nvPr/>
        </p:nvSpPr>
        <p:spPr>
          <a:xfrm>
            <a:off x="5555074" y="389547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4" name="object 163">
            <a:extLst>
              <a:ext uri="{FF2B5EF4-FFF2-40B4-BE49-F238E27FC236}">
                <a16:creationId xmlns:a16="http://schemas.microsoft.com/office/drawing/2014/main" id="{12136300-D951-80C7-96EE-1A0BE0149161}"/>
              </a:ext>
            </a:extLst>
          </p:cNvPr>
          <p:cNvSpPr txBox="1"/>
          <p:nvPr/>
        </p:nvSpPr>
        <p:spPr>
          <a:xfrm>
            <a:off x="3804134" y="4067277"/>
            <a:ext cx="1764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Incremental progress updates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63" name="object 163">
            <a:extLst>
              <a:ext uri="{FF2B5EF4-FFF2-40B4-BE49-F238E27FC236}">
                <a16:creationId xmlns:a16="http://schemas.microsoft.com/office/drawing/2014/main" id="{7E0200B8-AB7A-82FB-A405-979672A03257}"/>
              </a:ext>
            </a:extLst>
          </p:cNvPr>
          <p:cNvSpPr txBox="1"/>
          <p:nvPr/>
        </p:nvSpPr>
        <p:spPr>
          <a:xfrm>
            <a:off x="5175250" y="3685096"/>
            <a:ext cx="920751"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H/L Pilot outcomes report shared with FCA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0" name="Rectangle: Rounded Corners 19">
            <a:extLst>
              <a:ext uri="{FF2B5EF4-FFF2-40B4-BE49-F238E27FC236}">
                <a16:creationId xmlns:a16="http://schemas.microsoft.com/office/drawing/2014/main" id="{77F0940D-3AAB-D28C-E06C-0C127A5ED6DA}"/>
              </a:ext>
            </a:extLst>
          </p:cNvPr>
          <p:cNvSpPr/>
          <p:nvPr/>
        </p:nvSpPr>
        <p:spPr>
          <a:xfrm>
            <a:off x="2316311" y="2865736"/>
            <a:ext cx="4525472"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26" name="Rectangle: Rounded Corners 25">
            <a:extLst>
              <a:ext uri="{FF2B5EF4-FFF2-40B4-BE49-F238E27FC236}">
                <a16:creationId xmlns:a16="http://schemas.microsoft.com/office/drawing/2014/main" id="{F236F128-A5CD-0C87-8A66-1594D5950F01}"/>
              </a:ext>
            </a:extLst>
          </p:cNvPr>
          <p:cNvSpPr/>
          <p:nvPr/>
        </p:nvSpPr>
        <p:spPr>
          <a:xfrm>
            <a:off x="5321769" y="3182849"/>
            <a:ext cx="1520014"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2" name="Flowchart: Decision 21">
            <a:extLst>
              <a:ext uri="{FF2B5EF4-FFF2-40B4-BE49-F238E27FC236}">
                <a16:creationId xmlns:a16="http://schemas.microsoft.com/office/drawing/2014/main" id="{1AE8E51E-D93D-DE3E-A815-C2542821A7C2}"/>
              </a:ext>
            </a:extLst>
          </p:cNvPr>
          <p:cNvSpPr/>
          <p:nvPr/>
        </p:nvSpPr>
        <p:spPr>
          <a:xfrm>
            <a:off x="6766915" y="28766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Flowchart: Decision 29">
            <a:extLst>
              <a:ext uri="{FF2B5EF4-FFF2-40B4-BE49-F238E27FC236}">
                <a16:creationId xmlns:a16="http://schemas.microsoft.com/office/drawing/2014/main" id="{04670EB8-2D9B-79C4-3497-C76213E70658}"/>
              </a:ext>
            </a:extLst>
          </p:cNvPr>
          <p:cNvSpPr/>
          <p:nvPr/>
        </p:nvSpPr>
        <p:spPr>
          <a:xfrm>
            <a:off x="6765066" y="3192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Rounded Corners 24">
            <a:extLst>
              <a:ext uri="{FF2B5EF4-FFF2-40B4-BE49-F238E27FC236}">
                <a16:creationId xmlns:a16="http://schemas.microsoft.com/office/drawing/2014/main" id="{FA74A3E1-CFB1-9D97-FE6B-B24F132D2235}"/>
              </a:ext>
            </a:extLst>
          </p:cNvPr>
          <p:cNvSpPr/>
          <p:nvPr/>
        </p:nvSpPr>
        <p:spPr>
          <a:xfrm>
            <a:off x="5327960" y="2065730"/>
            <a:ext cx="151382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Analysis</a:t>
            </a:r>
          </a:p>
        </p:txBody>
      </p:sp>
      <p:sp>
        <p:nvSpPr>
          <p:cNvPr id="29" name="Flowchart: Decision 28">
            <a:extLst>
              <a:ext uri="{FF2B5EF4-FFF2-40B4-BE49-F238E27FC236}">
                <a16:creationId xmlns:a16="http://schemas.microsoft.com/office/drawing/2014/main" id="{27DC6AC0-1445-EB19-2465-39B533269899}"/>
              </a:ext>
            </a:extLst>
          </p:cNvPr>
          <p:cNvSpPr/>
          <p:nvPr/>
        </p:nvSpPr>
        <p:spPr>
          <a:xfrm>
            <a:off x="6775227" y="2070734"/>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Rounded Corners 14">
            <a:extLst>
              <a:ext uri="{FF2B5EF4-FFF2-40B4-BE49-F238E27FC236}">
                <a16:creationId xmlns:a16="http://schemas.microsoft.com/office/drawing/2014/main" id="{000BB56F-9DF2-5530-45A9-48A3BECCC670}"/>
              </a:ext>
            </a:extLst>
          </p:cNvPr>
          <p:cNvSpPr/>
          <p:nvPr/>
        </p:nvSpPr>
        <p:spPr>
          <a:xfrm>
            <a:off x="2316312" y="1794149"/>
            <a:ext cx="4525472"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a:t>
            </a:r>
          </a:p>
        </p:txBody>
      </p:sp>
      <p:sp>
        <p:nvSpPr>
          <p:cNvPr id="19" name="Flowchart: Decision 18">
            <a:extLst>
              <a:ext uri="{FF2B5EF4-FFF2-40B4-BE49-F238E27FC236}">
                <a16:creationId xmlns:a16="http://schemas.microsoft.com/office/drawing/2014/main" id="{DAAD3842-63CF-FAA8-F4AB-822570D73C31}"/>
              </a:ext>
            </a:extLst>
          </p:cNvPr>
          <p:cNvSpPr/>
          <p:nvPr/>
        </p:nvSpPr>
        <p:spPr>
          <a:xfrm>
            <a:off x="6772814" y="181269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6" name="Rectangle: Rounded Corners 265">
            <a:extLst>
              <a:ext uri="{FF2B5EF4-FFF2-40B4-BE49-F238E27FC236}">
                <a16:creationId xmlns:a16="http://schemas.microsoft.com/office/drawing/2014/main" id="{97CD641C-7656-7CC4-B99F-7F32A4F3A1FF}"/>
              </a:ext>
            </a:extLst>
          </p:cNvPr>
          <p:cNvSpPr/>
          <p:nvPr/>
        </p:nvSpPr>
        <p:spPr>
          <a:xfrm>
            <a:off x="2989385" y="3398289"/>
            <a:ext cx="1584731"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ASPSP Engagement</a:t>
            </a:r>
          </a:p>
        </p:txBody>
      </p:sp>
      <p:sp>
        <p:nvSpPr>
          <p:cNvPr id="267" name="object 163">
            <a:extLst>
              <a:ext uri="{FF2B5EF4-FFF2-40B4-BE49-F238E27FC236}">
                <a16:creationId xmlns:a16="http://schemas.microsoft.com/office/drawing/2014/main" id="{FED16F79-C553-EDA9-2BE3-CAD818CD98D2}"/>
              </a:ext>
            </a:extLst>
          </p:cNvPr>
          <p:cNvSpPr txBox="1"/>
          <p:nvPr/>
        </p:nvSpPr>
        <p:spPr>
          <a:xfrm>
            <a:off x="4659761" y="3434905"/>
            <a:ext cx="1944000" cy="108000"/>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ASPSP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69" name="TextBox 268">
            <a:extLst>
              <a:ext uri="{FF2B5EF4-FFF2-40B4-BE49-F238E27FC236}">
                <a16:creationId xmlns:a16="http://schemas.microsoft.com/office/drawing/2014/main" id="{7FEFF652-FB91-5FC0-A0D7-87E044424B80}"/>
              </a:ext>
            </a:extLst>
          </p:cNvPr>
          <p:cNvSpPr txBox="1"/>
          <p:nvPr/>
        </p:nvSpPr>
        <p:spPr>
          <a:xfrm>
            <a:off x="9387191" y="1937688"/>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0" name="Right Brace 269">
            <a:extLst>
              <a:ext uri="{FF2B5EF4-FFF2-40B4-BE49-F238E27FC236}">
                <a16:creationId xmlns:a16="http://schemas.microsoft.com/office/drawing/2014/main" id="{379EDB2F-0342-7B41-6B78-FE2C4F69521D}"/>
              </a:ext>
            </a:extLst>
          </p:cNvPr>
          <p:cNvSpPr/>
          <p:nvPr/>
        </p:nvSpPr>
        <p:spPr>
          <a:xfrm>
            <a:off x="9343482" y="1794149"/>
            <a:ext cx="87418" cy="450175"/>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1" name="TextBox 270">
            <a:extLst>
              <a:ext uri="{FF2B5EF4-FFF2-40B4-BE49-F238E27FC236}">
                <a16:creationId xmlns:a16="http://schemas.microsoft.com/office/drawing/2014/main" id="{91FDAA06-5C63-951D-0270-680970EDAA5E}"/>
              </a:ext>
            </a:extLst>
          </p:cNvPr>
          <p:cNvSpPr txBox="1"/>
          <p:nvPr/>
        </p:nvSpPr>
        <p:spPr>
          <a:xfrm>
            <a:off x="9387191" y="3002582"/>
            <a:ext cx="1158406"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If sufficient data received</a:t>
            </a:r>
          </a:p>
        </p:txBody>
      </p:sp>
      <p:sp>
        <p:nvSpPr>
          <p:cNvPr id="272" name="Right Brace 271">
            <a:extLst>
              <a:ext uri="{FF2B5EF4-FFF2-40B4-BE49-F238E27FC236}">
                <a16:creationId xmlns:a16="http://schemas.microsoft.com/office/drawing/2014/main" id="{B0BA1FAC-E404-B0C9-7D2A-6F99D2F5BAC6}"/>
              </a:ext>
            </a:extLst>
          </p:cNvPr>
          <p:cNvSpPr/>
          <p:nvPr/>
        </p:nvSpPr>
        <p:spPr>
          <a:xfrm>
            <a:off x="9343482" y="2871585"/>
            <a:ext cx="87418" cy="42882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3" name="Rectangle: Rounded Corners 272">
            <a:extLst>
              <a:ext uri="{FF2B5EF4-FFF2-40B4-BE49-F238E27FC236}">
                <a16:creationId xmlns:a16="http://schemas.microsoft.com/office/drawing/2014/main" id="{7B22827D-814D-53C2-DBC7-ED90FE766F8F}"/>
              </a:ext>
            </a:extLst>
          </p:cNvPr>
          <p:cNvSpPr/>
          <p:nvPr/>
        </p:nvSpPr>
        <p:spPr>
          <a:xfrm>
            <a:off x="3815163" y="2379156"/>
            <a:ext cx="739904"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59" name="Flowchart: Decision 258">
            <a:extLst>
              <a:ext uri="{FF2B5EF4-FFF2-40B4-BE49-F238E27FC236}">
                <a16:creationId xmlns:a16="http://schemas.microsoft.com/office/drawing/2014/main" id="{4A173E2D-4103-5EE2-FB87-3DEA9A0A695E}"/>
              </a:ext>
            </a:extLst>
          </p:cNvPr>
          <p:cNvSpPr/>
          <p:nvPr/>
        </p:nvSpPr>
        <p:spPr>
          <a:xfrm>
            <a:off x="4497698" y="236398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4" name="Flowchart: Decision 273">
            <a:extLst>
              <a:ext uri="{FF2B5EF4-FFF2-40B4-BE49-F238E27FC236}">
                <a16:creationId xmlns:a16="http://schemas.microsoft.com/office/drawing/2014/main" id="{80D761E8-4848-E169-7370-D3A58D96D0A4}"/>
              </a:ext>
            </a:extLst>
          </p:cNvPr>
          <p:cNvSpPr/>
          <p:nvPr/>
        </p:nvSpPr>
        <p:spPr>
          <a:xfrm>
            <a:off x="6015348" y="208374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object 163">
            <a:extLst>
              <a:ext uri="{FF2B5EF4-FFF2-40B4-BE49-F238E27FC236}">
                <a16:creationId xmlns:a16="http://schemas.microsoft.com/office/drawing/2014/main" id="{40411C61-EDB5-7DA9-DD69-9C2E8393774A}"/>
              </a:ext>
            </a:extLst>
          </p:cNvPr>
          <p:cNvSpPr txBox="1"/>
          <p:nvPr/>
        </p:nvSpPr>
        <p:spPr>
          <a:xfrm>
            <a:off x="5339712" y="2267814"/>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8" name="object 163">
            <a:extLst>
              <a:ext uri="{FF2B5EF4-FFF2-40B4-BE49-F238E27FC236}">
                <a16:creationId xmlns:a16="http://schemas.microsoft.com/office/drawing/2014/main" id="{5658B2A4-390A-9016-571B-711722849ADB}"/>
              </a:ext>
            </a:extLst>
          </p:cNvPr>
          <p:cNvSpPr txBox="1"/>
          <p:nvPr/>
        </p:nvSpPr>
        <p:spPr>
          <a:xfrm>
            <a:off x="4659762" y="2380496"/>
            <a:ext cx="1813007"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report to JROC on TPP feedback</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78" name="Flowchart: Decision 277">
            <a:extLst>
              <a:ext uri="{FF2B5EF4-FFF2-40B4-BE49-F238E27FC236}">
                <a16:creationId xmlns:a16="http://schemas.microsoft.com/office/drawing/2014/main" id="{B0961322-B2B3-06DB-9665-32CD17F5FB40}"/>
              </a:ext>
            </a:extLst>
          </p:cNvPr>
          <p:cNvSpPr/>
          <p:nvPr/>
        </p:nvSpPr>
        <p:spPr>
          <a:xfrm>
            <a:off x="5255461" y="5005914"/>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2" name="TextBox 281">
            <a:extLst>
              <a:ext uri="{FF2B5EF4-FFF2-40B4-BE49-F238E27FC236}">
                <a16:creationId xmlns:a16="http://schemas.microsoft.com/office/drawing/2014/main" id="{8E9CB3CA-B71E-ABAC-1FCB-310D4ECFAD46}"/>
              </a:ext>
            </a:extLst>
          </p:cNvPr>
          <p:cNvSpPr txBox="1"/>
          <p:nvPr/>
        </p:nvSpPr>
        <p:spPr>
          <a:xfrm>
            <a:off x="9914865" y="5460022"/>
            <a:ext cx="977098" cy="1692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Timings yet to be agreed</a:t>
            </a:r>
          </a:p>
        </p:txBody>
      </p:sp>
      <p:sp>
        <p:nvSpPr>
          <p:cNvPr id="283" name="Right Brace 282">
            <a:extLst>
              <a:ext uri="{FF2B5EF4-FFF2-40B4-BE49-F238E27FC236}">
                <a16:creationId xmlns:a16="http://schemas.microsoft.com/office/drawing/2014/main" id="{C4F3E6CA-6122-F183-6234-BF26DD9E5B30}"/>
              </a:ext>
            </a:extLst>
          </p:cNvPr>
          <p:cNvSpPr/>
          <p:nvPr/>
        </p:nvSpPr>
        <p:spPr>
          <a:xfrm>
            <a:off x="9865630" y="5432951"/>
            <a:ext cx="98470" cy="219074"/>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285" name="Connector: Elbow 284">
            <a:extLst>
              <a:ext uri="{FF2B5EF4-FFF2-40B4-BE49-F238E27FC236}">
                <a16:creationId xmlns:a16="http://schemas.microsoft.com/office/drawing/2014/main" id="{34683DC3-678A-43BF-2258-DE737DBA9DC3}"/>
              </a:ext>
            </a:extLst>
          </p:cNvPr>
          <p:cNvCxnSpPr>
            <a:stCxn id="278" idx="2"/>
            <a:endCxn id="10" idx="1"/>
          </p:cNvCxnSpPr>
          <p:nvPr/>
        </p:nvCxnSpPr>
        <p:spPr>
          <a:xfrm rot="16200000" flipH="1">
            <a:off x="6276214" y="4201161"/>
            <a:ext cx="390583" cy="2288088"/>
          </a:xfrm>
          <a:prstGeom prst="bent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0" name="object 163">
            <a:extLst>
              <a:ext uri="{FF2B5EF4-FFF2-40B4-BE49-F238E27FC236}">
                <a16:creationId xmlns:a16="http://schemas.microsoft.com/office/drawing/2014/main" id="{CA4B5FCD-1B94-39F7-4B1D-26259EDE6F56}"/>
              </a:ext>
            </a:extLst>
          </p:cNvPr>
          <p:cNvSpPr txBox="1"/>
          <p:nvPr/>
        </p:nvSpPr>
        <p:spPr>
          <a:xfrm>
            <a:off x="4867581" y="5168216"/>
            <a:ext cx="920751"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update on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adoption to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6" name="Flowchart: Decision 285">
            <a:extLst>
              <a:ext uri="{FF2B5EF4-FFF2-40B4-BE49-F238E27FC236}">
                <a16:creationId xmlns:a16="http://schemas.microsoft.com/office/drawing/2014/main" id="{EF9A5589-7AC5-2905-03B6-37E5563AFE7E}"/>
              </a:ext>
            </a:extLst>
          </p:cNvPr>
          <p:cNvSpPr/>
          <p:nvPr/>
        </p:nvSpPr>
        <p:spPr>
          <a:xfrm>
            <a:off x="6771613" y="5001460"/>
            <a:ext cx="144000" cy="144000"/>
          </a:xfrm>
          <a:prstGeom prst="flowChartDecision">
            <a:avLst/>
          </a:pr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88" name="Straight Arrow Connector 287">
            <a:extLst>
              <a:ext uri="{FF2B5EF4-FFF2-40B4-BE49-F238E27FC236}">
                <a16:creationId xmlns:a16="http://schemas.microsoft.com/office/drawing/2014/main" id="{01EE461B-3E9E-D397-7D11-A3FF7422875D}"/>
              </a:ext>
            </a:extLst>
          </p:cNvPr>
          <p:cNvCxnSpPr>
            <a:cxnSpLocks/>
            <a:stCxn id="286" idx="1"/>
            <a:endCxn id="278" idx="3"/>
          </p:cNvCxnSpPr>
          <p:nvPr/>
        </p:nvCxnSpPr>
        <p:spPr>
          <a:xfrm flipH="1">
            <a:off x="5399461" y="5073460"/>
            <a:ext cx="1372152" cy="4454"/>
          </a:xfrm>
          <a:prstGeom prst="straightConnector1">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94" name="Flowchart: Decision 293">
            <a:extLst>
              <a:ext uri="{FF2B5EF4-FFF2-40B4-BE49-F238E27FC236}">
                <a16:creationId xmlns:a16="http://schemas.microsoft.com/office/drawing/2014/main" id="{D05948A7-131D-FD64-CC4A-B68BF38B802C}"/>
              </a:ext>
            </a:extLst>
          </p:cNvPr>
          <p:cNvSpPr/>
          <p:nvPr/>
        </p:nvSpPr>
        <p:spPr>
          <a:xfrm>
            <a:off x="5293674" y="185115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object 163">
            <a:extLst>
              <a:ext uri="{FF2B5EF4-FFF2-40B4-BE49-F238E27FC236}">
                <a16:creationId xmlns:a16="http://schemas.microsoft.com/office/drawing/2014/main" id="{5E4933F9-EEC4-16B3-7DC3-68C4EE9B16F1}"/>
              </a:ext>
            </a:extLst>
          </p:cNvPr>
          <p:cNvSpPr txBox="1"/>
          <p:nvPr/>
        </p:nvSpPr>
        <p:spPr>
          <a:xfrm>
            <a:off x="4288584" y="1624763"/>
            <a:ext cx="208800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 / validation of feasible end date based on participant submissions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Flowchart: Decision 295">
            <a:extLst>
              <a:ext uri="{FF2B5EF4-FFF2-40B4-BE49-F238E27FC236}">
                <a16:creationId xmlns:a16="http://schemas.microsoft.com/office/drawing/2014/main" id="{B818BCD0-7A5B-CE62-A17D-3E7BE55B3DF3}"/>
              </a:ext>
            </a:extLst>
          </p:cNvPr>
          <p:cNvSpPr/>
          <p:nvPr/>
        </p:nvSpPr>
        <p:spPr>
          <a:xfrm>
            <a:off x="3778482" y="1853250"/>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7" name="Flowchart: Decision 296">
            <a:extLst>
              <a:ext uri="{FF2B5EF4-FFF2-40B4-BE49-F238E27FC236}">
                <a16:creationId xmlns:a16="http://schemas.microsoft.com/office/drawing/2014/main" id="{BF761D3E-32D0-F70D-E6CC-49A8ADF89D26}"/>
              </a:ext>
            </a:extLst>
          </p:cNvPr>
          <p:cNvSpPr/>
          <p:nvPr/>
        </p:nvSpPr>
        <p:spPr>
          <a:xfrm>
            <a:off x="4533910" y="185325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8" name="object 163">
            <a:extLst>
              <a:ext uri="{FF2B5EF4-FFF2-40B4-BE49-F238E27FC236}">
                <a16:creationId xmlns:a16="http://schemas.microsoft.com/office/drawing/2014/main" id="{E5124C37-49A6-7AEE-02D2-2ADA51A6324F}"/>
              </a:ext>
            </a:extLst>
          </p:cNvPr>
          <p:cNvSpPr txBox="1"/>
          <p:nvPr/>
        </p:nvSpPr>
        <p:spPr>
          <a:xfrm>
            <a:off x="3624075" y="1987458"/>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9" name="Flowchart: Decision 298">
            <a:extLst>
              <a:ext uri="{FF2B5EF4-FFF2-40B4-BE49-F238E27FC236}">
                <a16:creationId xmlns:a16="http://schemas.microsoft.com/office/drawing/2014/main" id="{02418F2C-8363-6952-D769-81C16769AAE3}"/>
              </a:ext>
            </a:extLst>
          </p:cNvPr>
          <p:cNvSpPr/>
          <p:nvPr/>
        </p:nvSpPr>
        <p:spPr>
          <a:xfrm>
            <a:off x="6019582" y="3199225"/>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0" name="object 163">
            <a:extLst>
              <a:ext uri="{FF2B5EF4-FFF2-40B4-BE49-F238E27FC236}">
                <a16:creationId xmlns:a16="http://schemas.microsoft.com/office/drawing/2014/main" id="{5E1EFC99-F125-4CAC-9A60-626B65303046}"/>
              </a:ext>
            </a:extLst>
          </p:cNvPr>
          <p:cNvSpPr txBox="1"/>
          <p:nvPr/>
        </p:nvSpPr>
        <p:spPr>
          <a:xfrm>
            <a:off x="5352412" y="3072143"/>
            <a:ext cx="1497949"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Initial findings report shared with FCA/JROC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1" name="Flowchart: Decision 300">
            <a:extLst>
              <a:ext uri="{FF2B5EF4-FFF2-40B4-BE49-F238E27FC236}">
                <a16:creationId xmlns:a16="http://schemas.microsoft.com/office/drawing/2014/main" id="{FD1FB939-F86B-912B-9A2C-821559595BCF}"/>
              </a:ext>
            </a:extLst>
          </p:cNvPr>
          <p:cNvSpPr/>
          <p:nvPr/>
        </p:nvSpPr>
        <p:spPr>
          <a:xfrm>
            <a:off x="5294203" y="2922186"/>
            <a:ext cx="72000" cy="72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2" name="object 163">
            <a:extLst>
              <a:ext uri="{FF2B5EF4-FFF2-40B4-BE49-F238E27FC236}">
                <a16:creationId xmlns:a16="http://schemas.microsoft.com/office/drawing/2014/main" id="{C52F2CAA-0FFA-1E58-09AF-BDC663E78DA7}"/>
              </a:ext>
            </a:extLst>
          </p:cNvPr>
          <p:cNvSpPr txBox="1"/>
          <p:nvPr/>
        </p:nvSpPr>
        <p:spPr>
          <a:xfrm>
            <a:off x="4288584" y="2753460"/>
            <a:ext cx="2088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Interim data collection status update shared with FCA/JROC</a:t>
            </a:r>
          </a:p>
        </p:txBody>
      </p:sp>
      <p:sp>
        <p:nvSpPr>
          <p:cNvPr id="303" name="Rectangle: Rounded Corners 302">
            <a:extLst>
              <a:ext uri="{FF2B5EF4-FFF2-40B4-BE49-F238E27FC236}">
                <a16:creationId xmlns:a16="http://schemas.microsoft.com/office/drawing/2014/main" id="{76D2439D-C76B-4F7C-5290-65036AFB7B66}"/>
              </a:ext>
            </a:extLst>
          </p:cNvPr>
          <p:cNvSpPr/>
          <p:nvPr/>
        </p:nvSpPr>
        <p:spPr>
          <a:xfrm>
            <a:off x="3918953" y="3431753"/>
            <a:ext cx="629550" cy="114082"/>
          </a:xfrm>
          <a:prstGeom prst="roundRect">
            <a:avLst/>
          </a:prstGeom>
          <a:solidFill>
            <a:srgbClr val="FAD2D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68" name="Flowchart: Decision 267">
            <a:extLst>
              <a:ext uri="{FF2B5EF4-FFF2-40B4-BE49-F238E27FC236}">
                <a16:creationId xmlns:a16="http://schemas.microsoft.com/office/drawing/2014/main" id="{7809C854-5E3F-F181-5BDB-587BB6C1C373}"/>
              </a:ext>
            </a:extLst>
          </p:cNvPr>
          <p:cNvSpPr/>
          <p:nvPr/>
        </p:nvSpPr>
        <p:spPr>
          <a:xfrm>
            <a:off x="4493465" y="3419337"/>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4" name="Flowchart: Decision 303">
            <a:extLst>
              <a:ext uri="{FF2B5EF4-FFF2-40B4-BE49-F238E27FC236}">
                <a16:creationId xmlns:a16="http://schemas.microsoft.com/office/drawing/2014/main" id="{3BE1E1C3-1D5B-E56A-62E9-7FC4C38403C0}"/>
              </a:ext>
            </a:extLst>
          </p:cNvPr>
          <p:cNvSpPr/>
          <p:nvPr/>
        </p:nvSpPr>
        <p:spPr>
          <a:xfrm>
            <a:off x="3778616" y="2917345"/>
            <a:ext cx="72000" cy="72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5" name="Flowchart: Decision 304">
            <a:extLst>
              <a:ext uri="{FF2B5EF4-FFF2-40B4-BE49-F238E27FC236}">
                <a16:creationId xmlns:a16="http://schemas.microsoft.com/office/drawing/2014/main" id="{1483EBD0-900B-C822-1835-892E42385581}"/>
              </a:ext>
            </a:extLst>
          </p:cNvPr>
          <p:cNvSpPr/>
          <p:nvPr/>
        </p:nvSpPr>
        <p:spPr>
          <a:xfrm>
            <a:off x="4534044" y="291734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06" name="object 163">
            <a:extLst>
              <a:ext uri="{FF2B5EF4-FFF2-40B4-BE49-F238E27FC236}">
                <a16:creationId xmlns:a16="http://schemas.microsoft.com/office/drawing/2014/main" id="{E1D16A1B-CA8C-AB9C-FB85-9732AC330EF8}"/>
              </a:ext>
            </a:extLst>
          </p:cNvPr>
          <p:cNvSpPr txBox="1"/>
          <p:nvPr/>
        </p:nvSpPr>
        <p:spPr>
          <a:xfrm>
            <a:off x="3658553" y="3052701"/>
            <a:ext cx="1116000"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Internal OBL checkpoint updates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7" name="Rectangle 306">
            <a:extLst>
              <a:ext uri="{FF2B5EF4-FFF2-40B4-BE49-F238E27FC236}">
                <a16:creationId xmlns:a16="http://schemas.microsoft.com/office/drawing/2014/main" id="{A9ACC723-33EC-F993-37C9-81175C15B726}"/>
              </a:ext>
            </a:extLst>
          </p:cNvPr>
          <p:cNvSpPr/>
          <p:nvPr/>
        </p:nvSpPr>
        <p:spPr>
          <a:xfrm>
            <a:off x="2293480" y="1559560"/>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 with sufficient levels of data has not yet been realised</a:t>
            </a:r>
          </a:p>
        </p:txBody>
      </p:sp>
      <p:sp>
        <p:nvSpPr>
          <p:cNvPr id="309" name="Rectangle 308">
            <a:extLst>
              <a:ext uri="{FF2B5EF4-FFF2-40B4-BE49-F238E27FC236}">
                <a16:creationId xmlns:a16="http://schemas.microsoft.com/office/drawing/2014/main" id="{707A594E-F288-3850-4067-D32A9524B198}"/>
              </a:ext>
            </a:extLst>
          </p:cNvPr>
          <p:cNvSpPr/>
          <p:nvPr/>
        </p:nvSpPr>
        <p:spPr>
          <a:xfrm>
            <a:off x="2293480" y="2646982"/>
            <a:ext cx="1521684" cy="572923"/>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Data collection with sufficient levels of data has not yet been realised</a:t>
            </a:r>
          </a:p>
        </p:txBody>
      </p:sp>
      <p:sp>
        <p:nvSpPr>
          <p:cNvPr id="2" name="object 163">
            <a:extLst>
              <a:ext uri="{FF2B5EF4-FFF2-40B4-BE49-F238E27FC236}">
                <a16:creationId xmlns:a16="http://schemas.microsoft.com/office/drawing/2014/main" id="{E4A372A3-5FDF-EBE2-CAC9-7CAEA2620E63}"/>
              </a:ext>
            </a:extLst>
          </p:cNvPr>
          <p:cNvSpPr txBox="1"/>
          <p:nvPr/>
        </p:nvSpPr>
        <p:spPr>
          <a:xfrm>
            <a:off x="5316502" y="1219650"/>
            <a:ext cx="152116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5.4A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6" name="Flowchart: Decision 5">
            <a:extLst>
              <a:ext uri="{FF2B5EF4-FFF2-40B4-BE49-F238E27FC236}">
                <a16:creationId xmlns:a16="http://schemas.microsoft.com/office/drawing/2014/main" id="{8A60C22F-CC5F-66CE-89DD-82BD1C35D314}"/>
              </a:ext>
            </a:extLst>
          </p:cNvPr>
          <p:cNvSpPr/>
          <p:nvPr/>
        </p:nvSpPr>
        <p:spPr>
          <a:xfrm>
            <a:off x="5159802" y="1199226"/>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11" name="object 163">
            <a:extLst>
              <a:ext uri="{FF2B5EF4-FFF2-40B4-BE49-F238E27FC236}">
                <a16:creationId xmlns:a16="http://schemas.microsoft.com/office/drawing/2014/main" id="{955B2606-C899-5ED4-227C-E92FEB7C3139}"/>
              </a:ext>
            </a:extLst>
          </p:cNvPr>
          <p:cNvSpPr txBox="1"/>
          <p:nvPr/>
        </p:nvSpPr>
        <p:spPr>
          <a:xfrm>
            <a:off x="6180102" y="4578498"/>
            <a:ext cx="2706705" cy="12054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Consumer Gaps Recommendation Report to JROC </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2" name="Rectangle: Rounded Corners 11">
            <a:extLst>
              <a:ext uri="{FF2B5EF4-FFF2-40B4-BE49-F238E27FC236}">
                <a16:creationId xmlns:a16="http://schemas.microsoft.com/office/drawing/2014/main" id="{EC8DD9D7-1D7F-E815-D6CC-0D5C7962496E}"/>
              </a:ext>
            </a:extLst>
          </p:cNvPr>
          <p:cNvSpPr/>
          <p:nvPr/>
        </p:nvSpPr>
        <p:spPr>
          <a:xfrm>
            <a:off x="3815163" y="4558733"/>
            <a:ext cx="2280836" cy="180000"/>
          </a:xfrm>
          <a:prstGeom prst="round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3" name="Rectangle: Rounded Corners 12">
            <a:extLst>
              <a:ext uri="{FF2B5EF4-FFF2-40B4-BE49-F238E27FC236}">
                <a16:creationId xmlns:a16="http://schemas.microsoft.com/office/drawing/2014/main" id="{C7DA1F21-7499-CA33-958E-0FB44CC18B42}"/>
              </a:ext>
            </a:extLst>
          </p:cNvPr>
          <p:cNvSpPr/>
          <p:nvPr/>
        </p:nvSpPr>
        <p:spPr>
          <a:xfrm>
            <a:off x="5041900" y="4589811"/>
            <a:ext cx="1054098" cy="116263"/>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Produce Report</a:t>
            </a:r>
          </a:p>
        </p:txBody>
      </p:sp>
      <p:sp>
        <p:nvSpPr>
          <p:cNvPr id="14" name="Rectangle: Rounded Corners 13">
            <a:extLst>
              <a:ext uri="{FF2B5EF4-FFF2-40B4-BE49-F238E27FC236}">
                <a16:creationId xmlns:a16="http://schemas.microsoft.com/office/drawing/2014/main" id="{96F628C9-0784-1D63-AD68-443B001DFB95}"/>
              </a:ext>
            </a:extLst>
          </p:cNvPr>
          <p:cNvSpPr/>
          <p:nvPr/>
        </p:nvSpPr>
        <p:spPr>
          <a:xfrm>
            <a:off x="4516046" y="4591993"/>
            <a:ext cx="520561"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Preparation</a:t>
            </a:r>
          </a:p>
        </p:txBody>
      </p:sp>
      <p:sp>
        <p:nvSpPr>
          <p:cNvPr id="23" name="Flowchart: Decision 22">
            <a:extLst>
              <a:ext uri="{FF2B5EF4-FFF2-40B4-BE49-F238E27FC236}">
                <a16:creationId xmlns:a16="http://schemas.microsoft.com/office/drawing/2014/main" id="{C3EFD668-AACC-8004-E392-2FED2300EA55}"/>
              </a:ext>
            </a:extLst>
          </p:cNvPr>
          <p:cNvSpPr/>
          <p:nvPr/>
        </p:nvSpPr>
        <p:spPr>
          <a:xfrm>
            <a:off x="6014108" y="4571699"/>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Rounded Corners 23">
            <a:extLst>
              <a:ext uri="{FF2B5EF4-FFF2-40B4-BE49-F238E27FC236}">
                <a16:creationId xmlns:a16="http://schemas.microsoft.com/office/drawing/2014/main" id="{4254BC26-9824-7C90-C15D-760D66B403A8}"/>
              </a:ext>
            </a:extLst>
          </p:cNvPr>
          <p:cNvSpPr/>
          <p:nvPr/>
        </p:nvSpPr>
        <p:spPr>
          <a:xfrm>
            <a:off x="3833147" y="4589075"/>
            <a:ext cx="682899"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Scope doc</a:t>
            </a:r>
          </a:p>
        </p:txBody>
      </p:sp>
      <p:sp>
        <p:nvSpPr>
          <p:cNvPr id="31" name="Flowchart: Decision 30">
            <a:extLst>
              <a:ext uri="{FF2B5EF4-FFF2-40B4-BE49-F238E27FC236}">
                <a16:creationId xmlns:a16="http://schemas.microsoft.com/office/drawing/2014/main" id="{82C57737-FB1D-A059-2B05-E605182DAE15}"/>
              </a:ext>
            </a:extLst>
          </p:cNvPr>
          <p:cNvSpPr/>
          <p:nvPr/>
        </p:nvSpPr>
        <p:spPr>
          <a:xfrm>
            <a:off x="4964608" y="4576540"/>
            <a:ext cx="144000" cy="144000"/>
          </a:xfrm>
          <a:prstGeom prst="flowChartDecision">
            <a:avLst/>
          </a:prstGeom>
          <a:solidFill>
            <a:schemeClr val="accent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object 163">
            <a:extLst>
              <a:ext uri="{FF2B5EF4-FFF2-40B4-BE49-F238E27FC236}">
                <a16:creationId xmlns:a16="http://schemas.microsoft.com/office/drawing/2014/main" id="{57279D20-0135-4500-E7A9-489DA3AD668D}"/>
              </a:ext>
            </a:extLst>
          </p:cNvPr>
          <p:cNvSpPr txBox="1"/>
          <p:nvPr/>
        </p:nvSpPr>
        <p:spPr>
          <a:xfrm>
            <a:off x="4264208" y="4412183"/>
            <a:ext cx="1546709" cy="120546"/>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Initial findings to JROC</a:t>
            </a:r>
            <a:endParaRPr kumimoji="0"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 name="Rectangle: Rounded Corners 2">
            <a:extLst>
              <a:ext uri="{FF2B5EF4-FFF2-40B4-BE49-F238E27FC236}">
                <a16:creationId xmlns:a16="http://schemas.microsoft.com/office/drawing/2014/main" id="{AE8D005F-5D74-5C8C-B9FA-D6CA39638C6E}"/>
              </a:ext>
            </a:extLst>
          </p:cNvPr>
          <p:cNvSpPr/>
          <p:nvPr/>
        </p:nvSpPr>
        <p:spPr>
          <a:xfrm>
            <a:off x="6850360" y="2348263"/>
            <a:ext cx="352901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 to pilot a dash-board of API RAG rating and API for data collection</a:t>
            </a:r>
          </a:p>
        </p:txBody>
      </p:sp>
      <p:sp>
        <p:nvSpPr>
          <p:cNvPr id="5" name="Rectangle: Rounded Corners 4">
            <a:extLst>
              <a:ext uri="{FF2B5EF4-FFF2-40B4-BE49-F238E27FC236}">
                <a16:creationId xmlns:a16="http://schemas.microsoft.com/office/drawing/2014/main" id="{976097DA-D643-7B6C-77D7-41B644F392CF}"/>
              </a:ext>
            </a:extLst>
          </p:cNvPr>
          <p:cNvSpPr/>
          <p:nvPr/>
        </p:nvSpPr>
        <p:spPr>
          <a:xfrm>
            <a:off x="6846092" y="3378998"/>
            <a:ext cx="3529015" cy="178594"/>
          </a:xfrm>
          <a:prstGeom prst="roundRect">
            <a:avLst/>
          </a:prstGeom>
          <a:solidFill>
            <a:srgbClr val="FAD2DC"/>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OBL to deliver an analysis on API performance and availability data</a:t>
            </a:r>
          </a:p>
        </p:txBody>
      </p:sp>
      <p:sp>
        <p:nvSpPr>
          <p:cNvPr id="7" name="Flowchart: Decision 6">
            <a:extLst>
              <a:ext uri="{FF2B5EF4-FFF2-40B4-BE49-F238E27FC236}">
                <a16:creationId xmlns:a16="http://schemas.microsoft.com/office/drawing/2014/main" id="{2CA8D1C0-7AD1-7E8C-D4F2-011586C5F210}"/>
              </a:ext>
            </a:extLst>
          </p:cNvPr>
          <p:cNvSpPr/>
          <p:nvPr/>
        </p:nvSpPr>
        <p:spPr>
          <a:xfrm>
            <a:off x="10303107" y="339253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7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object 163">
            <a:extLst>
              <a:ext uri="{FF2B5EF4-FFF2-40B4-BE49-F238E27FC236}">
                <a16:creationId xmlns:a16="http://schemas.microsoft.com/office/drawing/2014/main" id="{A67B29F3-A690-94F0-2E2C-FDCD2B6A69DB}"/>
              </a:ext>
            </a:extLst>
          </p:cNvPr>
          <p:cNvSpPr txBox="1"/>
          <p:nvPr/>
        </p:nvSpPr>
        <p:spPr>
          <a:xfrm>
            <a:off x="10472106" y="3306719"/>
            <a:ext cx="1590519" cy="335989"/>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7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Present a report to JROC on outcomes, conclusions and recommended next steps</a:t>
            </a:r>
          </a:p>
        </p:txBody>
      </p:sp>
    </p:spTree>
    <p:extLst>
      <p:ext uri="{BB962C8B-B14F-4D97-AF65-F5344CB8AC3E}">
        <p14:creationId xmlns:p14="http://schemas.microsoft.com/office/powerpoint/2010/main" val="31845954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2">
            <a:extLst>
              <a:ext uri="{FF2B5EF4-FFF2-40B4-BE49-F238E27FC236}">
                <a16:creationId xmlns:a16="http://schemas.microsoft.com/office/drawing/2014/main" id="{E9395E9E-DA13-4DBD-CA0A-C47CB570CC0F}"/>
              </a:ext>
            </a:extLst>
          </p:cNvPr>
          <p:cNvGraphicFramePr>
            <a:graphicFrameLocks noGrp="1"/>
          </p:cNvGraphicFramePr>
          <p:nvPr/>
        </p:nvGraphicFramePr>
        <p:xfrm>
          <a:off x="6773" y="620257"/>
          <a:ext cx="12169340" cy="5873598"/>
        </p:xfrm>
        <a:graphic>
          <a:graphicData uri="http://schemas.openxmlformats.org/drawingml/2006/table">
            <a:tbl>
              <a:tblPr firstRow="1" bandRow="1">
                <a:tableStyleId>{5C22544A-7EE6-4342-B048-85BDC9FD1C3A}</a:tableStyleId>
              </a:tblPr>
              <a:tblGrid>
                <a:gridCol w="756000">
                  <a:extLst>
                    <a:ext uri="{9D8B030D-6E8A-4147-A177-3AD203B41FA5}">
                      <a16:colId xmlns:a16="http://schemas.microsoft.com/office/drawing/2014/main" val="2106380436"/>
                    </a:ext>
                  </a:extLst>
                </a:gridCol>
                <a:gridCol w="1532885">
                  <a:extLst>
                    <a:ext uri="{9D8B030D-6E8A-4147-A177-3AD203B41FA5}">
                      <a16:colId xmlns:a16="http://schemas.microsoft.com/office/drawing/2014/main" val="404516905"/>
                    </a:ext>
                  </a:extLst>
                </a:gridCol>
                <a:gridCol w="760035">
                  <a:extLst>
                    <a:ext uri="{9D8B030D-6E8A-4147-A177-3AD203B41FA5}">
                      <a16:colId xmlns:a16="http://schemas.microsoft.com/office/drawing/2014/main" val="3939220714"/>
                    </a:ext>
                  </a:extLst>
                </a:gridCol>
                <a:gridCol w="760035">
                  <a:extLst>
                    <a:ext uri="{9D8B030D-6E8A-4147-A177-3AD203B41FA5}">
                      <a16:colId xmlns:a16="http://schemas.microsoft.com/office/drawing/2014/main" val="3081300189"/>
                    </a:ext>
                  </a:extLst>
                </a:gridCol>
                <a:gridCol w="760035">
                  <a:extLst>
                    <a:ext uri="{9D8B030D-6E8A-4147-A177-3AD203B41FA5}">
                      <a16:colId xmlns:a16="http://schemas.microsoft.com/office/drawing/2014/main" val="1026729059"/>
                    </a:ext>
                  </a:extLst>
                </a:gridCol>
                <a:gridCol w="760035">
                  <a:extLst>
                    <a:ext uri="{9D8B030D-6E8A-4147-A177-3AD203B41FA5}">
                      <a16:colId xmlns:a16="http://schemas.microsoft.com/office/drawing/2014/main" val="2924494340"/>
                    </a:ext>
                  </a:extLst>
                </a:gridCol>
                <a:gridCol w="760035">
                  <a:extLst>
                    <a:ext uri="{9D8B030D-6E8A-4147-A177-3AD203B41FA5}">
                      <a16:colId xmlns:a16="http://schemas.microsoft.com/office/drawing/2014/main" val="3487747290"/>
                    </a:ext>
                  </a:extLst>
                </a:gridCol>
                <a:gridCol w="760035">
                  <a:extLst>
                    <a:ext uri="{9D8B030D-6E8A-4147-A177-3AD203B41FA5}">
                      <a16:colId xmlns:a16="http://schemas.microsoft.com/office/drawing/2014/main" val="149598774"/>
                    </a:ext>
                  </a:extLst>
                </a:gridCol>
                <a:gridCol w="760035">
                  <a:extLst>
                    <a:ext uri="{9D8B030D-6E8A-4147-A177-3AD203B41FA5}">
                      <a16:colId xmlns:a16="http://schemas.microsoft.com/office/drawing/2014/main" val="75751116"/>
                    </a:ext>
                  </a:extLst>
                </a:gridCol>
                <a:gridCol w="760035">
                  <a:extLst>
                    <a:ext uri="{9D8B030D-6E8A-4147-A177-3AD203B41FA5}">
                      <a16:colId xmlns:a16="http://schemas.microsoft.com/office/drawing/2014/main" val="2047434057"/>
                    </a:ext>
                  </a:extLst>
                </a:gridCol>
                <a:gridCol w="760035">
                  <a:extLst>
                    <a:ext uri="{9D8B030D-6E8A-4147-A177-3AD203B41FA5}">
                      <a16:colId xmlns:a16="http://schemas.microsoft.com/office/drawing/2014/main" val="142000213"/>
                    </a:ext>
                  </a:extLst>
                </a:gridCol>
                <a:gridCol w="760035">
                  <a:extLst>
                    <a:ext uri="{9D8B030D-6E8A-4147-A177-3AD203B41FA5}">
                      <a16:colId xmlns:a16="http://schemas.microsoft.com/office/drawing/2014/main" val="2641368828"/>
                    </a:ext>
                  </a:extLst>
                </a:gridCol>
                <a:gridCol w="760035">
                  <a:extLst>
                    <a:ext uri="{9D8B030D-6E8A-4147-A177-3AD203B41FA5}">
                      <a16:colId xmlns:a16="http://schemas.microsoft.com/office/drawing/2014/main" val="2928007375"/>
                    </a:ext>
                  </a:extLst>
                </a:gridCol>
                <a:gridCol w="760035">
                  <a:extLst>
                    <a:ext uri="{9D8B030D-6E8A-4147-A177-3AD203B41FA5}">
                      <a16:colId xmlns:a16="http://schemas.microsoft.com/office/drawing/2014/main" val="2614230501"/>
                    </a:ext>
                  </a:extLst>
                </a:gridCol>
                <a:gridCol w="760035">
                  <a:extLst>
                    <a:ext uri="{9D8B030D-6E8A-4147-A177-3AD203B41FA5}">
                      <a16:colId xmlns:a16="http://schemas.microsoft.com/office/drawing/2014/main" val="2857530566"/>
                    </a:ext>
                  </a:extLst>
                </a:gridCol>
              </a:tblGrid>
              <a:tr h="205276">
                <a:tc rowSpan="2">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rowSpan="2">
                  <a:txBody>
                    <a:bodyPr/>
                    <a:lstStyle/>
                    <a:p>
                      <a:pPr algn="l"/>
                      <a:r>
                        <a:rPr lang="en-GB" sz="700" b="1">
                          <a:solidFill>
                            <a:schemeClr val="bg1"/>
                          </a:solidFill>
                          <a:latin typeface="Metropolis" panose="00000500000000000000" pitchFamily="50" charset="0"/>
                        </a:rPr>
                        <a:t>Work Packages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gridSpan="7">
                  <a:txBody>
                    <a:bodyPr/>
                    <a:lstStyle/>
                    <a:p>
                      <a:pPr algn="ctr"/>
                      <a:r>
                        <a:rPr lang="en-GB" sz="700" b="1">
                          <a:solidFill>
                            <a:schemeClr val="bg1"/>
                          </a:solidFill>
                          <a:latin typeface="Metropolis" panose="00000500000000000000" pitchFamily="50" charset="0"/>
                        </a:rPr>
                        <a:t>2024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gridSpan="6">
                  <a:txBody>
                    <a:bodyPr/>
                    <a:lstStyle/>
                    <a:p>
                      <a:pPr algn="ctr"/>
                      <a:r>
                        <a:rPr lang="en-GB" sz="700" b="1">
                          <a:solidFill>
                            <a:schemeClr val="bg1"/>
                          </a:solidFill>
                          <a:latin typeface="Metropolis" panose="00000500000000000000" pitchFamily="50" charset="0"/>
                        </a:rPr>
                        <a:t>2025</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tc hMerge="1">
                  <a:txBody>
                    <a:bodyPr/>
                    <a:lstStyle/>
                    <a:p>
                      <a:pPr algn="ctr"/>
                      <a:endParaRPr lang="en-GB" sz="700" b="1">
                        <a:solidFill>
                          <a:schemeClr val="bg1"/>
                        </a:solidFill>
                        <a:latin typeface="Metropolis" panose="00000500000000000000" pitchFamily="50" charset="0"/>
                      </a:endParaRPr>
                    </a:p>
                  </a:txBody>
                  <a:tcPr anchor="ctr">
                    <a:solidFill>
                      <a:srgbClr val="002060"/>
                    </a:solidFill>
                  </a:tcPr>
                </a:tc>
                <a:extLst>
                  <a:ext uri="{0D108BD9-81ED-4DB2-BD59-A6C34878D82A}">
                    <a16:rowId xmlns:a16="http://schemas.microsoft.com/office/drawing/2014/main" val="3326829188"/>
                  </a:ext>
                </a:extLst>
              </a:tr>
              <a:tr h="205276">
                <a:tc vMerge="1">
                  <a:txBody>
                    <a:bodyPr/>
                    <a:lstStyle/>
                    <a:p>
                      <a:pPr algn="l"/>
                      <a:r>
                        <a:rPr lang="en-GB" sz="700" b="1">
                          <a:solidFill>
                            <a:schemeClr val="bg1"/>
                          </a:solidFill>
                          <a:latin typeface="Metropolis" panose="00000500000000000000" pitchFamily="50" charset="0"/>
                        </a:rPr>
                        <a:t>Workstream</a:t>
                      </a:r>
                    </a:p>
                    <a:p>
                      <a:pPr algn="l"/>
                      <a:r>
                        <a:rPr lang="en-GB" sz="700" b="1">
                          <a:solidFill>
                            <a:schemeClr val="bg1"/>
                          </a:solidFill>
                          <a:latin typeface="Metropolis" panose="00000500000000000000" pitchFamily="50" charset="0"/>
                        </a:rPr>
                        <a:t>Substream</a:t>
                      </a:r>
                    </a:p>
                  </a:txBody>
                  <a:tcPr anchor="ctr">
                    <a:solidFill>
                      <a:srgbClr val="002060"/>
                    </a:solidFill>
                  </a:tcPr>
                </a:tc>
                <a:tc vMerge="1">
                  <a:txBody>
                    <a:bodyPr/>
                    <a:lstStyle/>
                    <a:p>
                      <a:pPr algn="l"/>
                      <a:r>
                        <a:rPr lang="en-GB" sz="700" b="1">
                          <a:solidFill>
                            <a:schemeClr val="bg1"/>
                          </a:solidFill>
                          <a:latin typeface="Metropolis" panose="00000500000000000000" pitchFamily="50" charset="0"/>
                        </a:rPr>
                        <a:t>Description</a:t>
                      </a:r>
                    </a:p>
                  </a:txBody>
                  <a:tcPr anchor="ctr">
                    <a:lnT w="12700" cap="flat" cmpd="sng" algn="ctr">
                      <a:solidFill>
                        <a:schemeClr val="bg1">
                          <a:lumMod val="85000"/>
                        </a:schemeClr>
                      </a:solidFill>
                      <a:prstDash val="solid"/>
                      <a:round/>
                      <a:headEnd type="none" w="med" len="med"/>
                      <a:tailEnd type="none" w="med" len="med"/>
                    </a:lnT>
                    <a:solidFill>
                      <a:srgbClr val="002060"/>
                    </a:solidFill>
                  </a:tcPr>
                </a:tc>
                <a:tc>
                  <a:txBody>
                    <a:bodyPr/>
                    <a:lstStyle/>
                    <a:p>
                      <a:pPr algn="ctr"/>
                      <a:r>
                        <a:rPr lang="en-GB" sz="700" b="1">
                          <a:solidFill>
                            <a:schemeClr val="bg1"/>
                          </a:solidFill>
                          <a:latin typeface="Metropolis" panose="00000500000000000000" pitchFamily="50" charset="0"/>
                        </a:rPr>
                        <a:t>Jun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Jul</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Aug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Sep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Oct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Nov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Dec</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Jan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Feb</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Mar</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Q2</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Q3</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tc>
                  <a:txBody>
                    <a:bodyPr/>
                    <a:lstStyle/>
                    <a:p>
                      <a:pPr algn="ctr"/>
                      <a:r>
                        <a:rPr lang="en-GB" sz="700" b="1">
                          <a:solidFill>
                            <a:schemeClr val="bg1"/>
                          </a:solidFill>
                          <a:latin typeface="Metropolis" panose="00000500000000000000" pitchFamily="50" charset="0"/>
                        </a:rPr>
                        <a:t>Q4</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rgbClr val="002060"/>
                    </a:solidFill>
                  </a:tcPr>
                </a:tc>
                <a:extLst>
                  <a:ext uri="{0D108BD9-81ED-4DB2-BD59-A6C34878D82A}">
                    <a16:rowId xmlns:a16="http://schemas.microsoft.com/office/drawing/2014/main" val="3164211660"/>
                  </a:ext>
                </a:extLst>
              </a:tr>
              <a:tr h="1064683">
                <a:tc gridSpan="2">
                  <a:txBody>
                    <a:bodyPr/>
                    <a:lstStyle/>
                    <a:p>
                      <a:pPr marL="0" algn="l" defTabSz="914400" rtl="0" eaLnBrk="1" latinLnBrk="0" hangingPunct="1"/>
                      <a:r>
                        <a:rPr lang="en-GB" sz="700" b="1" kern="1200">
                          <a:solidFill>
                            <a:schemeClr val="dk1"/>
                          </a:solidFill>
                          <a:latin typeface="Metropolis" panose="00000500000000000000" pitchFamily="50" charset="0"/>
                          <a:ea typeface="+mn-ea"/>
                          <a:cs typeface="+mn-cs"/>
                        </a:rPr>
                        <a:t>Governance</a:t>
                      </a:r>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hMerge="1">
                  <a:txBody>
                    <a:bodyPr/>
                    <a:lstStyle/>
                    <a:p>
                      <a:endParaRPr lang="en-GB" sz="700" b="0">
                        <a:solidFill>
                          <a:schemeClr val="tx1"/>
                        </a:solidFill>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28099897"/>
                  </a:ext>
                </a:extLst>
              </a:tr>
              <a:tr h="205276">
                <a:tc rowSpan="6">
                  <a:txBody>
                    <a:bodyPr/>
                    <a:lstStyle/>
                    <a:p>
                      <a:r>
                        <a:rPr lang="en-GB" sz="700" b="1">
                          <a:latin typeface="Metropolis" panose="00000500000000000000" pitchFamily="50" charset="0"/>
                        </a:rPr>
                        <a:t>5.1. Technical</a:t>
                      </a: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Requirements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09773081"/>
                  </a:ext>
                </a:extLst>
              </a:tr>
              <a:tr h="205276">
                <a:tc vMerge="1">
                  <a:txBody>
                    <a:bodyPr/>
                    <a:lstStyle/>
                    <a:p>
                      <a:endParaRPr lang="en-GB"/>
                    </a:p>
                  </a:txBody>
                  <a:tcPr/>
                </a:tc>
                <a:tc>
                  <a:txBody>
                    <a:bodyPr/>
                    <a:lstStyle/>
                    <a:p>
                      <a:r>
                        <a:rPr lang="en-GB" sz="700" b="1">
                          <a:latin typeface="Metropolis" panose="00000500000000000000" pitchFamily="50" charset="0"/>
                        </a:rPr>
                        <a:t>Blueprint Action Plan</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91561137"/>
                  </a:ext>
                </a:extLst>
              </a:tr>
              <a:tr h="205276">
                <a:tc vMerge="1">
                  <a:txBody>
                    <a:bodyPr/>
                    <a:lstStyle/>
                    <a:p>
                      <a:endParaRPr lang="en-GB"/>
                    </a:p>
                  </a:txBody>
                  <a:tcPr/>
                </a:tc>
                <a:tc>
                  <a:txBody>
                    <a:bodyPr/>
                    <a:lstStyle/>
                    <a:p>
                      <a:r>
                        <a:rPr lang="en-GB" sz="700" b="1">
                          <a:latin typeface="Metropolis" panose="00000500000000000000" pitchFamily="50" charset="0"/>
                        </a:rPr>
                        <a:t>Rollout Guidelines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5107291"/>
                  </a:ext>
                </a:extLst>
              </a:tr>
              <a:tr h="205276">
                <a:tc vMerge="1">
                  <a:txBody>
                    <a:bodyPr/>
                    <a:lstStyle/>
                    <a:p>
                      <a:endParaRPr lang="en-GB"/>
                    </a:p>
                  </a:txBody>
                  <a:tcPr/>
                </a:tc>
                <a:tc>
                  <a:txBody>
                    <a:bodyPr/>
                    <a:lstStyle/>
                    <a:p>
                      <a:r>
                        <a:rPr lang="en-GB" sz="700" b="1">
                          <a:latin typeface="Metropolis" panose="00000500000000000000" pitchFamily="50" charset="0"/>
                        </a:rPr>
                        <a:t>Mi Requirements</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55818117"/>
                  </a:ext>
                </a:extLst>
              </a:tr>
              <a:tr h="205276">
                <a:tc vMerge="1">
                  <a:txBody>
                    <a:bodyPr/>
                    <a:lstStyle/>
                    <a:p>
                      <a:endParaRPr lang="en-GB"/>
                    </a:p>
                  </a:txBody>
                  <a:tcPr/>
                </a:tc>
                <a:tc>
                  <a:txBody>
                    <a:bodyPr/>
                    <a:lstStyle/>
                    <a:p>
                      <a:r>
                        <a:rPr lang="en-GB" sz="700" b="1">
                          <a:latin typeface="Metropolis" panose="00000500000000000000" pitchFamily="50" charset="0"/>
                        </a:rPr>
                        <a:t>LT Tech/Functional Roadmap</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18378082"/>
                  </a:ext>
                </a:extLst>
              </a:tr>
              <a:tr h="216000">
                <a:tc vMerge="1">
                  <a:txBody>
                    <a:bodyPr/>
                    <a:lstStyle/>
                    <a:p>
                      <a:endParaRPr lang="en-GB" sz="700" b="1">
                        <a:latin typeface="Metropolis" panose="00000500000000000000" pitchFamily="50" charset="0"/>
                      </a:endParaRPr>
                    </a:p>
                  </a:txBody>
                  <a:tcPr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solidFill>
                            <a:schemeClr val="tx1"/>
                          </a:solidFill>
                          <a:latin typeface="Metropolis" panose="00000500000000000000" pitchFamily="50" charset="0"/>
                        </a:rPr>
                        <a:t>Wave 1 / Pilot Go Live Criteria</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09476542"/>
                  </a:ext>
                </a:extLst>
              </a:tr>
              <a:tr h="274357">
                <a:tc rowSpan="3">
                  <a:txBody>
                    <a:bodyPr/>
                    <a:lstStyle/>
                    <a:p>
                      <a:r>
                        <a:rPr lang="en-GB" sz="700" b="1">
                          <a:solidFill>
                            <a:schemeClr val="tx1"/>
                          </a:solidFill>
                          <a:latin typeface="Metropolis" panose="00000500000000000000" pitchFamily="50" charset="0"/>
                        </a:rPr>
                        <a:t>5.2. Disputes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latin typeface="Metropolis" panose="00000500000000000000" pitchFamily="50" charset="0"/>
                        </a:rPr>
                        <a:t>Dispute system requirements </a:t>
                      </a:r>
                      <a:r>
                        <a:rPr lang="en-GB" sz="500" b="1">
                          <a:latin typeface="Metropolis" panose="00000500000000000000" pitchFamily="50" charset="0"/>
                        </a:rPr>
                        <a:t>(functional &amp; non-functional)</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4321900"/>
                  </a:ext>
                </a:extLst>
              </a:tr>
              <a:tr h="612000">
                <a:tc vMerge="1">
                  <a:txBody>
                    <a:bodyPr/>
                    <a:lstStyle/>
                    <a:p>
                      <a:endParaRPr lang="en-GB"/>
                    </a:p>
                  </a:txBody>
                  <a:tcPr/>
                </a:tc>
                <a:tc>
                  <a:txBody>
                    <a:bodyPr/>
                    <a:lstStyle/>
                    <a:p>
                      <a:r>
                        <a:rPr lang="en-GB" sz="700" b="1">
                          <a:solidFill>
                            <a:schemeClr val="tx1"/>
                          </a:solidFill>
                          <a:latin typeface="Metropolis" panose="00000500000000000000" pitchFamily="50" charset="0"/>
                        </a:rPr>
                        <a:t>Dispute System for Wave 1</a:t>
                      </a:r>
                      <a:r>
                        <a:rPr lang="en-GB" sz="600" b="1">
                          <a:solidFill>
                            <a:schemeClr val="tx1"/>
                          </a:solidFill>
                          <a:latin typeface="Metropolis" panose="00000500000000000000" pitchFamily="50" charset="0"/>
                        </a:rPr>
                        <a:t>*</a:t>
                      </a:r>
                      <a:endParaRPr lang="en-GB" sz="700" b="1">
                        <a:solidFill>
                          <a:schemeClr val="tx1"/>
                        </a:solidFill>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25816072"/>
                  </a:ext>
                </a:extLst>
              </a:tr>
              <a:tr h="293070">
                <a:tc vMerge="1">
                  <a:txBody>
                    <a:bodyPr/>
                    <a:lstStyle/>
                    <a:p>
                      <a:endParaRPr lang="en-GB"/>
                    </a:p>
                  </a:txBody>
                  <a:tcPr/>
                </a:tc>
                <a:tc>
                  <a:txBody>
                    <a:bodyPr/>
                    <a:lstStyle/>
                    <a:p>
                      <a:r>
                        <a:rPr lang="en-GB" sz="700" b="1">
                          <a:latin typeface="Metropolis" panose="00000500000000000000" pitchFamily="50" charset="0"/>
                        </a:rPr>
                        <a:t>Disputes Framework</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60688763"/>
                  </a:ext>
                </a:extLst>
              </a:tr>
              <a:tr h="304842">
                <a:tc>
                  <a:txBody>
                    <a:bodyPr/>
                    <a:lstStyle/>
                    <a:p>
                      <a:r>
                        <a:rPr lang="en-GB" sz="700" b="1">
                          <a:latin typeface="Metropolis" panose="00000500000000000000" pitchFamily="50" charset="0"/>
                        </a:rPr>
                        <a:t>5.3. Industry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Participant Readiness and Engagement</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94540104"/>
                  </a:ext>
                </a:extLst>
              </a:tr>
              <a:tr h="304842">
                <a:tc rowSpan="5">
                  <a:txBody>
                    <a:bodyPr/>
                    <a:lstStyle/>
                    <a:p>
                      <a:r>
                        <a:rPr lang="en-GB" sz="700" b="1">
                          <a:latin typeface="Metropolis" panose="00000500000000000000" pitchFamily="50" charset="0"/>
                        </a:rPr>
                        <a:t>5.4a. MLA Dev</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Procure External Legal Support</a:t>
                      </a:r>
                      <a:r>
                        <a:rPr lang="en-GB" sz="600" b="1">
                          <a:latin typeface="Metropolis" panose="00000500000000000000" pitchFamily="50" charset="0"/>
                        </a:rPr>
                        <a:t>*</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13664185"/>
                  </a:ext>
                </a:extLst>
              </a:tr>
              <a:tr h="28771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1">
                          <a:solidFill>
                            <a:schemeClr val="tx1"/>
                          </a:solidFill>
                          <a:latin typeface="Metropolis" panose="00000500000000000000" pitchFamily="50" charset="0"/>
                        </a:rPr>
                        <a:t>Sector Definitions - Waves 1</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360164132"/>
                  </a:ext>
                </a:extLst>
              </a:tr>
              <a:tr h="287718">
                <a:tc vMerge="1">
                  <a:txBody>
                    <a:bodyPr/>
                    <a:lstStyle/>
                    <a:p>
                      <a:endParaRPr lang="en-GB"/>
                    </a:p>
                  </a:txBody>
                  <a:tcPr/>
                </a:tc>
                <a:tc>
                  <a:txBody>
                    <a:bodyPr/>
                    <a:lstStyle/>
                    <a:p>
                      <a:r>
                        <a:rPr lang="en-GB" sz="700" b="1">
                          <a:latin typeface="Metropolis" panose="00000500000000000000" pitchFamily="50" charset="0"/>
                        </a:rPr>
                        <a:t>Development of MLA v1.0*</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647413162"/>
                  </a:ext>
                </a:extLst>
              </a:tr>
              <a:tr h="287718">
                <a:tc vMerge="1">
                  <a:txBody>
                    <a:bodyPr/>
                    <a:lstStyle/>
                    <a:p>
                      <a:endParaRPr lang="en-GB"/>
                    </a:p>
                  </a:txBody>
                  <a:tcPr>
                    <a:lnT w="12700" cap="flat" cmpd="sng" algn="ctr">
                      <a:solidFill>
                        <a:schemeClr val="bg1">
                          <a:lumMod val="85000"/>
                        </a:schemeClr>
                      </a:solidFill>
                      <a:prstDash val="solid"/>
                      <a:round/>
                      <a:headEnd type="none" w="med" len="med"/>
                      <a:tailEnd type="none" w="med" len="med"/>
                    </a:lnT>
                  </a:tcPr>
                </a:tc>
                <a:tc>
                  <a:txBody>
                    <a:bodyPr/>
                    <a:lstStyle/>
                    <a:p>
                      <a:r>
                        <a:rPr lang="en-GB" sz="700" b="1">
                          <a:latin typeface="Metropolis" panose="00000500000000000000" pitchFamily="50" charset="0"/>
                        </a:rPr>
                        <a:t>MLA / Disputes Operating Model</a:t>
                      </a:r>
                      <a:r>
                        <a:rPr lang="en-GB" sz="600" b="1">
                          <a:latin typeface="Metropolis" panose="00000500000000000000" pitchFamily="50" charset="0"/>
                        </a:rPr>
                        <a:t>*</a:t>
                      </a:r>
                      <a:endParaRPr lang="en-GB" sz="700" b="1">
                        <a:latin typeface="Metropolis" panose="00000500000000000000" pitchFamily="50" charset="0"/>
                      </a:endParaRP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74341631"/>
                  </a:ext>
                </a:extLst>
              </a:tr>
              <a:tr h="287718">
                <a:tc vMerge="1">
                  <a:txBody>
                    <a:bodyPr/>
                    <a:lstStyle/>
                    <a:p>
                      <a:endParaRPr lang="en-GB" sz="700" b="1">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GB" sz="700" b="1">
                          <a:latin typeface="Metropolis" panose="00000500000000000000" pitchFamily="50" charset="0"/>
                        </a:rPr>
                        <a:t>MLA Roadmap </a:t>
                      </a:r>
                      <a:r>
                        <a:rPr lang="en-GB" sz="700" b="1">
                          <a:solidFill>
                            <a:schemeClr val="tx1"/>
                          </a:solidFill>
                          <a:latin typeface="Metropolis" panose="00000500000000000000" pitchFamily="50" charset="0"/>
                        </a:rPr>
                        <a:t>Development</a:t>
                      </a:r>
                    </a:p>
                  </a:txBody>
                  <a:tcPr marL="36000" marR="3600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64123978"/>
                  </a:ext>
                </a:extLst>
              </a:tr>
              <a:tr h="216000">
                <a:tc gridSpan="2">
                  <a:txBody>
                    <a:bodyPr/>
                    <a:lstStyle/>
                    <a:p>
                      <a:r>
                        <a:rPr lang="en-GB" sz="700" b="1">
                          <a:latin typeface="Metropolis" panose="00000500000000000000" pitchFamily="50" charset="0"/>
                        </a:rPr>
                        <a:t>5.4b. Commercial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hMerge="1">
                  <a:txBody>
                    <a:bodyPr/>
                    <a:lstStyle/>
                    <a:p>
                      <a:endParaRPr lang="en-GB" sz="700" b="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700">
                        <a:latin typeface="Metropolis" panose="00000500000000000000" pitchFamily="50" charset="0"/>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27505227"/>
                  </a:ext>
                </a:extLst>
              </a:tr>
            </a:tbl>
          </a:graphicData>
        </a:graphic>
      </p:graphicFrame>
      <p:cxnSp>
        <p:nvCxnSpPr>
          <p:cNvPr id="33" name="Connector: Elbow 32">
            <a:extLst>
              <a:ext uri="{FF2B5EF4-FFF2-40B4-BE49-F238E27FC236}">
                <a16:creationId xmlns:a16="http://schemas.microsoft.com/office/drawing/2014/main" id="{BF192507-0F40-060C-9365-E754A2ED2805}"/>
              </a:ext>
            </a:extLst>
          </p:cNvPr>
          <p:cNvCxnSpPr>
            <a:cxnSpLocks/>
            <a:stCxn id="36" idx="2"/>
            <a:endCxn id="178" idx="1"/>
          </p:cNvCxnSpPr>
          <p:nvPr/>
        </p:nvCxnSpPr>
        <p:spPr>
          <a:xfrm rot="16200000" flipH="1">
            <a:off x="3229691" y="3450727"/>
            <a:ext cx="4086575" cy="128945"/>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69" name="Connector: Elbow 368">
            <a:extLst>
              <a:ext uri="{FF2B5EF4-FFF2-40B4-BE49-F238E27FC236}">
                <a16:creationId xmlns:a16="http://schemas.microsoft.com/office/drawing/2014/main" id="{A5F3C77C-FF1E-2BF5-3978-AF1C51E67A32}"/>
              </a:ext>
            </a:extLst>
          </p:cNvPr>
          <p:cNvCxnSpPr>
            <a:cxnSpLocks/>
            <a:stCxn id="368" idx="0"/>
            <a:endCxn id="366" idx="1"/>
          </p:cNvCxnSpPr>
          <p:nvPr/>
        </p:nvCxnSpPr>
        <p:spPr>
          <a:xfrm rot="5400000" flipH="1" flipV="1">
            <a:off x="6644713" y="3858250"/>
            <a:ext cx="2923356" cy="406898"/>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6" name="Slide Number Placeholder 6">
            <a:extLst>
              <a:ext uri="{FF2B5EF4-FFF2-40B4-BE49-F238E27FC236}">
                <a16:creationId xmlns:a16="http://schemas.microsoft.com/office/drawing/2014/main" id="{72FB4BC9-843A-A68D-4238-66E2F72F2404}"/>
              </a:ext>
            </a:extLst>
          </p:cNvPr>
          <p:cNvSpPr txBox="1">
            <a:spLocks/>
          </p:cNvSpPr>
          <p:nvPr/>
        </p:nvSpPr>
        <p:spPr>
          <a:xfrm>
            <a:off x="8610600" y="6489192"/>
            <a:ext cx="3161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prstClr val="white"/>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white"/>
              </a:solidFill>
              <a:effectLst/>
              <a:uLnTx/>
              <a:uFillTx/>
              <a:latin typeface="Metropolis" panose="00000500000000000000" pitchFamily="50" charset="0"/>
              <a:ea typeface="+mn-ea"/>
              <a:cs typeface="Arial" panose="020B0604020202020204" pitchFamily="34" charset="0"/>
            </a:endParaRPr>
          </a:p>
        </p:txBody>
      </p:sp>
      <p:sp>
        <p:nvSpPr>
          <p:cNvPr id="17" name="Footer Placeholder 4">
            <a:extLst>
              <a:ext uri="{FF2B5EF4-FFF2-40B4-BE49-F238E27FC236}">
                <a16:creationId xmlns:a16="http://schemas.microsoft.com/office/drawing/2014/main" id="{37513D97-6D95-9466-6D05-ABB9E8FB4175}"/>
              </a:ext>
            </a:extLst>
          </p:cNvPr>
          <p:cNvSpPr>
            <a:spLocks noGrp="1"/>
          </p:cNvSpPr>
          <p:nvPr>
            <p:ph type="ftr" sz="quarter" idx="11"/>
          </p:nvPr>
        </p:nvSpPr>
        <p:spPr>
          <a:xfrm>
            <a:off x="7132" y="6486471"/>
            <a:ext cx="2420675"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etropolis" panose="00000500000000000000"/>
                <a:ea typeface="+mn-ea"/>
                <a:cs typeface="+mn-cs"/>
              </a:rPr>
              <a:t>Classification: Confidential</a:t>
            </a:r>
          </a:p>
        </p:txBody>
      </p:sp>
      <p:grpSp>
        <p:nvGrpSpPr>
          <p:cNvPr id="189" name="Group 188">
            <a:extLst>
              <a:ext uri="{FF2B5EF4-FFF2-40B4-BE49-F238E27FC236}">
                <a16:creationId xmlns:a16="http://schemas.microsoft.com/office/drawing/2014/main" id="{826D27C9-BE5D-0FCD-3173-91E144BC829E}"/>
              </a:ext>
            </a:extLst>
          </p:cNvPr>
          <p:cNvGrpSpPr/>
          <p:nvPr/>
        </p:nvGrpSpPr>
        <p:grpSpPr>
          <a:xfrm>
            <a:off x="7038665" y="1060465"/>
            <a:ext cx="1150644" cy="272434"/>
            <a:chOff x="5833870" y="1150011"/>
            <a:chExt cx="1150644" cy="272434"/>
          </a:xfrm>
        </p:grpSpPr>
        <p:sp>
          <p:nvSpPr>
            <p:cNvPr id="23" name="object 163">
              <a:extLst>
                <a:ext uri="{FF2B5EF4-FFF2-40B4-BE49-F238E27FC236}">
                  <a16:creationId xmlns:a16="http://schemas.microsoft.com/office/drawing/2014/main" id="{672D8F4D-0066-6E9F-D03C-456B2FFBCE23}"/>
                </a:ext>
              </a:extLst>
            </p:cNvPr>
            <p:cNvSpPr txBox="1"/>
            <p:nvPr/>
          </p:nvSpPr>
          <p:spPr>
            <a:xfrm>
              <a:off x="5833870" y="1150011"/>
              <a:ext cx="115064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FCA/PSR approval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4" name="Flowchart: Decision 23">
              <a:extLst>
                <a:ext uri="{FF2B5EF4-FFF2-40B4-BE49-F238E27FC236}">
                  <a16:creationId xmlns:a16="http://schemas.microsoft.com/office/drawing/2014/main" id="{2B1A85C5-B55D-44D3-D26D-B32822668F8D}"/>
                </a:ext>
              </a:extLst>
            </p:cNvPr>
            <p:cNvSpPr/>
            <p:nvPr/>
          </p:nvSpPr>
          <p:spPr>
            <a:xfrm>
              <a:off x="6337016" y="127844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sp>
        <p:nvSpPr>
          <p:cNvPr id="26" name="object 163">
            <a:extLst>
              <a:ext uri="{FF2B5EF4-FFF2-40B4-BE49-F238E27FC236}">
                <a16:creationId xmlns:a16="http://schemas.microsoft.com/office/drawing/2014/main" id="{14DE1A2E-FBB3-1F86-4CAF-93BC7D9CCE61}"/>
              </a:ext>
            </a:extLst>
          </p:cNvPr>
          <p:cNvSpPr txBox="1"/>
          <p:nvPr/>
        </p:nvSpPr>
        <p:spPr>
          <a:xfrm>
            <a:off x="6955908" y="2318901"/>
            <a:ext cx="83241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Wave 1 readiness report to JROC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52" name="object 163">
            <a:extLst>
              <a:ext uri="{FF2B5EF4-FFF2-40B4-BE49-F238E27FC236}">
                <a16:creationId xmlns:a16="http://schemas.microsoft.com/office/drawing/2014/main" id="{8A56C324-F68E-707B-0C05-67166BB386DD}"/>
              </a:ext>
            </a:extLst>
          </p:cNvPr>
          <p:cNvSpPr txBox="1"/>
          <p:nvPr/>
        </p:nvSpPr>
        <p:spPr>
          <a:xfrm>
            <a:off x="5836445" y="2735308"/>
            <a:ext cx="16549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MI requirements agreed and signed-off</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5" name="object 163">
            <a:extLst>
              <a:ext uri="{FF2B5EF4-FFF2-40B4-BE49-F238E27FC236}">
                <a16:creationId xmlns:a16="http://schemas.microsoft.com/office/drawing/2014/main" id="{E4DC3328-372E-D4A9-17C0-4B323A265F69}"/>
              </a:ext>
            </a:extLst>
          </p:cNvPr>
          <p:cNvSpPr txBox="1"/>
          <p:nvPr/>
        </p:nvSpPr>
        <p:spPr>
          <a:xfrm>
            <a:off x="3907677" y="3386939"/>
            <a:ext cx="1535946"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Final Dispute system functional &amp; non-functional requirements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63" name="Connector: Elbow 162">
            <a:extLst>
              <a:ext uri="{FF2B5EF4-FFF2-40B4-BE49-F238E27FC236}">
                <a16:creationId xmlns:a16="http://schemas.microsoft.com/office/drawing/2014/main" id="{05AC2DD1-95EB-3071-869C-CC69C5D2AA0E}"/>
              </a:ext>
            </a:extLst>
          </p:cNvPr>
          <p:cNvCxnSpPr>
            <a:cxnSpLocks/>
            <a:stCxn id="147" idx="3"/>
          </p:cNvCxnSpPr>
          <p:nvPr/>
        </p:nvCxnSpPr>
        <p:spPr>
          <a:xfrm>
            <a:off x="4645353" y="3727584"/>
            <a:ext cx="98888" cy="17"/>
          </a:xfrm>
          <a:prstGeom prst="bentConnector3">
            <a:avLst>
              <a:gd name="adj1" fmla="val 50000"/>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67" name="Connector: Elbow 166">
            <a:extLst>
              <a:ext uri="{FF2B5EF4-FFF2-40B4-BE49-F238E27FC236}">
                <a16:creationId xmlns:a16="http://schemas.microsoft.com/office/drawing/2014/main" id="{D1E58CB9-D1B1-B323-BAFC-BBC39DF528C7}"/>
              </a:ext>
            </a:extLst>
          </p:cNvPr>
          <p:cNvCxnSpPr>
            <a:cxnSpLocks/>
            <a:stCxn id="108" idx="2"/>
            <a:endCxn id="134" idx="1"/>
          </p:cNvCxnSpPr>
          <p:nvPr/>
        </p:nvCxnSpPr>
        <p:spPr>
          <a:xfrm rot="16200000" flipH="1">
            <a:off x="3788170" y="3571744"/>
            <a:ext cx="184414" cy="1247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78" name="Rectangle: Rounded Corners 177">
            <a:extLst>
              <a:ext uri="{FF2B5EF4-FFF2-40B4-BE49-F238E27FC236}">
                <a16:creationId xmlns:a16="http://schemas.microsoft.com/office/drawing/2014/main" id="{F31071C3-6FE0-C8D0-CAF3-86FDE71B2480}"/>
              </a:ext>
            </a:extLst>
          </p:cNvPr>
          <p:cNvSpPr/>
          <p:nvPr/>
        </p:nvSpPr>
        <p:spPr>
          <a:xfrm>
            <a:off x="5337451" y="5469191"/>
            <a:ext cx="3042483"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9" name="Rectangle: Rounded Corners 178">
            <a:extLst>
              <a:ext uri="{FF2B5EF4-FFF2-40B4-BE49-F238E27FC236}">
                <a16:creationId xmlns:a16="http://schemas.microsoft.com/office/drawing/2014/main" id="{933015B0-B83E-0D20-E4C5-22F24DD7C04B}"/>
              </a:ext>
            </a:extLst>
          </p:cNvPr>
          <p:cNvSpPr/>
          <p:nvPr/>
        </p:nvSpPr>
        <p:spPr>
          <a:xfrm>
            <a:off x="6553198" y="5502812"/>
            <a:ext cx="421148"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82" name="Rectangle: Rounded Corners 181">
            <a:extLst>
              <a:ext uri="{FF2B5EF4-FFF2-40B4-BE49-F238E27FC236}">
                <a16:creationId xmlns:a16="http://schemas.microsoft.com/office/drawing/2014/main" id="{8F9C0E0D-930A-C1F1-3CD3-EFD78ABC3F30}"/>
              </a:ext>
            </a:extLst>
          </p:cNvPr>
          <p:cNvSpPr/>
          <p:nvPr/>
        </p:nvSpPr>
        <p:spPr>
          <a:xfrm>
            <a:off x="5369084" y="5503965"/>
            <a:ext cx="119089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Iterative draft cycles</a:t>
            </a:r>
          </a:p>
        </p:txBody>
      </p:sp>
      <p:sp>
        <p:nvSpPr>
          <p:cNvPr id="256" name="object 163">
            <a:extLst>
              <a:ext uri="{FF2B5EF4-FFF2-40B4-BE49-F238E27FC236}">
                <a16:creationId xmlns:a16="http://schemas.microsoft.com/office/drawing/2014/main" id="{EA4C5B21-B76D-42F4-31F6-DFD881468181}"/>
              </a:ext>
            </a:extLst>
          </p:cNvPr>
          <p:cNvSpPr txBox="1"/>
          <p:nvPr/>
        </p:nvSpPr>
        <p:spPr>
          <a:xfrm>
            <a:off x="8426990" y="2512925"/>
            <a:ext cx="932115"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1" name="Straight Connector 260">
            <a:extLst>
              <a:ext uri="{FF2B5EF4-FFF2-40B4-BE49-F238E27FC236}">
                <a16:creationId xmlns:a16="http://schemas.microsoft.com/office/drawing/2014/main" id="{77F6E212-B902-39D5-BAD5-C92EDB5F0515}"/>
              </a:ext>
            </a:extLst>
          </p:cNvPr>
          <p:cNvCxnSpPr>
            <a:cxnSpLocks/>
            <a:stCxn id="24" idx="2"/>
            <a:endCxn id="259" idx="0"/>
          </p:cNvCxnSpPr>
          <p:nvPr/>
        </p:nvCxnSpPr>
        <p:spPr>
          <a:xfrm>
            <a:off x="7613811" y="1332899"/>
            <a:ext cx="3175" cy="41552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64" name="object 163">
            <a:extLst>
              <a:ext uri="{FF2B5EF4-FFF2-40B4-BE49-F238E27FC236}">
                <a16:creationId xmlns:a16="http://schemas.microsoft.com/office/drawing/2014/main" id="{98A439FC-2580-DD03-8753-E2EEF0F40342}"/>
              </a:ext>
            </a:extLst>
          </p:cNvPr>
          <p:cNvSpPr txBox="1"/>
          <p:nvPr/>
        </p:nvSpPr>
        <p:spPr>
          <a:xfrm>
            <a:off x="4654357" y="4837009"/>
            <a:ext cx="588556" cy="24365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Onboard external law firm support for MLA</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267" name="Connector: Elbow 266">
            <a:extLst>
              <a:ext uri="{FF2B5EF4-FFF2-40B4-BE49-F238E27FC236}">
                <a16:creationId xmlns:a16="http://schemas.microsoft.com/office/drawing/2014/main" id="{A866283C-40CD-E770-B23C-04160AFE3385}"/>
              </a:ext>
            </a:extLst>
          </p:cNvPr>
          <p:cNvCxnSpPr>
            <a:cxnSpLocks/>
            <a:stCxn id="266" idx="2"/>
            <a:endCxn id="178" idx="1"/>
          </p:cNvCxnSpPr>
          <p:nvPr/>
        </p:nvCxnSpPr>
        <p:spPr>
          <a:xfrm rot="16200000" flipH="1">
            <a:off x="4693966" y="4915002"/>
            <a:ext cx="526399" cy="76057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271" name="Group 270">
            <a:extLst>
              <a:ext uri="{FF2B5EF4-FFF2-40B4-BE49-F238E27FC236}">
                <a16:creationId xmlns:a16="http://schemas.microsoft.com/office/drawing/2014/main" id="{3F0E57D4-34B1-1E3A-C349-08803699AD93}"/>
              </a:ext>
            </a:extLst>
          </p:cNvPr>
          <p:cNvGrpSpPr/>
          <p:nvPr/>
        </p:nvGrpSpPr>
        <p:grpSpPr>
          <a:xfrm>
            <a:off x="3741239" y="1504001"/>
            <a:ext cx="3363108" cy="144000"/>
            <a:chOff x="6329079" y="1566300"/>
            <a:chExt cx="3363108" cy="144000"/>
          </a:xfrm>
        </p:grpSpPr>
        <p:sp>
          <p:nvSpPr>
            <p:cNvPr id="272" name="object 163">
              <a:extLst>
                <a:ext uri="{FF2B5EF4-FFF2-40B4-BE49-F238E27FC236}">
                  <a16:creationId xmlns:a16="http://schemas.microsoft.com/office/drawing/2014/main" id="{EE9B7D7B-0DE7-C852-572C-E14AC1B13E6C}"/>
                </a:ext>
              </a:extLst>
            </p:cNvPr>
            <p:cNvSpPr txBox="1"/>
            <p:nvPr/>
          </p:nvSpPr>
          <p:spPr>
            <a:xfrm>
              <a:off x="6499073" y="1596008"/>
              <a:ext cx="319311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 FCA/PSR decision on approach to follow for the procurement of external legal support</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73" name="Flowchart: Decision 272">
              <a:extLst>
                <a:ext uri="{FF2B5EF4-FFF2-40B4-BE49-F238E27FC236}">
                  <a16:creationId xmlns:a16="http://schemas.microsoft.com/office/drawing/2014/main" id="{3B57B693-5807-AA89-931B-E550A6DF45D8}"/>
                </a:ext>
              </a:extLst>
            </p:cNvPr>
            <p:cNvSpPr/>
            <p:nvPr/>
          </p:nvSpPr>
          <p:spPr>
            <a:xfrm>
              <a:off x="6329079" y="1566300"/>
              <a:ext cx="144000" cy="144000"/>
            </a:xfrm>
            <a:prstGeom prst="flowChartDecision">
              <a:avLst/>
            </a:prstGeom>
            <a:solidFill>
              <a:schemeClr val="accent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75" name="Connector: Elbow 274">
            <a:extLst>
              <a:ext uri="{FF2B5EF4-FFF2-40B4-BE49-F238E27FC236}">
                <a16:creationId xmlns:a16="http://schemas.microsoft.com/office/drawing/2014/main" id="{5CEAF2B7-1B07-B087-EF33-6526483E9DC1}"/>
              </a:ext>
            </a:extLst>
          </p:cNvPr>
          <p:cNvCxnSpPr>
            <a:cxnSpLocks/>
            <a:stCxn id="273" idx="2"/>
            <a:endCxn id="265" idx="1"/>
          </p:cNvCxnSpPr>
          <p:nvPr/>
        </p:nvCxnSpPr>
        <p:spPr>
          <a:xfrm rot="16200000" flipH="1">
            <a:off x="2220266" y="3240974"/>
            <a:ext cx="3310836" cy="124890"/>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80" name="Rectangle: Rounded Corners 279">
            <a:extLst>
              <a:ext uri="{FF2B5EF4-FFF2-40B4-BE49-F238E27FC236}">
                <a16:creationId xmlns:a16="http://schemas.microsoft.com/office/drawing/2014/main" id="{C8D213F3-1F17-8612-86E2-EA17F56C2FFE}"/>
              </a:ext>
            </a:extLst>
          </p:cNvPr>
          <p:cNvSpPr/>
          <p:nvPr/>
        </p:nvSpPr>
        <p:spPr>
          <a:xfrm>
            <a:off x="5524519" y="5768545"/>
            <a:ext cx="2099498" cy="187789"/>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81" name="Rectangle: Rounded Corners 280">
            <a:extLst>
              <a:ext uri="{FF2B5EF4-FFF2-40B4-BE49-F238E27FC236}">
                <a16:creationId xmlns:a16="http://schemas.microsoft.com/office/drawing/2014/main" id="{3B7AE8A8-A53A-F24D-2FD0-94DAEDCE7B24}"/>
              </a:ext>
            </a:extLst>
          </p:cNvPr>
          <p:cNvSpPr/>
          <p:nvPr/>
        </p:nvSpPr>
        <p:spPr>
          <a:xfrm>
            <a:off x="6862028" y="5799667"/>
            <a:ext cx="425029" cy="116263"/>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282" name="Rectangle: Rounded Corners 281">
            <a:extLst>
              <a:ext uri="{FF2B5EF4-FFF2-40B4-BE49-F238E27FC236}">
                <a16:creationId xmlns:a16="http://schemas.microsoft.com/office/drawing/2014/main" id="{5B01CB0A-9AE4-A71E-FF63-4D4D131E5FD9}"/>
              </a:ext>
            </a:extLst>
          </p:cNvPr>
          <p:cNvSpPr/>
          <p:nvPr/>
        </p:nvSpPr>
        <p:spPr>
          <a:xfrm>
            <a:off x="7287058" y="5799624"/>
            <a:ext cx="314958"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54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283" name="Rectangle: Rounded Corners 282">
            <a:extLst>
              <a:ext uri="{FF2B5EF4-FFF2-40B4-BE49-F238E27FC236}">
                <a16:creationId xmlns:a16="http://schemas.microsoft.com/office/drawing/2014/main" id="{3C23FCBE-D995-6E98-2C84-878A2EE08A4D}"/>
              </a:ext>
            </a:extLst>
          </p:cNvPr>
          <p:cNvSpPr/>
          <p:nvPr/>
        </p:nvSpPr>
        <p:spPr>
          <a:xfrm>
            <a:off x="5547456" y="5801805"/>
            <a:ext cx="1314571"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Op Model</a:t>
            </a:r>
          </a:p>
        </p:txBody>
      </p:sp>
      <p:sp>
        <p:nvSpPr>
          <p:cNvPr id="284" name="object 163">
            <a:extLst>
              <a:ext uri="{FF2B5EF4-FFF2-40B4-BE49-F238E27FC236}">
                <a16:creationId xmlns:a16="http://schemas.microsoft.com/office/drawing/2014/main" id="{6C473412-CD19-561E-DB80-DDA7CAC3C4BF}"/>
              </a:ext>
            </a:extLst>
          </p:cNvPr>
          <p:cNvSpPr txBox="1"/>
          <p:nvPr/>
        </p:nvSpPr>
        <p:spPr>
          <a:xfrm>
            <a:off x="8481686" y="5806990"/>
            <a:ext cx="1534039"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operating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5" name="Flowchart: Decision 284">
            <a:extLst>
              <a:ext uri="{FF2B5EF4-FFF2-40B4-BE49-F238E27FC236}">
                <a16:creationId xmlns:a16="http://schemas.microsoft.com/office/drawing/2014/main" id="{5BE93F7A-315B-35CF-0D6A-AAF21D6C0AF3}"/>
              </a:ext>
            </a:extLst>
          </p:cNvPr>
          <p:cNvSpPr/>
          <p:nvPr/>
        </p:nvSpPr>
        <p:spPr>
          <a:xfrm>
            <a:off x="8304039" y="578786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0" name="object 163">
            <a:extLst>
              <a:ext uri="{FF2B5EF4-FFF2-40B4-BE49-F238E27FC236}">
                <a16:creationId xmlns:a16="http://schemas.microsoft.com/office/drawing/2014/main" id="{879324B7-915A-CC1A-6DBB-DAAD99E06665}"/>
              </a:ext>
            </a:extLst>
          </p:cNvPr>
          <p:cNvSpPr txBox="1"/>
          <p:nvPr/>
        </p:nvSpPr>
        <p:spPr>
          <a:xfrm>
            <a:off x="8471304" y="4259670"/>
            <a:ext cx="95165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8" name="Rectangle: Rounded Corners 287">
            <a:extLst>
              <a:ext uri="{FF2B5EF4-FFF2-40B4-BE49-F238E27FC236}">
                <a16:creationId xmlns:a16="http://schemas.microsoft.com/office/drawing/2014/main" id="{441DD3FC-3761-49F3-4C72-B51F4AF7245D}"/>
              </a:ext>
            </a:extLst>
          </p:cNvPr>
          <p:cNvSpPr/>
          <p:nvPr/>
        </p:nvSpPr>
        <p:spPr>
          <a:xfrm>
            <a:off x="4237692" y="6312537"/>
            <a:ext cx="2940265" cy="151200"/>
          </a:xfrm>
          <a:prstGeom prst="roundRect">
            <a:avLst/>
          </a:prstGeom>
          <a:solidFill>
            <a:srgbClr val="EADBF7"/>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Level, nature, and duration of OBL activities required TBC once PSR decision made </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grpSp>
        <p:nvGrpSpPr>
          <p:cNvPr id="289" name="Group 288">
            <a:extLst>
              <a:ext uri="{FF2B5EF4-FFF2-40B4-BE49-F238E27FC236}">
                <a16:creationId xmlns:a16="http://schemas.microsoft.com/office/drawing/2014/main" id="{3CAA5576-3D71-C513-EE68-6B1FABE4A295}"/>
              </a:ext>
            </a:extLst>
          </p:cNvPr>
          <p:cNvGrpSpPr/>
          <p:nvPr/>
        </p:nvGrpSpPr>
        <p:grpSpPr>
          <a:xfrm>
            <a:off x="4037330" y="1649156"/>
            <a:ext cx="2445204" cy="144000"/>
            <a:chOff x="6797777" y="1458355"/>
            <a:chExt cx="2445204" cy="144000"/>
          </a:xfrm>
        </p:grpSpPr>
        <p:sp>
          <p:nvSpPr>
            <p:cNvPr id="290" name="object 163">
              <a:extLst>
                <a:ext uri="{FF2B5EF4-FFF2-40B4-BE49-F238E27FC236}">
                  <a16:creationId xmlns:a16="http://schemas.microsoft.com/office/drawing/2014/main" id="{9288BDEF-FFB3-C8C5-38E2-A1576AC198B4}"/>
                </a:ext>
              </a:extLst>
            </p:cNvPr>
            <p:cNvSpPr txBox="1"/>
            <p:nvPr/>
          </p:nvSpPr>
          <p:spPr>
            <a:xfrm>
              <a:off x="6963008" y="1480630"/>
              <a:ext cx="2279973"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FCA/PSR decision on the commercial model</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291" name="Flowchart: Decision 290">
              <a:extLst>
                <a:ext uri="{FF2B5EF4-FFF2-40B4-BE49-F238E27FC236}">
                  <a16:creationId xmlns:a16="http://schemas.microsoft.com/office/drawing/2014/main" id="{D47EB2FC-C398-9626-B950-1FB333DA8C37}"/>
                </a:ext>
              </a:extLst>
            </p:cNvPr>
            <p:cNvSpPr/>
            <p:nvPr/>
          </p:nvSpPr>
          <p:spPr>
            <a:xfrm>
              <a:off x="6797777" y="1458355"/>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292" name="Connector: Elbow 291">
            <a:extLst>
              <a:ext uri="{FF2B5EF4-FFF2-40B4-BE49-F238E27FC236}">
                <a16:creationId xmlns:a16="http://schemas.microsoft.com/office/drawing/2014/main" id="{C94E755B-912D-2893-7545-B1E535C790D1}"/>
              </a:ext>
            </a:extLst>
          </p:cNvPr>
          <p:cNvCxnSpPr>
            <a:cxnSpLocks/>
            <a:stCxn id="291" idx="2"/>
            <a:endCxn id="288" idx="1"/>
          </p:cNvCxnSpPr>
          <p:nvPr/>
        </p:nvCxnSpPr>
        <p:spPr>
          <a:xfrm rot="16200000" flipH="1">
            <a:off x="1876021" y="4026465"/>
            <a:ext cx="4594981" cy="12836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95" name="TextBox 294">
            <a:extLst>
              <a:ext uri="{FF2B5EF4-FFF2-40B4-BE49-F238E27FC236}">
                <a16:creationId xmlns:a16="http://schemas.microsoft.com/office/drawing/2014/main" id="{4089C7D0-3CB1-1393-7989-D806C63DF93E}"/>
              </a:ext>
            </a:extLst>
          </p:cNvPr>
          <p:cNvSpPr txBox="1"/>
          <p:nvPr/>
        </p:nvSpPr>
        <p:spPr>
          <a:xfrm>
            <a:off x="3764588" y="2883407"/>
            <a:ext cx="864000" cy="1692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Placeholder schedule</a:t>
            </a:r>
          </a:p>
        </p:txBody>
      </p:sp>
      <p:sp>
        <p:nvSpPr>
          <p:cNvPr id="300" name="Rectangle: Rounded Corners 299">
            <a:extLst>
              <a:ext uri="{FF2B5EF4-FFF2-40B4-BE49-F238E27FC236}">
                <a16:creationId xmlns:a16="http://schemas.microsoft.com/office/drawing/2014/main" id="{6E751100-2FBE-9D19-BEE5-18AD4032B5B1}"/>
              </a:ext>
            </a:extLst>
          </p:cNvPr>
          <p:cNvSpPr/>
          <p:nvPr/>
        </p:nvSpPr>
        <p:spPr>
          <a:xfrm>
            <a:off x="2814195" y="5163909"/>
            <a:ext cx="101173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05" name="Rectangle: Rounded Corners 304">
            <a:extLst>
              <a:ext uri="{FF2B5EF4-FFF2-40B4-BE49-F238E27FC236}">
                <a16:creationId xmlns:a16="http://schemas.microsoft.com/office/drawing/2014/main" id="{DE8097F8-0648-7243-DE5B-56E17200AFE4}"/>
              </a:ext>
            </a:extLst>
          </p:cNvPr>
          <p:cNvSpPr/>
          <p:nvPr/>
        </p:nvSpPr>
        <p:spPr>
          <a:xfrm>
            <a:off x="2845163" y="5196224"/>
            <a:ext cx="478403" cy="116361"/>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06" name="Rectangle: Rounded Corners 305">
            <a:extLst>
              <a:ext uri="{FF2B5EF4-FFF2-40B4-BE49-F238E27FC236}">
                <a16:creationId xmlns:a16="http://schemas.microsoft.com/office/drawing/2014/main" id="{18C5C8EB-9547-F66E-1C64-D284ACC5B1B5}"/>
              </a:ext>
            </a:extLst>
          </p:cNvPr>
          <p:cNvSpPr/>
          <p:nvPr/>
        </p:nvSpPr>
        <p:spPr>
          <a:xfrm>
            <a:off x="3323567" y="5197458"/>
            <a:ext cx="478402" cy="11512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04" name="Flowchart: Decision 303">
            <a:extLst>
              <a:ext uri="{FF2B5EF4-FFF2-40B4-BE49-F238E27FC236}">
                <a16:creationId xmlns:a16="http://schemas.microsoft.com/office/drawing/2014/main" id="{0503FCD2-BDB7-D8F4-A5B2-135D583E1F08}"/>
              </a:ext>
            </a:extLst>
          </p:cNvPr>
          <p:cNvSpPr/>
          <p:nvPr/>
        </p:nvSpPr>
        <p:spPr>
          <a:xfrm>
            <a:off x="3745071" y="5181161"/>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2" name="object 163">
            <a:extLst>
              <a:ext uri="{FF2B5EF4-FFF2-40B4-BE49-F238E27FC236}">
                <a16:creationId xmlns:a16="http://schemas.microsoft.com/office/drawing/2014/main" id="{72C0B746-D3F3-02F9-C2AA-6F997E2B5C05}"/>
              </a:ext>
            </a:extLst>
          </p:cNvPr>
          <p:cNvSpPr txBox="1"/>
          <p:nvPr/>
        </p:nvSpPr>
        <p:spPr>
          <a:xfrm>
            <a:off x="4637509" y="5675073"/>
            <a:ext cx="870704"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full Bus Reqs finalised</a:t>
            </a:r>
          </a:p>
        </p:txBody>
      </p:sp>
      <p:sp>
        <p:nvSpPr>
          <p:cNvPr id="317" name="Rectangle: Rounded Corners 316">
            <a:extLst>
              <a:ext uri="{FF2B5EF4-FFF2-40B4-BE49-F238E27FC236}">
                <a16:creationId xmlns:a16="http://schemas.microsoft.com/office/drawing/2014/main" id="{9B0A7A05-7C6F-92C7-5874-93C2770849CB}"/>
              </a:ext>
            </a:extLst>
          </p:cNvPr>
          <p:cNvSpPr/>
          <p:nvPr/>
        </p:nvSpPr>
        <p:spPr>
          <a:xfrm>
            <a:off x="7616730" y="5500023"/>
            <a:ext cx="288000" cy="118800"/>
          </a:xfrm>
          <a:prstGeom prst="roundRect">
            <a:avLst/>
          </a:prstGeom>
          <a:solidFill>
            <a:schemeClr val="accent4">
              <a:lumMod val="60000"/>
              <a:lumOff val="4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IC</a:t>
            </a:r>
          </a:p>
        </p:txBody>
      </p:sp>
      <p:sp>
        <p:nvSpPr>
          <p:cNvPr id="319" name="object 163">
            <a:extLst>
              <a:ext uri="{FF2B5EF4-FFF2-40B4-BE49-F238E27FC236}">
                <a16:creationId xmlns:a16="http://schemas.microsoft.com/office/drawing/2014/main" id="{803A7DF7-FE05-B8B0-32F3-31E02A6EBE7F}"/>
              </a:ext>
            </a:extLst>
          </p:cNvPr>
          <p:cNvSpPr txBox="1"/>
          <p:nvPr/>
        </p:nvSpPr>
        <p:spPr>
          <a:xfrm>
            <a:off x="4268486" y="1101157"/>
            <a:ext cx="540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Baseline plan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0" name="Rectangle: Rounded Corners 319">
            <a:extLst>
              <a:ext uri="{FF2B5EF4-FFF2-40B4-BE49-F238E27FC236}">
                <a16:creationId xmlns:a16="http://schemas.microsoft.com/office/drawing/2014/main" id="{66C4A55C-DFF5-840D-DAEE-56A8E7414B8E}"/>
              </a:ext>
            </a:extLst>
          </p:cNvPr>
          <p:cNvSpPr/>
          <p:nvPr/>
        </p:nvSpPr>
        <p:spPr>
          <a:xfrm>
            <a:off x="2327415" y="1056744"/>
            <a:ext cx="1861891"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Develop Phase 1 Delivery Plan</a:t>
            </a:r>
          </a:p>
        </p:txBody>
      </p:sp>
      <p:sp>
        <p:nvSpPr>
          <p:cNvPr id="323" name="object 163">
            <a:extLst>
              <a:ext uri="{FF2B5EF4-FFF2-40B4-BE49-F238E27FC236}">
                <a16:creationId xmlns:a16="http://schemas.microsoft.com/office/drawing/2014/main" id="{5ED76E71-52AE-05C2-936D-2F2B833D3F85}"/>
              </a:ext>
            </a:extLst>
          </p:cNvPr>
          <p:cNvSpPr txBox="1"/>
          <p:nvPr/>
        </p:nvSpPr>
        <p:spPr>
          <a:xfrm>
            <a:off x="3485320" y="1334765"/>
            <a:ext cx="1147024"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WG’s in place (fortnightly cadence)</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4" name="Rectangle: Rounded Corners 323">
            <a:extLst>
              <a:ext uri="{FF2B5EF4-FFF2-40B4-BE49-F238E27FC236}">
                <a16:creationId xmlns:a16="http://schemas.microsoft.com/office/drawing/2014/main" id="{33AF020F-A791-85D7-C9C9-8329B873332E}"/>
              </a:ext>
            </a:extLst>
          </p:cNvPr>
          <p:cNvSpPr/>
          <p:nvPr/>
        </p:nvSpPr>
        <p:spPr>
          <a:xfrm>
            <a:off x="2323087" y="1290393"/>
            <a:ext cx="1089976"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Establish &amp; run VRP Working Groups</a:t>
            </a:r>
          </a:p>
        </p:txBody>
      </p:sp>
      <p:sp>
        <p:nvSpPr>
          <p:cNvPr id="325" name="Flowchart: Decision 324">
            <a:extLst>
              <a:ext uri="{FF2B5EF4-FFF2-40B4-BE49-F238E27FC236}">
                <a16:creationId xmlns:a16="http://schemas.microsoft.com/office/drawing/2014/main" id="{FC533FB0-2E8A-9E3A-CB4B-7674B3C5017E}"/>
              </a:ext>
            </a:extLst>
          </p:cNvPr>
          <p:cNvSpPr/>
          <p:nvPr/>
        </p:nvSpPr>
        <p:spPr>
          <a:xfrm>
            <a:off x="3336901" y="1308901"/>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Rounded Corners 9">
            <a:extLst>
              <a:ext uri="{FF2B5EF4-FFF2-40B4-BE49-F238E27FC236}">
                <a16:creationId xmlns:a16="http://schemas.microsoft.com/office/drawing/2014/main" id="{EA0B5B67-B77D-86AE-B507-9E67F553F3DD}"/>
              </a:ext>
            </a:extLst>
          </p:cNvPr>
          <p:cNvSpPr/>
          <p:nvPr/>
        </p:nvSpPr>
        <p:spPr>
          <a:xfrm>
            <a:off x="2666847" y="2102215"/>
            <a:ext cx="1153460"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9" name="Rectangle: Rounded Corners 98">
            <a:extLst>
              <a:ext uri="{FF2B5EF4-FFF2-40B4-BE49-F238E27FC236}">
                <a16:creationId xmlns:a16="http://schemas.microsoft.com/office/drawing/2014/main" id="{97D65DAB-B3A5-90CB-1455-553D634EC9B7}"/>
              </a:ext>
            </a:extLst>
          </p:cNvPr>
          <p:cNvSpPr/>
          <p:nvPr/>
        </p:nvSpPr>
        <p:spPr>
          <a:xfrm>
            <a:off x="2705523" y="2134426"/>
            <a:ext cx="1130628"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330" name="object 163">
            <a:extLst>
              <a:ext uri="{FF2B5EF4-FFF2-40B4-BE49-F238E27FC236}">
                <a16:creationId xmlns:a16="http://schemas.microsoft.com/office/drawing/2014/main" id="{9E25253F-B9AF-4B71-0C37-7BD3978DF482}"/>
              </a:ext>
            </a:extLst>
          </p:cNvPr>
          <p:cNvSpPr txBox="1"/>
          <p:nvPr/>
        </p:nvSpPr>
        <p:spPr>
          <a:xfrm>
            <a:off x="5427531" y="1188546"/>
            <a:ext cx="178104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Comprehensive progress update on WS5 to JROC (PSR)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1" name="Flowchart: Decision 330">
            <a:extLst>
              <a:ext uri="{FF2B5EF4-FFF2-40B4-BE49-F238E27FC236}">
                <a16:creationId xmlns:a16="http://schemas.microsoft.com/office/drawing/2014/main" id="{C0EE08F8-3B7A-9415-4391-955918F33B42}"/>
              </a:ext>
            </a:extLst>
          </p:cNvPr>
          <p:cNvSpPr/>
          <p:nvPr/>
        </p:nvSpPr>
        <p:spPr>
          <a:xfrm>
            <a:off x="5258077" y="115685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lowchart: Decision 19">
            <a:extLst>
              <a:ext uri="{FF2B5EF4-FFF2-40B4-BE49-F238E27FC236}">
                <a16:creationId xmlns:a16="http://schemas.microsoft.com/office/drawing/2014/main" id="{71DB0A5E-78EE-BA42-EB0C-3D9C511E3666}"/>
              </a:ext>
            </a:extLst>
          </p:cNvPr>
          <p:cNvSpPr/>
          <p:nvPr/>
        </p:nvSpPr>
        <p:spPr>
          <a:xfrm>
            <a:off x="3744039" y="2101699"/>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2" name="object 163">
            <a:extLst>
              <a:ext uri="{FF2B5EF4-FFF2-40B4-BE49-F238E27FC236}">
                <a16:creationId xmlns:a16="http://schemas.microsoft.com/office/drawing/2014/main" id="{84732955-A6F1-B05F-3A54-40705D9E0296}"/>
              </a:ext>
            </a:extLst>
          </p:cNvPr>
          <p:cNvSpPr txBox="1"/>
          <p:nvPr/>
        </p:nvSpPr>
        <p:spPr>
          <a:xfrm>
            <a:off x="3148158" y="2942287"/>
            <a:ext cx="460811"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OB Standard v4.0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36" name="Rectangle: Rounded Corners 335">
            <a:extLst>
              <a:ext uri="{FF2B5EF4-FFF2-40B4-BE49-F238E27FC236}">
                <a16:creationId xmlns:a16="http://schemas.microsoft.com/office/drawing/2014/main" id="{53788E4B-7CB6-9F78-15F2-87CECA05FA11}"/>
              </a:ext>
            </a:extLst>
          </p:cNvPr>
          <p:cNvSpPr/>
          <p:nvPr/>
        </p:nvSpPr>
        <p:spPr>
          <a:xfrm>
            <a:off x="2300253" y="2932310"/>
            <a:ext cx="762604"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7" name="Rectangle: Rounded Corners 336">
            <a:extLst>
              <a:ext uri="{FF2B5EF4-FFF2-40B4-BE49-F238E27FC236}">
                <a16:creationId xmlns:a16="http://schemas.microsoft.com/office/drawing/2014/main" id="{79D85302-4D80-A6F0-351F-DA5BE679BCC0}"/>
              </a:ext>
            </a:extLst>
          </p:cNvPr>
          <p:cNvSpPr/>
          <p:nvPr/>
        </p:nvSpPr>
        <p:spPr>
          <a:xfrm>
            <a:off x="2325477" y="2964521"/>
            <a:ext cx="7373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Standard</a:t>
            </a:r>
          </a:p>
        </p:txBody>
      </p:sp>
      <p:sp>
        <p:nvSpPr>
          <p:cNvPr id="333" name="Flowchart: Decision 332">
            <a:extLst>
              <a:ext uri="{FF2B5EF4-FFF2-40B4-BE49-F238E27FC236}">
                <a16:creationId xmlns:a16="http://schemas.microsoft.com/office/drawing/2014/main" id="{0C42AB39-FE75-06C5-81D6-7A5C8E5CDF0D}"/>
              </a:ext>
            </a:extLst>
          </p:cNvPr>
          <p:cNvSpPr/>
          <p:nvPr/>
        </p:nvSpPr>
        <p:spPr>
          <a:xfrm>
            <a:off x="2985338" y="2948086"/>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 name="Rectangle: Rounded Corners 102">
            <a:extLst>
              <a:ext uri="{FF2B5EF4-FFF2-40B4-BE49-F238E27FC236}">
                <a16:creationId xmlns:a16="http://schemas.microsoft.com/office/drawing/2014/main" id="{FDB2FBE9-F5C0-6D57-0050-0D2C7E8F5B47}"/>
              </a:ext>
            </a:extLst>
          </p:cNvPr>
          <p:cNvSpPr/>
          <p:nvPr/>
        </p:nvSpPr>
        <p:spPr>
          <a:xfrm>
            <a:off x="3048875" y="3380666"/>
            <a:ext cx="766546"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07" name="Rectangle: Rounded Corners 106">
            <a:extLst>
              <a:ext uri="{FF2B5EF4-FFF2-40B4-BE49-F238E27FC236}">
                <a16:creationId xmlns:a16="http://schemas.microsoft.com/office/drawing/2014/main" id="{CF985744-C4A6-3C06-DC27-D004426AA421}"/>
              </a:ext>
            </a:extLst>
          </p:cNvPr>
          <p:cNvSpPr/>
          <p:nvPr/>
        </p:nvSpPr>
        <p:spPr>
          <a:xfrm>
            <a:off x="3071604" y="3412877"/>
            <a:ext cx="26529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09" name="Rectangle: Rounded Corners 108">
            <a:extLst>
              <a:ext uri="{FF2B5EF4-FFF2-40B4-BE49-F238E27FC236}">
                <a16:creationId xmlns:a16="http://schemas.microsoft.com/office/drawing/2014/main" id="{F865376E-D3E5-C1A3-EDFF-E11C2E438B6F}"/>
              </a:ext>
            </a:extLst>
          </p:cNvPr>
          <p:cNvSpPr/>
          <p:nvPr/>
        </p:nvSpPr>
        <p:spPr>
          <a:xfrm>
            <a:off x="3342094" y="3410599"/>
            <a:ext cx="161925"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10" name="Rectangle: Rounded Corners 109">
            <a:extLst>
              <a:ext uri="{FF2B5EF4-FFF2-40B4-BE49-F238E27FC236}">
                <a16:creationId xmlns:a16="http://schemas.microsoft.com/office/drawing/2014/main" id="{C457B422-C878-AEB9-A2ED-B996E712343E}"/>
              </a:ext>
            </a:extLst>
          </p:cNvPr>
          <p:cNvSpPr/>
          <p:nvPr/>
        </p:nvSpPr>
        <p:spPr>
          <a:xfrm>
            <a:off x="3502448" y="3412876"/>
            <a:ext cx="324000"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108" name="Flowchart: Decision 107">
            <a:extLst>
              <a:ext uri="{FF2B5EF4-FFF2-40B4-BE49-F238E27FC236}">
                <a16:creationId xmlns:a16="http://schemas.microsoft.com/office/drawing/2014/main" id="{04CF6B6F-20E0-E59C-AB0D-2A0534DCD305}"/>
              </a:ext>
            </a:extLst>
          </p:cNvPr>
          <p:cNvSpPr/>
          <p:nvPr/>
        </p:nvSpPr>
        <p:spPr>
          <a:xfrm>
            <a:off x="3737033" y="3397918"/>
            <a:ext cx="161925"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6">
            <a:extLst>
              <a:ext uri="{FF2B5EF4-FFF2-40B4-BE49-F238E27FC236}">
                <a16:creationId xmlns:a16="http://schemas.microsoft.com/office/drawing/2014/main" id="{054F3144-C129-878D-D03A-6BE93B1E5113}"/>
              </a:ext>
            </a:extLst>
          </p:cNvPr>
          <p:cNvSpPr>
            <a:spLocks noGrp="1"/>
          </p:cNvSpPr>
          <p:nvPr>
            <p:ph type="title"/>
          </p:nvPr>
        </p:nvSpPr>
        <p:spPr>
          <a:xfrm>
            <a:off x="2660075" y="46768"/>
            <a:ext cx="7761396" cy="540823"/>
          </a:xfrm>
        </p:spPr>
        <p:txBody>
          <a:bodyPr anchor="ctr">
            <a:normAutofit/>
          </a:bodyPr>
          <a:lstStyle/>
          <a:p>
            <a:pPr algn="ctr"/>
            <a:r>
              <a:rPr lang="en-GB" sz="2000">
                <a:solidFill>
                  <a:schemeClr val="bg1"/>
                </a:solidFill>
              </a:rPr>
              <a:t>JROC Programme - Workstream 5 POAP – 15/08/24 </a:t>
            </a:r>
            <a:r>
              <a:rPr lang="en-GB" sz="1400">
                <a:solidFill>
                  <a:schemeClr val="bg1"/>
                </a:solidFill>
              </a:rPr>
              <a:t>v1.0</a:t>
            </a:r>
            <a:endParaRPr lang="en-GB" sz="2000">
              <a:solidFill>
                <a:schemeClr val="bg1"/>
              </a:solidFill>
              <a:latin typeface="Metropolis" pitchFamily="2" charset="77"/>
              <a:cs typeface="Arial" panose="020B0604020202020204" pitchFamily="34" charset="0"/>
            </a:endParaRPr>
          </a:p>
        </p:txBody>
      </p:sp>
      <p:grpSp>
        <p:nvGrpSpPr>
          <p:cNvPr id="5" name="Group 4">
            <a:extLst>
              <a:ext uri="{FF2B5EF4-FFF2-40B4-BE49-F238E27FC236}">
                <a16:creationId xmlns:a16="http://schemas.microsoft.com/office/drawing/2014/main" id="{F5032A14-4910-BB1F-347B-ADA52EF8D7B6}"/>
              </a:ext>
            </a:extLst>
          </p:cNvPr>
          <p:cNvGrpSpPr/>
          <p:nvPr/>
        </p:nvGrpSpPr>
        <p:grpSpPr>
          <a:xfrm>
            <a:off x="9920882" y="1054404"/>
            <a:ext cx="1473250" cy="254538"/>
            <a:chOff x="5662173" y="1167907"/>
            <a:chExt cx="1473250" cy="254538"/>
          </a:xfrm>
        </p:grpSpPr>
        <p:sp>
          <p:nvSpPr>
            <p:cNvPr id="6" name="object 163">
              <a:extLst>
                <a:ext uri="{FF2B5EF4-FFF2-40B4-BE49-F238E27FC236}">
                  <a16:creationId xmlns:a16="http://schemas.microsoft.com/office/drawing/2014/main" id="{61417D8E-79F6-3728-2717-D1F6803022D4}"/>
                </a:ext>
              </a:extLst>
            </p:cNvPr>
            <p:cNvSpPr txBox="1"/>
            <p:nvPr/>
          </p:nvSpPr>
          <p:spPr>
            <a:xfrm>
              <a:off x="5662173" y="1167907"/>
              <a:ext cx="147325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PLACEHOLDER - Start of Wave 1 – date TBC</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7" name="Flowchart: Decision 6">
              <a:extLst>
                <a:ext uri="{FF2B5EF4-FFF2-40B4-BE49-F238E27FC236}">
                  <a16:creationId xmlns:a16="http://schemas.microsoft.com/office/drawing/2014/main" id="{A24A5434-01FD-F887-344A-021D5195C179}"/>
                </a:ext>
              </a:extLst>
            </p:cNvPr>
            <p:cNvSpPr/>
            <p:nvPr/>
          </p:nvSpPr>
          <p:spPr>
            <a:xfrm>
              <a:off x="6327491" y="1278445"/>
              <a:ext cx="144000" cy="144000"/>
            </a:xfrm>
            <a:prstGeom prst="flowChartDecision">
              <a:avLst/>
            </a:prstGeom>
            <a:solidFill>
              <a:schemeClr val="bg1">
                <a:lumMod val="85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grpSp>
      <p:cxnSp>
        <p:nvCxnSpPr>
          <p:cNvPr id="9" name="Straight Connector 8">
            <a:extLst>
              <a:ext uri="{FF2B5EF4-FFF2-40B4-BE49-F238E27FC236}">
                <a16:creationId xmlns:a16="http://schemas.microsoft.com/office/drawing/2014/main" id="{C3FCDA87-80BE-13B2-499F-B2BEC38E4E1A}"/>
              </a:ext>
            </a:extLst>
          </p:cNvPr>
          <p:cNvCxnSpPr>
            <a:cxnSpLocks/>
            <a:stCxn id="7" idx="2"/>
          </p:cNvCxnSpPr>
          <p:nvPr/>
        </p:nvCxnSpPr>
        <p:spPr>
          <a:xfrm>
            <a:off x="10658200" y="1308942"/>
            <a:ext cx="0" cy="5174397"/>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sp>
        <p:nvSpPr>
          <p:cNvPr id="79" name="object 163">
            <a:extLst>
              <a:ext uri="{FF2B5EF4-FFF2-40B4-BE49-F238E27FC236}">
                <a16:creationId xmlns:a16="http://schemas.microsoft.com/office/drawing/2014/main" id="{8B637EA4-F091-D454-8E17-485A4F3C0ACE}"/>
              </a:ext>
            </a:extLst>
          </p:cNvPr>
          <p:cNvSpPr txBox="1"/>
          <p:nvPr/>
        </p:nvSpPr>
        <p:spPr>
          <a:xfrm>
            <a:off x="6507008" y="2825623"/>
            <a:ext cx="710894"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Draft LTR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1" name="Flowchart: Decision 10">
            <a:extLst>
              <a:ext uri="{FF2B5EF4-FFF2-40B4-BE49-F238E27FC236}">
                <a16:creationId xmlns:a16="http://schemas.microsoft.com/office/drawing/2014/main" id="{D01E2EDE-E213-E864-99D8-F3D5F0691863}"/>
              </a:ext>
            </a:extLst>
          </p:cNvPr>
          <p:cNvSpPr/>
          <p:nvPr/>
        </p:nvSpPr>
        <p:spPr>
          <a:xfrm>
            <a:off x="6489656" y="548945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bject 163">
            <a:extLst>
              <a:ext uri="{FF2B5EF4-FFF2-40B4-BE49-F238E27FC236}">
                <a16:creationId xmlns:a16="http://schemas.microsoft.com/office/drawing/2014/main" id="{98444F88-55C7-8BA8-D865-2B9209FB464E}"/>
              </a:ext>
            </a:extLst>
          </p:cNvPr>
          <p:cNvSpPr txBox="1"/>
          <p:nvPr/>
        </p:nvSpPr>
        <p:spPr>
          <a:xfrm>
            <a:off x="5935580" y="5351881"/>
            <a:ext cx="1250234"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Draft for industry consultation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 name="object 163">
            <a:extLst>
              <a:ext uri="{FF2B5EF4-FFF2-40B4-BE49-F238E27FC236}">
                <a16:creationId xmlns:a16="http://schemas.microsoft.com/office/drawing/2014/main" id="{CA6A558B-9A0E-E063-C4A5-D0526B4994CC}"/>
              </a:ext>
            </a:extLst>
          </p:cNvPr>
          <p:cNvSpPr txBox="1"/>
          <p:nvPr/>
        </p:nvSpPr>
        <p:spPr>
          <a:xfrm>
            <a:off x="2300253" y="6579265"/>
            <a:ext cx="6509313"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Appointment of a delivery lead has yet to be determined by JROC, plan predicated on assumption OBL will be selected.  In the event of an alternative decision being taken, further planning will be required.</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 Illustrative duration – actual timeframe will be instructed by the Regulators. </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5" name="Flowchart: Decision 24">
            <a:extLst>
              <a:ext uri="{FF2B5EF4-FFF2-40B4-BE49-F238E27FC236}">
                <a16:creationId xmlns:a16="http://schemas.microsoft.com/office/drawing/2014/main" id="{A9563030-DD08-26D7-58BD-08C17AE1F515}"/>
              </a:ext>
            </a:extLst>
          </p:cNvPr>
          <p:cNvSpPr/>
          <p:nvPr/>
        </p:nvSpPr>
        <p:spPr>
          <a:xfrm>
            <a:off x="3313813"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cxnSp>
        <p:nvCxnSpPr>
          <p:cNvPr id="67" name="Connector: Elbow 66">
            <a:extLst>
              <a:ext uri="{FF2B5EF4-FFF2-40B4-BE49-F238E27FC236}">
                <a16:creationId xmlns:a16="http://schemas.microsoft.com/office/drawing/2014/main" id="{DFD3DEDB-FE7C-F20A-4948-D5B8E97E517C}"/>
              </a:ext>
            </a:extLst>
          </p:cNvPr>
          <p:cNvCxnSpPr>
            <a:cxnSpLocks/>
            <a:stCxn id="191" idx="0"/>
          </p:cNvCxnSpPr>
          <p:nvPr/>
        </p:nvCxnSpPr>
        <p:spPr>
          <a:xfrm rot="5400000" flipH="1" flipV="1">
            <a:off x="9497913" y="1827357"/>
            <a:ext cx="555038" cy="4321450"/>
          </a:xfrm>
          <a:prstGeom prst="bentConnector2">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590B0757-5C58-BDD9-ED11-4B9D7DED4EC3}"/>
              </a:ext>
            </a:extLst>
          </p:cNvPr>
          <p:cNvSpPr txBox="1"/>
          <p:nvPr/>
        </p:nvSpPr>
        <p:spPr>
          <a:xfrm>
            <a:off x="9971171" y="3635611"/>
            <a:ext cx="169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Ongoing alignment to the Disputes Framework</a:t>
            </a:r>
          </a:p>
        </p:txBody>
      </p:sp>
      <p:sp>
        <p:nvSpPr>
          <p:cNvPr id="78" name="Rectangle: Rounded Corners 77">
            <a:extLst>
              <a:ext uri="{FF2B5EF4-FFF2-40B4-BE49-F238E27FC236}">
                <a16:creationId xmlns:a16="http://schemas.microsoft.com/office/drawing/2014/main" id="{D238085B-184B-B29B-6601-A4654D458E15}"/>
              </a:ext>
            </a:extLst>
          </p:cNvPr>
          <p:cNvSpPr/>
          <p:nvPr/>
        </p:nvSpPr>
        <p:spPr>
          <a:xfrm>
            <a:off x="3269711" y="3635462"/>
            <a:ext cx="532258"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 Eval criteria</a:t>
            </a:r>
          </a:p>
        </p:txBody>
      </p:sp>
      <p:sp>
        <p:nvSpPr>
          <p:cNvPr id="81" name="Rectangle: Rounded Corners 80">
            <a:extLst>
              <a:ext uri="{FF2B5EF4-FFF2-40B4-BE49-F238E27FC236}">
                <a16:creationId xmlns:a16="http://schemas.microsoft.com/office/drawing/2014/main" id="{ADFED761-3199-4267-97E6-184A717E7CEB}"/>
              </a:ext>
            </a:extLst>
          </p:cNvPr>
          <p:cNvSpPr/>
          <p:nvPr/>
        </p:nvSpPr>
        <p:spPr>
          <a:xfrm>
            <a:off x="3621383" y="3835064"/>
            <a:ext cx="56792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Deep dive of leading solutions </a:t>
            </a:r>
          </a:p>
        </p:txBody>
      </p:sp>
      <p:cxnSp>
        <p:nvCxnSpPr>
          <p:cNvPr id="82" name="Connector: Elbow 81">
            <a:extLst>
              <a:ext uri="{FF2B5EF4-FFF2-40B4-BE49-F238E27FC236}">
                <a16:creationId xmlns:a16="http://schemas.microsoft.com/office/drawing/2014/main" id="{BE332EB1-64A2-3841-1444-FB745D60C859}"/>
              </a:ext>
            </a:extLst>
          </p:cNvPr>
          <p:cNvCxnSpPr>
            <a:cxnSpLocks/>
            <a:stCxn id="78" idx="2"/>
            <a:endCxn id="81" idx="1"/>
          </p:cNvCxnSpPr>
          <p:nvPr/>
        </p:nvCxnSpPr>
        <p:spPr>
          <a:xfrm rot="16200000" flipH="1">
            <a:off x="3523459" y="3826436"/>
            <a:ext cx="110305" cy="8554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85" name="Connector: Elbow 84">
            <a:extLst>
              <a:ext uri="{FF2B5EF4-FFF2-40B4-BE49-F238E27FC236}">
                <a16:creationId xmlns:a16="http://schemas.microsoft.com/office/drawing/2014/main" id="{73FB728E-C8EF-E360-B065-CA0332947297}"/>
              </a:ext>
            </a:extLst>
          </p:cNvPr>
          <p:cNvCxnSpPr>
            <a:cxnSpLocks/>
            <a:stCxn id="81" idx="3"/>
            <a:endCxn id="134" idx="2"/>
          </p:cNvCxnSpPr>
          <p:nvPr/>
        </p:nvCxnSpPr>
        <p:spPr>
          <a:xfrm flipV="1">
            <a:off x="4189306" y="3815629"/>
            <a:ext cx="69862" cy="108732"/>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0" name="Rectangle: Rounded Corners 99">
            <a:extLst>
              <a:ext uri="{FF2B5EF4-FFF2-40B4-BE49-F238E27FC236}">
                <a16:creationId xmlns:a16="http://schemas.microsoft.com/office/drawing/2014/main" id="{BE515274-3630-A22E-8DA7-EB575D852A60}"/>
              </a:ext>
            </a:extLst>
          </p:cNvPr>
          <p:cNvSpPr/>
          <p:nvPr/>
        </p:nvSpPr>
        <p:spPr>
          <a:xfrm>
            <a:off x="6974345" y="5499410"/>
            <a:ext cx="627672" cy="118637"/>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 / sign-off</a:t>
            </a:r>
          </a:p>
        </p:txBody>
      </p:sp>
      <p:sp>
        <p:nvSpPr>
          <p:cNvPr id="259" name="Flowchart: Decision 258">
            <a:extLst>
              <a:ext uri="{FF2B5EF4-FFF2-40B4-BE49-F238E27FC236}">
                <a16:creationId xmlns:a16="http://schemas.microsoft.com/office/drawing/2014/main" id="{544DF91A-7B8B-F5F0-CC46-58CA184B3DA5}"/>
              </a:ext>
            </a:extLst>
          </p:cNvPr>
          <p:cNvSpPr/>
          <p:nvPr/>
        </p:nvSpPr>
        <p:spPr>
          <a:xfrm>
            <a:off x="7544986" y="54881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7" name="Connector: Elbow 116">
            <a:extLst>
              <a:ext uri="{FF2B5EF4-FFF2-40B4-BE49-F238E27FC236}">
                <a16:creationId xmlns:a16="http://schemas.microsoft.com/office/drawing/2014/main" id="{745F9C94-C41B-8463-C74E-A65D29CF6204}"/>
              </a:ext>
            </a:extLst>
          </p:cNvPr>
          <p:cNvCxnSpPr>
            <a:cxnSpLocks/>
            <a:stCxn id="20" idx="2"/>
            <a:endCxn id="62" idx="1"/>
          </p:cNvCxnSpPr>
          <p:nvPr/>
        </p:nvCxnSpPr>
        <p:spPr>
          <a:xfrm rot="16200000" flipH="1">
            <a:off x="3813705" y="2248032"/>
            <a:ext cx="772390" cy="767723"/>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0E566496-5906-5D3E-3E87-AB7BA1CAF637}"/>
              </a:ext>
            </a:extLst>
          </p:cNvPr>
          <p:cNvGrpSpPr/>
          <p:nvPr/>
        </p:nvGrpSpPr>
        <p:grpSpPr>
          <a:xfrm>
            <a:off x="4609583" y="2729624"/>
            <a:ext cx="1162062" cy="178594"/>
            <a:chOff x="3194502" y="3438934"/>
            <a:chExt cx="777572" cy="178594"/>
          </a:xfrm>
        </p:grpSpPr>
        <p:sp>
          <p:nvSpPr>
            <p:cNvPr id="120" name="Rectangle: Rounded Corners 119">
              <a:extLst>
                <a:ext uri="{FF2B5EF4-FFF2-40B4-BE49-F238E27FC236}">
                  <a16:creationId xmlns:a16="http://schemas.microsoft.com/office/drawing/2014/main" id="{71637F83-4A1C-B5FC-BA38-A81F804F5BDF}"/>
                </a:ext>
              </a:extLst>
            </p:cNvPr>
            <p:cNvSpPr/>
            <p:nvPr/>
          </p:nvSpPr>
          <p:spPr>
            <a:xfrm>
              <a:off x="3194502" y="3438934"/>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1" name="Rectangle: Rounded Corners 120">
              <a:extLst>
                <a:ext uri="{FF2B5EF4-FFF2-40B4-BE49-F238E27FC236}">
                  <a16:creationId xmlns:a16="http://schemas.microsoft.com/office/drawing/2014/main" id="{3FF73382-883B-B7F3-280F-637C0BD9D311}"/>
                </a:ext>
              </a:extLst>
            </p:cNvPr>
            <p:cNvSpPr/>
            <p:nvPr/>
          </p:nvSpPr>
          <p:spPr>
            <a:xfrm>
              <a:off x="3217232" y="3471145"/>
              <a:ext cx="252534"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122" name="Rectangle: Rounded Corners 121">
              <a:extLst>
                <a:ext uri="{FF2B5EF4-FFF2-40B4-BE49-F238E27FC236}">
                  <a16:creationId xmlns:a16="http://schemas.microsoft.com/office/drawing/2014/main" id="{3CEFB28A-DE1C-FF32-38C1-3C2ABA76DA24}"/>
                </a:ext>
              </a:extLst>
            </p:cNvPr>
            <p:cNvSpPr/>
            <p:nvPr/>
          </p:nvSpPr>
          <p:spPr>
            <a:xfrm>
              <a:off x="3469767" y="3472042"/>
              <a:ext cx="19041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3" name="Rectangle: Rounded Corners 122">
              <a:extLst>
                <a:ext uri="{FF2B5EF4-FFF2-40B4-BE49-F238E27FC236}">
                  <a16:creationId xmlns:a16="http://schemas.microsoft.com/office/drawing/2014/main" id="{B5138EE2-784B-999A-5751-7EDAB6713BFB}"/>
                </a:ext>
              </a:extLst>
            </p:cNvPr>
            <p:cNvSpPr/>
            <p:nvPr/>
          </p:nvSpPr>
          <p:spPr>
            <a:xfrm>
              <a:off x="3661312" y="3471144"/>
              <a:ext cx="310762"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grpSp>
      <p:sp>
        <p:nvSpPr>
          <p:cNvPr id="51" name="Flowchart: Decision 50">
            <a:extLst>
              <a:ext uri="{FF2B5EF4-FFF2-40B4-BE49-F238E27FC236}">
                <a16:creationId xmlns:a16="http://schemas.microsoft.com/office/drawing/2014/main" id="{A74A0C39-6A00-C4DA-42F9-BEC63D955FFB}"/>
              </a:ext>
            </a:extLst>
          </p:cNvPr>
          <p:cNvSpPr/>
          <p:nvPr/>
        </p:nvSpPr>
        <p:spPr>
          <a:xfrm>
            <a:off x="5684851" y="2748600"/>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5" name="Flowchart: Decision 124">
            <a:extLst>
              <a:ext uri="{FF2B5EF4-FFF2-40B4-BE49-F238E27FC236}">
                <a16:creationId xmlns:a16="http://schemas.microsoft.com/office/drawing/2014/main" id="{1AA22CBF-F4A5-A4FE-2BC2-697E0B1748B1}"/>
              </a:ext>
            </a:extLst>
          </p:cNvPr>
          <p:cNvSpPr/>
          <p:nvPr/>
        </p:nvSpPr>
        <p:spPr>
          <a:xfrm>
            <a:off x="4038001" y="186995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26" name="Flowchart: Decision 125">
            <a:extLst>
              <a:ext uri="{FF2B5EF4-FFF2-40B4-BE49-F238E27FC236}">
                <a16:creationId xmlns:a16="http://schemas.microsoft.com/office/drawing/2014/main" id="{1C10E54E-0286-BE75-2F11-C26FA22855A4}"/>
              </a:ext>
            </a:extLst>
          </p:cNvPr>
          <p:cNvSpPr/>
          <p:nvPr/>
        </p:nvSpPr>
        <p:spPr>
          <a:xfrm>
            <a:off x="4834050" y="1871101"/>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13</a:t>
            </a:r>
          </a:p>
        </p:txBody>
      </p:sp>
      <p:sp>
        <p:nvSpPr>
          <p:cNvPr id="128" name="Flowchart: Decision 127">
            <a:extLst>
              <a:ext uri="{FF2B5EF4-FFF2-40B4-BE49-F238E27FC236}">
                <a16:creationId xmlns:a16="http://schemas.microsoft.com/office/drawing/2014/main" id="{83CFCE0F-9D3D-9008-0161-4A28E8577A82}"/>
              </a:ext>
            </a:extLst>
          </p:cNvPr>
          <p:cNvSpPr/>
          <p:nvPr/>
        </p:nvSpPr>
        <p:spPr>
          <a:xfrm>
            <a:off x="6286013"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07</a:t>
            </a:r>
          </a:p>
        </p:txBody>
      </p:sp>
      <p:sp>
        <p:nvSpPr>
          <p:cNvPr id="129" name="Flowchart: Decision 128">
            <a:extLst>
              <a:ext uri="{FF2B5EF4-FFF2-40B4-BE49-F238E27FC236}">
                <a16:creationId xmlns:a16="http://schemas.microsoft.com/office/drawing/2014/main" id="{478F3AD3-4E77-7CFD-C7C7-936F0F84C444}"/>
              </a:ext>
            </a:extLst>
          </p:cNvPr>
          <p:cNvSpPr/>
          <p:nvPr/>
        </p:nvSpPr>
        <p:spPr>
          <a:xfrm>
            <a:off x="63970" y="1253116"/>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30" name="object 163">
            <a:extLst>
              <a:ext uri="{FF2B5EF4-FFF2-40B4-BE49-F238E27FC236}">
                <a16:creationId xmlns:a16="http://schemas.microsoft.com/office/drawing/2014/main" id="{6D1D1F71-C7ED-3B75-BC1F-3841FA81A16A}"/>
              </a:ext>
            </a:extLst>
          </p:cNvPr>
          <p:cNvSpPr txBox="1"/>
          <p:nvPr/>
        </p:nvSpPr>
        <p:spPr>
          <a:xfrm>
            <a:off x="223226" y="1271164"/>
            <a:ext cx="68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Board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1" name="Flowchart: Decision 130">
            <a:extLst>
              <a:ext uri="{FF2B5EF4-FFF2-40B4-BE49-F238E27FC236}">
                <a16:creationId xmlns:a16="http://schemas.microsoft.com/office/drawing/2014/main" id="{263AF5AC-430F-565B-1837-ECAA6539D366}"/>
              </a:ext>
            </a:extLst>
          </p:cNvPr>
          <p:cNvSpPr/>
          <p:nvPr/>
        </p:nvSpPr>
        <p:spPr>
          <a:xfrm>
            <a:off x="6884399" y="1868194"/>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2" name="Flowchart: Decision 131">
            <a:extLst>
              <a:ext uri="{FF2B5EF4-FFF2-40B4-BE49-F238E27FC236}">
                <a16:creationId xmlns:a16="http://schemas.microsoft.com/office/drawing/2014/main" id="{788344F6-6CCB-DD5A-ADAC-30ECA3636595}"/>
              </a:ext>
            </a:extLst>
          </p:cNvPr>
          <p:cNvSpPr/>
          <p:nvPr/>
        </p:nvSpPr>
        <p:spPr>
          <a:xfrm>
            <a:off x="63970" y="1754604"/>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solidFill>
                  <a:srgbClr val="FF33CC"/>
                </a:solidFill>
              </a:ln>
              <a:solidFill>
                <a:srgbClr val="FF0000"/>
              </a:solidFill>
              <a:effectLst/>
              <a:uLnTx/>
              <a:uFillTx/>
              <a:latin typeface="Metropolis" panose="00000500000000000000" pitchFamily="50" charset="0"/>
              <a:ea typeface="+mn-ea"/>
              <a:cs typeface="+mn-cs"/>
            </a:endParaRPr>
          </a:p>
        </p:txBody>
      </p:sp>
      <p:sp>
        <p:nvSpPr>
          <p:cNvPr id="133" name="object 163">
            <a:extLst>
              <a:ext uri="{FF2B5EF4-FFF2-40B4-BE49-F238E27FC236}">
                <a16:creationId xmlns:a16="http://schemas.microsoft.com/office/drawing/2014/main" id="{CFB06D94-1E33-E881-E8C6-9A6BBEA9B980}"/>
              </a:ext>
            </a:extLst>
          </p:cNvPr>
          <p:cNvSpPr txBox="1"/>
          <p:nvPr/>
        </p:nvSpPr>
        <p:spPr>
          <a:xfrm>
            <a:off x="223226" y="1772652"/>
            <a:ext cx="1775788"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non-Order Programme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36" name="Flowchart: Decision 135">
            <a:extLst>
              <a:ext uri="{FF2B5EF4-FFF2-40B4-BE49-F238E27FC236}">
                <a16:creationId xmlns:a16="http://schemas.microsoft.com/office/drawing/2014/main" id="{2867A045-B379-E19F-698A-5A37509BA80A}"/>
              </a:ext>
            </a:extLst>
          </p:cNvPr>
          <p:cNvSpPr/>
          <p:nvPr/>
        </p:nvSpPr>
        <p:spPr>
          <a:xfrm>
            <a:off x="387935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02</a:t>
            </a:r>
          </a:p>
        </p:txBody>
      </p:sp>
      <p:sp>
        <p:nvSpPr>
          <p:cNvPr id="137" name="Flowchart: Decision 136">
            <a:extLst>
              <a:ext uri="{FF2B5EF4-FFF2-40B4-BE49-F238E27FC236}">
                <a16:creationId xmlns:a16="http://schemas.microsoft.com/office/drawing/2014/main" id="{D555FC34-AA11-A73D-01A3-F51A68C97F5C}"/>
              </a:ext>
            </a:extLst>
          </p:cNvPr>
          <p:cNvSpPr/>
          <p:nvPr/>
        </p:nvSpPr>
        <p:spPr>
          <a:xfrm>
            <a:off x="4682168" y="182162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06</a:t>
            </a:r>
          </a:p>
        </p:txBody>
      </p:sp>
      <p:sp>
        <p:nvSpPr>
          <p:cNvPr id="138" name="Flowchart: Decision 137">
            <a:extLst>
              <a:ext uri="{FF2B5EF4-FFF2-40B4-BE49-F238E27FC236}">
                <a16:creationId xmlns:a16="http://schemas.microsoft.com/office/drawing/2014/main" id="{F865D32B-6FCF-F269-464E-6F84964BCB8A}"/>
              </a:ext>
            </a:extLst>
          </p:cNvPr>
          <p:cNvSpPr/>
          <p:nvPr/>
        </p:nvSpPr>
        <p:spPr>
          <a:xfrm>
            <a:off x="5403455" y="1827285"/>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39" name="Flowchart: Decision 138">
            <a:extLst>
              <a:ext uri="{FF2B5EF4-FFF2-40B4-BE49-F238E27FC236}">
                <a16:creationId xmlns:a16="http://schemas.microsoft.com/office/drawing/2014/main" id="{ECA5139D-1DAB-D8A5-A1C4-0434341CCF5B}"/>
              </a:ext>
            </a:extLst>
          </p:cNvPr>
          <p:cNvSpPr/>
          <p:nvPr/>
        </p:nvSpPr>
        <p:spPr>
          <a:xfrm>
            <a:off x="6114000" y="1816372"/>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01</a:t>
            </a:r>
          </a:p>
        </p:txBody>
      </p:sp>
      <p:sp>
        <p:nvSpPr>
          <p:cNvPr id="140" name="Flowchart: Decision 139">
            <a:extLst>
              <a:ext uri="{FF2B5EF4-FFF2-40B4-BE49-F238E27FC236}">
                <a16:creationId xmlns:a16="http://schemas.microsoft.com/office/drawing/2014/main" id="{7B8966EE-6DC9-7C70-464F-FB23629627A9}"/>
              </a:ext>
            </a:extLst>
          </p:cNvPr>
          <p:cNvSpPr/>
          <p:nvPr/>
        </p:nvSpPr>
        <p:spPr>
          <a:xfrm>
            <a:off x="7214708" y="1820907"/>
            <a:ext cx="144000" cy="144000"/>
          </a:xfrm>
          <a:prstGeom prst="flowChartDecision">
            <a:avLst/>
          </a:prstGeom>
          <a:solidFill>
            <a:schemeClr val="bg1">
              <a:lumMod val="85000"/>
            </a:schemeClr>
          </a:solidFill>
          <a:ln>
            <a:solidFill>
              <a:srgbClr val="FF33CC"/>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18</a:t>
            </a:r>
          </a:p>
        </p:txBody>
      </p:sp>
      <p:sp>
        <p:nvSpPr>
          <p:cNvPr id="141" name="Flowchart: Decision 140">
            <a:extLst>
              <a:ext uri="{FF2B5EF4-FFF2-40B4-BE49-F238E27FC236}">
                <a16:creationId xmlns:a16="http://schemas.microsoft.com/office/drawing/2014/main" id="{E6E6DC24-8D73-DB68-6223-118D33146E31}"/>
              </a:ext>
            </a:extLst>
          </p:cNvPr>
          <p:cNvSpPr/>
          <p:nvPr/>
        </p:nvSpPr>
        <p:spPr>
          <a:xfrm>
            <a:off x="63970" y="1422982"/>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2" name="object 163">
            <a:extLst>
              <a:ext uri="{FF2B5EF4-FFF2-40B4-BE49-F238E27FC236}">
                <a16:creationId xmlns:a16="http://schemas.microsoft.com/office/drawing/2014/main" id="{8BCED61F-E076-FBF0-C44B-BF7EDB1CC5E2}"/>
              </a:ext>
            </a:extLst>
          </p:cNvPr>
          <p:cNvSpPr txBox="1"/>
          <p:nvPr/>
        </p:nvSpPr>
        <p:spPr>
          <a:xfrm>
            <a:off x="223226" y="1451388"/>
            <a:ext cx="88058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Funders Advisory Panel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3" name="Flowchart: Decision 142">
            <a:extLst>
              <a:ext uri="{FF2B5EF4-FFF2-40B4-BE49-F238E27FC236}">
                <a16:creationId xmlns:a16="http://schemas.microsoft.com/office/drawing/2014/main" id="{273481B7-DDAD-D70D-6C7D-A2502427302B}"/>
              </a:ext>
            </a:extLst>
          </p:cNvPr>
          <p:cNvSpPr/>
          <p:nvPr/>
        </p:nvSpPr>
        <p:spPr>
          <a:xfrm>
            <a:off x="3123351" y="1862631"/>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44" name="Flowchart: Decision 143">
            <a:extLst>
              <a:ext uri="{FF2B5EF4-FFF2-40B4-BE49-F238E27FC236}">
                <a16:creationId xmlns:a16="http://schemas.microsoft.com/office/drawing/2014/main" id="{A48763EB-339E-088F-FAF4-B9E1CF0765FD}"/>
              </a:ext>
            </a:extLst>
          </p:cNvPr>
          <p:cNvSpPr/>
          <p:nvPr/>
        </p:nvSpPr>
        <p:spPr>
          <a:xfrm>
            <a:off x="4733783" y="1941613"/>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09</a:t>
            </a:r>
          </a:p>
        </p:txBody>
      </p:sp>
      <p:sp>
        <p:nvSpPr>
          <p:cNvPr id="145" name="Flowchart: Decision 144">
            <a:extLst>
              <a:ext uri="{FF2B5EF4-FFF2-40B4-BE49-F238E27FC236}">
                <a16:creationId xmlns:a16="http://schemas.microsoft.com/office/drawing/2014/main" id="{15324BEE-93C8-1977-AC9B-0F2135FA89C5}"/>
              </a:ext>
            </a:extLst>
          </p:cNvPr>
          <p:cNvSpPr/>
          <p:nvPr/>
        </p:nvSpPr>
        <p:spPr>
          <a:xfrm>
            <a:off x="6172008" y="1929168"/>
            <a:ext cx="144000" cy="144000"/>
          </a:xfrm>
          <a:prstGeom prst="flowChartDecision">
            <a:avLst/>
          </a:prstGeom>
          <a:solidFill>
            <a:schemeClr val="bg1">
              <a:lumMod val="85000"/>
            </a:schemeClr>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04</a:t>
            </a:r>
          </a:p>
        </p:txBody>
      </p:sp>
      <p:sp>
        <p:nvSpPr>
          <p:cNvPr id="146" name="Flowchart: Decision 145">
            <a:extLst>
              <a:ext uri="{FF2B5EF4-FFF2-40B4-BE49-F238E27FC236}">
                <a16:creationId xmlns:a16="http://schemas.microsoft.com/office/drawing/2014/main" id="{53DD495C-88E4-966D-3D87-1CDF03CDEAA6}"/>
              </a:ext>
            </a:extLst>
          </p:cNvPr>
          <p:cNvSpPr/>
          <p:nvPr/>
        </p:nvSpPr>
        <p:spPr>
          <a:xfrm>
            <a:off x="62609" y="158951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48" name="object 163">
            <a:extLst>
              <a:ext uri="{FF2B5EF4-FFF2-40B4-BE49-F238E27FC236}">
                <a16:creationId xmlns:a16="http://schemas.microsoft.com/office/drawing/2014/main" id="{A0866302-C28A-63CC-12A1-32B36A678A4A}"/>
              </a:ext>
            </a:extLst>
          </p:cNvPr>
          <p:cNvSpPr txBox="1"/>
          <p:nvPr/>
        </p:nvSpPr>
        <p:spPr>
          <a:xfrm>
            <a:off x="221865" y="1617920"/>
            <a:ext cx="324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Fin Com</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49" name="Flowchart: Decision 148">
            <a:extLst>
              <a:ext uri="{FF2B5EF4-FFF2-40B4-BE49-F238E27FC236}">
                <a16:creationId xmlns:a16="http://schemas.microsoft.com/office/drawing/2014/main" id="{295370CE-5850-9BD0-5AB8-B19BBDF30205}"/>
              </a:ext>
            </a:extLst>
          </p:cNvPr>
          <p:cNvSpPr/>
          <p:nvPr/>
        </p:nvSpPr>
        <p:spPr>
          <a:xfrm>
            <a:off x="4235578" y="1810274"/>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15</a:t>
            </a:r>
          </a:p>
        </p:txBody>
      </p:sp>
      <p:sp>
        <p:nvSpPr>
          <p:cNvPr id="154" name="Flowchart: Decision 153">
            <a:extLst>
              <a:ext uri="{FF2B5EF4-FFF2-40B4-BE49-F238E27FC236}">
                <a16:creationId xmlns:a16="http://schemas.microsoft.com/office/drawing/2014/main" id="{0C5D7FFD-E45D-060F-4F46-35F15EAEA3EB}"/>
              </a:ext>
            </a:extLst>
          </p:cNvPr>
          <p:cNvSpPr/>
          <p:nvPr/>
        </p:nvSpPr>
        <p:spPr>
          <a:xfrm>
            <a:off x="505764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24</a:t>
            </a:r>
          </a:p>
        </p:txBody>
      </p:sp>
      <p:sp>
        <p:nvSpPr>
          <p:cNvPr id="155" name="Flowchart: Decision 154">
            <a:extLst>
              <a:ext uri="{FF2B5EF4-FFF2-40B4-BE49-F238E27FC236}">
                <a16:creationId xmlns:a16="http://schemas.microsoft.com/office/drawing/2014/main" id="{6A217F7B-D2B9-0E44-528C-7A63729BD37E}"/>
              </a:ext>
            </a:extLst>
          </p:cNvPr>
          <p:cNvSpPr/>
          <p:nvPr/>
        </p:nvSpPr>
        <p:spPr>
          <a:xfrm>
            <a:off x="5794402" y="1803563"/>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22</a:t>
            </a:r>
          </a:p>
        </p:txBody>
      </p:sp>
      <p:sp>
        <p:nvSpPr>
          <p:cNvPr id="157" name="Flowchart: Decision 156">
            <a:extLst>
              <a:ext uri="{FF2B5EF4-FFF2-40B4-BE49-F238E27FC236}">
                <a16:creationId xmlns:a16="http://schemas.microsoft.com/office/drawing/2014/main" id="{A162E2CA-1893-44AE-E439-796FBA757C25}"/>
              </a:ext>
            </a:extLst>
          </p:cNvPr>
          <p:cNvSpPr/>
          <p:nvPr/>
        </p:nvSpPr>
        <p:spPr>
          <a:xfrm>
            <a:off x="6524263" y="1800762"/>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8" name="Flowchart: Decision 157">
            <a:extLst>
              <a:ext uri="{FF2B5EF4-FFF2-40B4-BE49-F238E27FC236}">
                <a16:creationId xmlns:a16="http://schemas.microsoft.com/office/drawing/2014/main" id="{51AA745B-42DB-6D3F-ECF1-20D9523AC5DB}"/>
              </a:ext>
            </a:extLst>
          </p:cNvPr>
          <p:cNvSpPr/>
          <p:nvPr/>
        </p:nvSpPr>
        <p:spPr>
          <a:xfrm>
            <a:off x="7351333" y="1808915"/>
            <a:ext cx="144000" cy="144000"/>
          </a:xfrm>
          <a:prstGeom prst="flowChartDecision">
            <a:avLst/>
          </a:prstGeom>
          <a:solidFill>
            <a:schemeClr val="bg1">
              <a:lumMod val="85000"/>
            </a:schemeClr>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159" name="Flowchart: Decision 158">
            <a:extLst>
              <a:ext uri="{FF2B5EF4-FFF2-40B4-BE49-F238E27FC236}">
                <a16:creationId xmlns:a16="http://schemas.microsoft.com/office/drawing/2014/main" id="{CDC82283-55D2-C141-6FC3-F735FE5608B0}"/>
              </a:ext>
            </a:extLst>
          </p:cNvPr>
          <p:cNvSpPr/>
          <p:nvPr/>
        </p:nvSpPr>
        <p:spPr>
          <a:xfrm>
            <a:off x="63970" y="191753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160" name="object 163">
            <a:extLst>
              <a:ext uri="{FF2B5EF4-FFF2-40B4-BE49-F238E27FC236}">
                <a16:creationId xmlns:a16="http://schemas.microsoft.com/office/drawing/2014/main" id="{E686E926-A5F8-C9A6-E32A-99783EDBBDB0}"/>
              </a:ext>
            </a:extLst>
          </p:cNvPr>
          <p:cNvSpPr txBox="1"/>
          <p:nvPr/>
        </p:nvSpPr>
        <p:spPr>
          <a:xfrm>
            <a:off x="223225" y="1945940"/>
            <a:ext cx="1078747"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Implementation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61" name="Flowchart: Decision 160">
            <a:extLst>
              <a:ext uri="{FF2B5EF4-FFF2-40B4-BE49-F238E27FC236}">
                <a16:creationId xmlns:a16="http://schemas.microsoft.com/office/drawing/2014/main" id="{AA1F6D70-8457-1068-00ED-8FF21A14FC53}"/>
              </a:ext>
            </a:extLst>
          </p:cNvPr>
          <p:cNvSpPr/>
          <p:nvPr/>
        </p:nvSpPr>
        <p:spPr>
          <a:xfrm>
            <a:off x="3737612" y="1874147"/>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162" name="Flowchart: Decision 161">
            <a:extLst>
              <a:ext uri="{FF2B5EF4-FFF2-40B4-BE49-F238E27FC236}">
                <a16:creationId xmlns:a16="http://schemas.microsoft.com/office/drawing/2014/main" id="{12BD55A4-56DC-2826-F5B1-E9D4643CE093}"/>
              </a:ext>
            </a:extLst>
          </p:cNvPr>
          <p:cNvSpPr/>
          <p:nvPr/>
        </p:nvSpPr>
        <p:spPr>
          <a:xfrm>
            <a:off x="4452033" y="1871101"/>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164" name="Flowchart: Decision 163">
            <a:extLst>
              <a:ext uri="{FF2B5EF4-FFF2-40B4-BE49-F238E27FC236}">
                <a16:creationId xmlns:a16="http://schemas.microsoft.com/office/drawing/2014/main" id="{A2AEF8AE-861B-903B-7EB8-B68186E38C2B}"/>
              </a:ext>
            </a:extLst>
          </p:cNvPr>
          <p:cNvSpPr/>
          <p:nvPr/>
        </p:nvSpPr>
        <p:spPr>
          <a:xfrm>
            <a:off x="5166271" y="1874332"/>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65" name="Flowchart: Decision 164">
            <a:extLst>
              <a:ext uri="{FF2B5EF4-FFF2-40B4-BE49-F238E27FC236}">
                <a16:creationId xmlns:a16="http://schemas.microsoft.com/office/drawing/2014/main" id="{E40C281E-3179-BF60-84DB-D64B96082AF5}"/>
              </a:ext>
            </a:extLst>
          </p:cNvPr>
          <p:cNvSpPr/>
          <p:nvPr/>
        </p:nvSpPr>
        <p:spPr>
          <a:xfrm>
            <a:off x="5949884" y="185728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30</a:t>
            </a:r>
          </a:p>
        </p:txBody>
      </p:sp>
      <p:sp>
        <p:nvSpPr>
          <p:cNvPr id="166" name="Flowchart: Decision 165">
            <a:extLst>
              <a:ext uri="{FF2B5EF4-FFF2-40B4-BE49-F238E27FC236}">
                <a16:creationId xmlns:a16="http://schemas.microsoft.com/office/drawing/2014/main" id="{E9DABC69-5D75-70C3-9371-FDED78467B9C}"/>
              </a:ext>
            </a:extLst>
          </p:cNvPr>
          <p:cNvSpPr/>
          <p:nvPr/>
        </p:nvSpPr>
        <p:spPr>
          <a:xfrm>
            <a:off x="6643801" y="1872070"/>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a:t>
            </a:r>
          </a:p>
        </p:txBody>
      </p:sp>
      <p:sp>
        <p:nvSpPr>
          <p:cNvPr id="168" name="Flowchart: Decision 167">
            <a:extLst>
              <a:ext uri="{FF2B5EF4-FFF2-40B4-BE49-F238E27FC236}">
                <a16:creationId xmlns:a16="http://schemas.microsoft.com/office/drawing/2014/main" id="{C675FED6-2E37-408A-ACD0-473EF0DE860D}"/>
              </a:ext>
            </a:extLst>
          </p:cNvPr>
          <p:cNvSpPr/>
          <p:nvPr/>
        </p:nvSpPr>
        <p:spPr>
          <a:xfrm>
            <a:off x="7104347" y="1882274"/>
            <a:ext cx="144000" cy="144000"/>
          </a:xfrm>
          <a:prstGeom prst="flowChartDecision">
            <a:avLst/>
          </a:prstGeom>
          <a:solidFill>
            <a:schemeClr val="bg1">
              <a:lumMod val="85000"/>
            </a:schemeClr>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170" name="Flowchart: Decision 169">
            <a:extLst>
              <a:ext uri="{FF2B5EF4-FFF2-40B4-BE49-F238E27FC236}">
                <a16:creationId xmlns:a16="http://schemas.microsoft.com/office/drawing/2014/main" id="{E50AB2DB-57FB-0101-EC98-F0CA44356A8B}"/>
              </a:ext>
            </a:extLst>
          </p:cNvPr>
          <p:cNvSpPr/>
          <p:nvPr/>
        </p:nvSpPr>
        <p:spPr>
          <a:xfrm>
            <a:off x="761768" y="1594880"/>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1" name="object 163">
            <a:extLst>
              <a:ext uri="{FF2B5EF4-FFF2-40B4-BE49-F238E27FC236}">
                <a16:creationId xmlns:a16="http://schemas.microsoft.com/office/drawing/2014/main" id="{57DDA14A-0B9C-A177-0E93-758E492FC6BC}"/>
              </a:ext>
            </a:extLst>
          </p:cNvPr>
          <p:cNvSpPr txBox="1"/>
          <p:nvPr/>
        </p:nvSpPr>
        <p:spPr>
          <a:xfrm>
            <a:off x="921024" y="1584814"/>
            <a:ext cx="648000"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VRP Working Group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75" name="Flowchart: Decision 174">
            <a:extLst>
              <a:ext uri="{FF2B5EF4-FFF2-40B4-BE49-F238E27FC236}">
                <a16:creationId xmlns:a16="http://schemas.microsoft.com/office/drawing/2014/main" id="{9B817C1D-5122-EDF3-8200-C38AA78B2756}"/>
              </a:ext>
            </a:extLst>
          </p:cNvPr>
          <p:cNvSpPr/>
          <p:nvPr/>
        </p:nvSpPr>
        <p:spPr>
          <a:xfrm>
            <a:off x="3416799" y="1786422"/>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181" name="Flowchart: Decision 180">
            <a:extLst>
              <a:ext uri="{FF2B5EF4-FFF2-40B4-BE49-F238E27FC236}">
                <a16:creationId xmlns:a16="http://schemas.microsoft.com/office/drawing/2014/main" id="{0388EBDB-9AB7-440E-7D7C-DC5B06303F7E}"/>
              </a:ext>
            </a:extLst>
          </p:cNvPr>
          <p:cNvSpPr/>
          <p:nvPr/>
        </p:nvSpPr>
        <p:spPr>
          <a:xfrm>
            <a:off x="3589920"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25</a:t>
            </a:r>
          </a:p>
        </p:txBody>
      </p:sp>
      <p:sp>
        <p:nvSpPr>
          <p:cNvPr id="187" name="Flowchart: Decision 186">
            <a:extLst>
              <a:ext uri="{FF2B5EF4-FFF2-40B4-BE49-F238E27FC236}">
                <a16:creationId xmlns:a16="http://schemas.microsoft.com/office/drawing/2014/main" id="{96C13BD5-CE21-55B8-0C28-12A87D38BFD3}"/>
              </a:ext>
            </a:extLst>
          </p:cNvPr>
          <p:cNvSpPr/>
          <p:nvPr/>
        </p:nvSpPr>
        <p:spPr>
          <a:xfrm>
            <a:off x="3942878" y="1943874"/>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08</a:t>
            </a:r>
          </a:p>
        </p:txBody>
      </p:sp>
      <p:sp>
        <p:nvSpPr>
          <p:cNvPr id="188" name="Flowchart: Decision 187">
            <a:extLst>
              <a:ext uri="{FF2B5EF4-FFF2-40B4-BE49-F238E27FC236}">
                <a16:creationId xmlns:a16="http://schemas.microsoft.com/office/drawing/2014/main" id="{EF68306C-36FC-CE32-B9C0-CD4AAF927801}"/>
              </a:ext>
            </a:extLst>
          </p:cNvPr>
          <p:cNvSpPr/>
          <p:nvPr/>
        </p:nvSpPr>
        <p:spPr>
          <a:xfrm>
            <a:off x="4597158" y="1910213"/>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05</a:t>
            </a:r>
          </a:p>
        </p:txBody>
      </p:sp>
      <p:sp>
        <p:nvSpPr>
          <p:cNvPr id="260" name="Flowchart: Decision 259">
            <a:extLst>
              <a:ext uri="{FF2B5EF4-FFF2-40B4-BE49-F238E27FC236}">
                <a16:creationId xmlns:a16="http://schemas.microsoft.com/office/drawing/2014/main" id="{5B874818-C8BB-B950-452F-9B2124384522}"/>
              </a:ext>
            </a:extLst>
          </p:cNvPr>
          <p:cNvSpPr/>
          <p:nvPr/>
        </p:nvSpPr>
        <p:spPr>
          <a:xfrm>
            <a:off x="4972565" y="190637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19</a:t>
            </a:r>
          </a:p>
        </p:txBody>
      </p:sp>
      <p:sp>
        <p:nvSpPr>
          <p:cNvPr id="262" name="Flowchart: Decision 261">
            <a:extLst>
              <a:ext uri="{FF2B5EF4-FFF2-40B4-BE49-F238E27FC236}">
                <a16:creationId xmlns:a16="http://schemas.microsoft.com/office/drawing/2014/main" id="{3B40BC52-490C-6ECF-060D-7D8B8D16069F}"/>
              </a:ext>
            </a:extLst>
          </p:cNvPr>
          <p:cNvSpPr/>
          <p:nvPr/>
        </p:nvSpPr>
        <p:spPr>
          <a:xfrm>
            <a:off x="5337452" y="1940385"/>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03</a:t>
            </a:r>
          </a:p>
        </p:txBody>
      </p:sp>
      <p:sp>
        <p:nvSpPr>
          <p:cNvPr id="268" name="Flowchart: Decision 267">
            <a:extLst>
              <a:ext uri="{FF2B5EF4-FFF2-40B4-BE49-F238E27FC236}">
                <a16:creationId xmlns:a16="http://schemas.microsoft.com/office/drawing/2014/main" id="{4DB8B294-97AF-0187-A923-90672303398A}"/>
              </a:ext>
            </a:extLst>
          </p:cNvPr>
          <p:cNvSpPr/>
          <p:nvPr/>
        </p:nvSpPr>
        <p:spPr>
          <a:xfrm>
            <a:off x="5711423"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17</a:t>
            </a:r>
          </a:p>
        </p:txBody>
      </p:sp>
      <p:sp>
        <p:nvSpPr>
          <p:cNvPr id="269" name="Flowchart: Decision 268">
            <a:extLst>
              <a:ext uri="{FF2B5EF4-FFF2-40B4-BE49-F238E27FC236}">
                <a16:creationId xmlns:a16="http://schemas.microsoft.com/office/drawing/2014/main" id="{CA01F750-8EAD-8DC2-B4C6-B2AB0CB16A20}"/>
              </a:ext>
            </a:extLst>
          </p:cNvPr>
          <p:cNvSpPr/>
          <p:nvPr/>
        </p:nvSpPr>
        <p:spPr>
          <a:xfrm>
            <a:off x="6032956" y="194118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31</a:t>
            </a:r>
          </a:p>
        </p:txBody>
      </p:sp>
      <p:sp>
        <p:nvSpPr>
          <p:cNvPr id="270" name="Flowchart: Decision 269">
            <a:extLst>
              <a:ext uri="{FF2B5EF4-FFF2-40B4-BE49-F238E27FC236}">
                <a16:creationId xmlns:a16="http://schemas.microsoft.com/office/drawing/2014/main" id="{E8CD2652-6D17-A2DB-AE3B-33D49D8E798D}"/>
              </a:ext>
            </a:extLst>
          </p:cNvPr>
          <p:cNvSpPr/>
          <p:nvPr/>
        </p:nvSpPr>
        <p:spPr>
          <a:xfrm>
            <a:off x="6442517" y="1930826"/>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14</a:t>
            </a:r>
          </a:p>
        </p:txBody>
      </p:sp>
      <p:sp>
        <p:nvSpPr>
          <p:cNvPr id="274" name="Flowchart: Decision 273">
            <a:extLst>
              <a:ext uri="{FF2B5EF4-FFF2-40B4-BE49-F238E27FC236}">
                <a16:creationId xmlns:a16="http://schemas.microsoft.com/office/drawing/2014/main" id="{10F2A92B-921B-64CD-F685-1121A2FA1F3C}"/>
              </a:ext>
            </a:extLst>
          </p:cNvPr>
          <p:cNvSpPr/>
          <p:nvPr/>
        </p:nvSpPr>
        <p:spPr>
          <a:xfrm>
            <a:off x="6749678" y="193718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28</a:t>
            </a:r>
          </a:p>
        </p:txBody>
      </p:sp>
      <p:sp>
        <p:nvSpPr>
          <p:cNvPr id="276" name="Flowchart: Decision 275">
            <a:extLst>
              <a:ext uri="{FF2B5EF4-FFF2-40B4-BE49-F238E27FC236}">
                <a16:creationId xmlns:a16="http://schemas.microsoft.com/office/drawing/2014/main" id="{703FAABA-DB38-5C8D-0104-798779D21F8B}"/>
              </a:ext>
            </a:extLst>
          </p:cNvPr>
          <p:cNvSpPr/>
          <p:nvPr/>
        </p:nvSpPr>
        <p:spPr>
          <a:xfrm>
            <a:off x="6987271" y="1934631"/>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12</a:t>
            </a:r>
          </a:p>
        </p:txBody>
      </p:sp>
      <p:sp>
        <p:nvSpPr>
          <p:cNvPr id="278" name="Flowchart: Decision 277">
            <a:extLst>
              <a:ext uri="{FF2B5EF4-FFF2-40B4-BE49-F238E27FC236}">
                <a16:creationId xmlns:a16="http://schemas.microsoft.com/office/drawing/2014/main" id="{6DB984B3-47E1-524D-1325-23E631069354}"/>
              </a:ext>
            </a:extLst>
          </p:cNvPr>
          <p:cNvSpPr/>
          <p:nvPr/>
        </p:nvSpPr>
        <p:spPr>
          <a:xfrm>
            <a:off x="7410776" y="1925378"/>
            <a:ext cx="144000" cy="144000"/>
          </a:xfrm>
          <a:prstGeom prst="flowChartDecision">
            <a:avLst/>
          </a:prstGeom>
          <a:solidFill>
            <a:schemeClr val="bg1">
              <a:lumMod val="8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26</a:t>
            </a:r>
          </a:p>
        </p:txBody>
      </p:sp>
      <p:sp>
        <p:nvSpPr>
          <p:cNvPr id="279" name="object 163">
            <a:extLst>
              <a:ext uri="{FF2B5EF4-FFF2-40B4-BE49-F238E27FC236}">
                <a16:creationId xmlns:a16="http://schemas.microsoft.com/office/drawing/2014/main" id="{F1109E5B-1593-2CBB-B434-EE38F08EFB44}"/>
              </a:ext>
            </a:extLst>
          </p:cNvPr>
          <p:cNvSpPr txBox="1"/>
          <p:nvPr/>
        </p:nvSpPr>
        <p:spPr>
          <a:xfrm>
            <a:off x="7152840" y="6234653"/>
            <a:ext cx="942908"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Roadmap</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87" name="Rectangle: Rounded Corners 286">
            <a:extLst>
              <a:ext uri="{FF2B5EF4-FFF2-40B4-BE49-F238E27FC236}">
                <a16:creationId xmlns:a16="http://schemas.microsoft.com/office/drawing/2014/main" id="{F6D3DBAA-2550-22AB-489F-24C1E6D4E592}"/>
              </a:ext>
            </a:extLst>
          </p:cNvPr>
          <p:cNvSpPr/>
          <p:nvPr/>
        </p:nvSpPr>
        <p:spPr>
          <a:xfrm>
            <a:off x="6559974" y="6047619"/>
            <a:ext cx="1058965"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298" name="Rectangle: Rounded Corners 297">
            <a:extLst>
              <a:ext uri="{FF2B5EF4-FFF2-40B4-BE49-F238E27FC236}">
                <a16:creationId xmlns:a16="http://schemas.microsoft.com/office/drawing/2014/main" id="{7966D997-7342-961C-A28D-34AB8AEA3D54}"/>
              </a:ext>
            </a:extLst>
          </p:cNvPr>
          <p:cNvSpPr/>
          <p:nvPr/>
        </p:nvSpPr>
        <p:spPr>
          <a:xfrm>
            <a:off x="6591982" y="6080263"/>
            <a:ext cx="759351"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 / analysis</a:t>
            </a:r>
          </a:p>
        </p:txBody>
      </p:sp>
      <p:sp>
        <p:nvSpPr>
          <p:cNvPr id="301" name="Rectangle: Rounded Corners 300">
            <a:extLst>
              <a:ext uri="{FF2B5EF4-FFF2-40B4-BE49-F238E27FC236}">
                <a16:creationId xmlns:a16="http://schemas.microsoft.com/office/drawing/2014/main" id="{7DE7F1E9-672F-EEBF-78FB-DA2E7AF6741F}"/>
              </a:ext>
            </a:extLst>
          </p:cNvPr>
          <p:cNvSpPr/>
          <p:nvPr/>
        </p:nvSpPr>
        <p:spPr>
          <a:xfrm>
            <a:off x="7351333" y="6080263"/>
            <a:ext cx="241882"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93" name="Flowchart: Decision 292">
            <a:extLst>
              <a:ext uri="{FF2B5EF4-FFF2-40B4-BE49-F238E27FC236}">
                <a16:creationId xmlns:a16="http://schemas.microsoft.com/office/drawing/2014/main" id="{9F4BD8AC-8679-50C5-EB07-7A58C77746E9}"/>
              </a:ext>
            </a:extLst>
          </p:cNvPr>
          <p:cNvSpPr/>
          <p:nvPr/>
        </p:nvSpPr>
        <p:spPr>
          <a:xfrm>
            <a:off x="7547905" y="606616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07" name="Straight Arrow Connector 306">
            <a:extLst>
              <a:ext uri="{FF2B5EF4-FFF2-40B4-BE49-F238E27FC236}">
                <a16:creationId xmlns:a16="http://schemas.microsoft.com/office/drawing/2014/main" id="{9E593C53-0B8D-3F19-C059-653CB40438CD}"/>
              </a:ext>
            </a:extLst>
          </p:cNvPr>
          <p:cNvCxnSpPr>
            <a:cxnSpLocks/>
            <a:stCxn id="177" idx="3"/>
          </p:cNvCxnSpPr>
          <p:nvPr/>
        </p:nvCxnSpPr>
        <p:spPr>
          <a:xfrm flipV="1">
            <a:off x="9887903" y="6133934"/>
            <a:ext cx="2051430" cy="4912"/>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22" name="TextBox 321">
            <a:extLst>
              <a:ext uri="{FF2B5EF4-FFF2-40B4-BE49-F238E27FC236}">
                <a16:creationId xmlns:a16="http://schemas.microsoft.com/office/drawing/2014/main" id="{3A716D8D-1AA7-453A-F6C1-70F2DEF677F4}"/>
              </a:ext>
            </a:extLst>
          </p:cNvPr>
          <p:cNvSpPr txBox="1"/>
          <p:nvPr/>
        </p:nvSpPr>
        <p:spPr>
          <a:xfrm>
            <a:off x="10118620" y="6019909"/>
            <a:ext cx="1491484" cy="246221"/>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Continued activities to further advance the MLA for Waves 2 &amp; 3</a:t>
            </a:r>
          </a:p>
        </p:txBody>
      </p:sp>
      <p:sp>
        <p:nvSpPr>
          <p:cNvPr id="327" name="object 163">
            <a:extLst>
              <a:ext uri="{FF2B5EF4-FFF2-40B4-BE49-F238E27FC236}">
                <a16:creationId xmlns:a16="http://schemas.microsoft.com/office/drawing/2014/main" id="{72CF30D3-1447-1CDA-A4FA-15AA065EAF72}"/>
              </a:ext>
            </a:extLst>
          </p:cNvPr>
          <p:cNvSpPr txBox="1"/>
          <p:nvPr/>
        </p:nvSpPr>
        <p:spPr>
          <a:xfrm>
            <a:off x="8001038" y="5275376"/>
            <a:ext cx="762413"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&amp; publication of MLA v1.0</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28" name="Rectangle: Rounded Corners 327">
            <a:extLst>
              <a:ext uri="{FF2B5EF4-FFF2-40B4-BE49-F238E27FC236}">
                <a16:creationId xmlns:a16="http://schemas.microsoft.com/office/drawing/2014/main" id="{57CF0C3A-D4C1-3813-D2B2-49BC5CA6EFEF}"/>
              </a:ext>
            </a:extLst>
          </p:cNvPr>
          <p:cNvSpPr/>
          <p:nvPr/>
        </p:nvSpPr>
        <p:spPr>
          <a:xfrm>
            <a:off x="7904730" y="5500023"/>
            <a:ext cx="475205" cy="1188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Update</a:t>
            </a:r>
          </a:p>
        </p:txBody>
      </p:sp>
      <p:sp>
        <p:nvSpPr>
          <p:cNvPr id="341" name="Flowchart: Decision 340">
            <a:extLst>
              <a:ext uri="{FF2B5EF4-FFF2-40B4-BE49-F238E27FC236}">
                <a16:creationId xmlns:a16="http://schemas.microsoft.com/office/drawing/2014/main" id="{6DF44557-055D-61ED-B2ED-9F456A304F01}"/>
              </a:ext>
            </a:extLst>
          </p:cNvPr>
          <p:cNvSpPr/>
          <p:nvPr/>
        </p:nvSpPr>
        <p:spPr>
          <a:xfrm>
            <a:off x="6887376" y="5493642"/>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2" name="object 163">
            <a:extLst>
              <a:ext uri="{FF2B5EF4-FFF2-40B4-BE49-F238E27FC236}">
                <a16:creationId xmlns:a16="http://schemas.microsoft.com/office/drawing/2014/main" id="{697EBB35-68DC-1979-39A1-C4DFB939F995}"/>
              </a:ext>
            </a:extLst>
          </p:cNvPr>
          <p:cNvSpPr txBox="1"/>
          <p:nvPr/>
        </p:nvSpPr>
        <p:spPr>
          <a:xfrm>
            <a:off x="6488787" y="5656056"/>
            <a:ext cx="964321"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Guidance Notes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4" name="Flowchart: Decision 343">
            <a:extLst>
              <a:ext uri="{FF2B5EF4-FFF2-40B4-BE49-F238E27FC236}">
                <a16:creationId xmlns:a16="http://schemas.microsoft.com/office/drawing/2014/main" id="{12812435-1A22-F776-16FB-CC513F8923E7}"/>
              </a:ext>
            </a:extLst>
          </p:cNvPr>
          <p:cNvSpPr/>
          <p:nvPr/>
        </p:nvSpPr>
        <p:spPr>
          <a:xfrm>
            <a:off x="8304621" y="548796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5" name="Rectangle: Rounded Corners 344">
            <a:extLst>
              <a:ext uri="{FF2B5EF4-FFF2-40B4-BE49-F238E27FC236}">
                <a16:creationId xmlns:a16="http://schemas.microsoft.com/office/drawing/2014/main" id="{9DAD27A9-FFD2-D82F-F50B-0A84201ADA2B}"/>
              </a:ext>
            </a:extLst>
          </p:cNvPr>
          <p:cNvSpPr/>
          <p:nvPr/>
        </p:nvSpPr>
        <p:spPr>
          <a:xfrm>
            <a:off x="8488552" y="5453214"/>
            <a:ext cx="1404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Sign-up phase**</a:t>
            </a:r>
          </a:p>
        </p:txBody>
      </p:sp>
      <p:sp>
        <p:nvSpPr>
          <p:cNvPr id="346" name="Rectangle: Rounded Corners 345">
            <a:extLst>
              <a:ext uri="{FF2B5EF4-FFF2-40B4-BE49-F238E27FC236}">
                <a16:creationId xmlns:a16="http://schemas.microsoft.com/office/drawing/2014/main" id="{C979B43D-DA2B-E309-C339-84EE44CCF359}"/>
              </a:ext>
            </a:extLst>
          </p:cNvPr>
          <p:cNvSpPr/>
          <p:nvPr/>
        </p:nvSpPr>
        <p:spPr>
          <a:xfrm>
            <a:off x="8733895" y="5559517"/>
            <a:ext cx="1908000" cy="90000"/>
          </a:xfrm>
          <a:prstGeom prst="roundRect">
            <a:avLst/>
          </a:prstGeom>
          <a:solidFill>
            <a:schemeClr val="accent4">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 / Build phase**</a:t>
            </a:r>
          </a:p>
        </p:txBody>
      </p:sp>
      <p:sp>
        <p:nvSpPr>
          <p:cNvPr id="347" name="TextBox 346">
            <a:extLst>
              <a:ext uri="{FF2B5EF4-FFF2-40B4-BE49-F238E27FC236}">
                <a16:creationId xmlns:a16="http://schemas.microsoft.com/office/drawing/2014/main" id="{A4F950BE-CC86-6DD8-A40D-78D96C8DF2EB}"/>
              </a:ext>
            </a:extLst>
          </p:cNvPr>
          <p:cNvSpPr txBox="1"/>
          <p:nvPr/>
        </p:nvSpPr>
        <p:spPr>
          <a:xfrm>
            <a:off x="10741475" y="5428064"/>
            <a:ext cx="969058"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OBL providing support in the rollout of the MLA</a:t>
            </a:r>
          </a:p>
        </p:txBody>
      </p:sp>
      <p:sp>
        <p:nvSpPr>
          <p:cNvPr id="348" name="Right Brace 347">
            <a:extLst>
              <a:ext uri="{FF2B5EF4-FFF2-40B4-BE49-F238E27FC236}">
                <a16:creationId xmlns:a16="http://schemas.microsoft.com/office/drawing/2014/main" id="{6F1BD2B3-7971-DB8A-DCCC-55CD6232CC2A}"/>
              </a:ext>
            </a:extLst>
          </p:cNvPr>
          <p:cNvSpPr/>
          <p:nvPr/>
        </p:nvSpPr>
        <p:spPr>
          <a:xfrm>
            <a:off x="10706211" y="5450370"/>
            <a:ext cx="107497" cy="197416"/>
          </a:xfrm>
          <a:prstGeom prst="righ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9" name="Rectangle: Rounded Corners 348">
            <a:extLst>
              <a:ext uri="{FF2B5EF4-FFF2-40B4-BE49-F238E27FC236}">
                <a16:creationId xmlns:a16="http://schemas.microsoft.com/office/drawing/2014/main" id="{ACB21DC3-529A-66A4-B068-E437D6F53E48}"/>
              </a:ext>
            </a:extLst>
          </p:cNvPr>
          <p:cNvSpPr/>
          <p:nvPr/>
        </p:nvSpPr>
        <p:spPr>
          <a:xfrm>
            <a:off x="3417563" y="4873488"/>
            <a:ext cx="396000"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Readiness</a:t>
            </a:r>
          </a:p>
        </p:txBody>
      </p:sp>
      <p:sp>
        <p:nvSpPr>
          <p:cNvPr id="359" name="object 163">
            <a:extLst>
              <a:ext uri="{FF2B5EF4-FFF2-40B4-BE49-F238E27FC236}">
                <a16:creationId xmlns:a16="http://schemas.microsoft.com/office/drawing/2014/main" id="{D1CB5457-9CB7-C176-9F56-17C8F41360EE}"/>
              </a:ext>
            </a:extLst>
          </p:cNvPr>
          <p:cNvSpPr txBox="1"/>
          <p:nvPr/>
        </p:nvSpPr>
        <p:spPr>
          <a:xfrm>
            <a:off x="3516419" y="5674993"/>
            <a:ext cx="599192"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Propositional Bus Reqs defined</a:t>
            </a:r>
          </a:p>
        </p:txBody>
      </p:sp>
      <p:sp>
        <p:nvSpPr>
          <p:cNvPr id="358" name="Flowchart: Decision 357">
            <a:extLst>
              <a:ext uri="{FF2B5EF4-FFF2-40B4-BE49-F238E27FC236}">
                <a16:creationId xmlns:a16="http://schemas.microsoft.com/office/drawing/2014/main" id="{6B11DD1A-D590-EBE1-DE1D-76E4B81F1CBC}"/>
              </a:ext>
            </a:extLst>
          </p:cNvPr>
          <p:cNvSpPr/>
          <p:nvPr/>
        </p:nvSpPr>
        <p:spPr>
          <a:xfrm>
            <a:off x="3741550" y="5486023"/>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61" name="Connector: Elbow 360">
            <a:extLst>
              <a:ext uri="{FF2B5EF4-FFF2-40B4-BE49-F238E27FC236}">
                <a16:creationId xmlns:a16="http://schemas.microsoft.com/office/drawing/2014/main" id="{659F6CD1-D2DF-19C4-1342-BDC9EF3ACE99}"/>
              </a:ext>
            </a:extLst>
          </p:cNvPr>
          <p:cNvCxnSpPr>
            <a:cxnSpLocks/>
            <a:stCxn id="147" idx="2"/>
            <a:endCxn id="94" idx="1"/>
          </p:cNvCxnSpPr>
          <p:nvPr/>
        </p:nvCxnSpPr>
        <p:spPr>
          <a:xfrm rot="16200000" flipH="1">
            <a:off x="4765401" y="3607536"/>
            <a:ext cx="162062" cy="546158"/>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66" name="Flowchart: Decision 365">
            <a:extLst>
              <a:ext uri="{FF2B5EF4-FFF2-40B4-BE49-F238E27FC236}">
                <a16:creationId xmlns:a16="http://schemas.microsoft.com/office/drawing/2014/main" id="{CB3855E7-8D88-D0A1-8BB6-2CEF95338D8A}"/>
              </a:ext>
            </a:extLst>
          </p:cNvPr>
          <p:cNvSpPr/>
          <p:nvPr/>
        </p:nvSpPr>
        <p:spPr>
          <a:xfrm>
            <a:off x="8309840" y="252802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7" name="Flowchart: Decision 366">
            <a:extLst>
              <a:ext uri="{FF2B5EF4-FFF2-40B4-BE49-F238E27FC236}">
                <a16:creationId xmlns:a16="http://schemas.microsoft.com/office/drawing/2014/main" id="{50B50354-E979-8DF1-7004-6A406125F03E}"/>
              </a:ext>
            </a:extLst>
          </p:cNvPr>
          <p:cNvSpPr/>
          <p:nvPr/>
        </p:nvSpPr>
        <p:spPr>
          <a:xfrm>
            <a:off x="8306041" y="426868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8" name="Flowchart: Decision 367">
            <a:extLst>
              <a:ext uri="{FF2B5EF4-FFF2-40B4-BE49-F238E27FC236}">
                <a16:creationId xmlns:a16="http://schemas.microsoft.com/office/drawing/2014/main" id="{AF3055FB-A7B3-1131-2B34-79CCFE3812DF}"/>
              </a:ext>
            </a:extLst>
          </p:cNvPr>
          <p:cNvSpPr/>
          <p:nvPr/>
        </p:nvSpPr>
        <p:spPr>
          <a:xfrm>
            <a:off x="7866942" y="5523377"/>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cxnSp>
        <p:nvCxnSpPr>
          <p:cNvPr id="383" name="Straight Arrow Connector 382">
            <a:extLst>
              <a:ext uri="{FF2B5EF4-FFF2-40B4-BE49-F238E27FC236}">
                <a16:creationId xmlns:a16="http://schemas.microsoft.com/office/drawing/2014/main" id="{026925BE-30EF-B95A-768B-1C3615F57F5C}"/>
              </a:ext>
            </a:extLst>
          </p:cNvPr>
          <p:cNvCxnSpPr>
            <a:cxnSpLocks/>
            <a:endCxn id="367" idx="1"/>
          </p:cNvCxnSpPr>
          <p:nvPr/>
        </p:nvCxnSpPr>
        <p:spPr>
          <a:xfrm>
            <a:off x="7900663" y="4340687"/>
            <a:ext cx="405378" cy="0"/>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sp>
        <p:nvSpPr>
          <p:cNvPr id="386" name="object 163">
            <a:extLst>
              <a:ext uri="{FF2B5EF4-FFF2-40B4-BE49-F238E27FC236}">
                <a16:creationId xmlns:a16="http://schemas.microsoft.com/office/drawing/2014/main" id="{2F1ACD3B-1BC4-2866-F1C2-88E0671062CE}"/>
              </a:ext>
            </a:extLst>
          </p:cNvPr>
          <p:cNvSpPr txBox="1"/>
          <p:nvPr/>
        </p:nvSpPr>
        <p:spPr>
          <a:xfrm>
            <a:off x="7216506" y="2717669"/>
            <a:ext cx="800960"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Rollout Guidelines</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7" name="object 163">
            <a:extLst>
              <a:ext uri="{FF2B5EF4-FFF2-40B4-BE49-F238E27FC236}">
                <a16:creationId xmlns:a16="http://schemas.microsoft.com/office/drawing/2014/main" id="{42BEDBED-0DD5-94EF-D311-26087FF7D127}"/>
              </a:ext>
            </a:extLst>
          </p:cNvPr>
          <p:cNvSpPr txBox="1"/>
          <p:nvPr/>
        </p:nvSpPr>
        <p:spPr>
          <a:xfrm>
            <a:off x="6849127" y="4449026"/>
            <a:ext cx="1540105" cy="89768"/>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Draft of Disputes Framework</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18" name="object 163">
            <a:extLst>
              <a:ext uri="{FF2B5EF4-FFF2-40B4-BE49-F238E27FC236}">
                <a16:creationId xmlns:a16="http://schemas.microsoft.com/office/drawing/2014/main" id="{5F0CD3EF-D09B-34F3-0043-DF7A62DDCC61}"/>
              </a:ext>
            </a:extLst>
          </p:cNvPr>
          <p:cNvSpPr txBox="1"/>
          <p:nvPr/>
        </p:nvSpPr>
        <p:spPr>
          <a:xfrm>
            <a:off x="7216011" y="5275376"/>
            <a:ext cx="785027"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final draft for broader IC</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8" name="object 163">
            <a:extLst>
              <a:ext uri="{FF2B5EF4-FFF2-40B4-BE49-F238E27FC236}">
                <a16:creationId xmlns:a16="http://schemas.microsoft.com/office/drawing/2014/main" id="{D4A84DE3-EF26-BB6F-EA09-99F93A51A348}"/>
              </a:ext>
            </a:extLst>
          </p:cNvPr>
          <p:cNvSpPr txBox="1"/>
          <p:nvPr/>
        </p:nvSpPr>
        <p:spPr>
          <a:xfrm>
            <a:off x="7670799" y="4220871"/>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89" name="object 163">
            <a:extLst>
              <a:ext uri="{FF2B5EF4-FFF2-40B4-BE49-F238E27FC236}">
                <a16:creationId xmlns:a16="http://schemas.microsoft.com/office/drawing/2014/main" id="{7DD60EB8-2997-5FB0-1975-ACAF35B92B44}"/>
              </a:ext>
            </a:extLst>
          </p:cNvPr>
          <p:cNvSpPr txBox="1"/>
          <p:nvPr/>
        </p:nvSpPr>
        <p:spPr>
          <a:xfrm>
            <a:off x="7661051" y="2496976"/>
            <a:ext cx="648000" cy="89768"/>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90" name="Rectangle: Rounded Corners 389">
            <a:extLst>
              <a:ext uri="{FF2B5EF4-FFF2-40B4-BE49-F238E27FC236}">
                <a16:creationId xmlns:a16="http://schemas.microsoft.com/office/drawing/2014/main" id="{92ADA5B8-D5C0-6D60-CA00-DDBB72C13910}"/>
              </a:ext>
            </a:extLst>
          </p:cNvPr>
          <p:cNvSpPr/>
          <p:nvPr/>
        </p:nvSpPr>
        <p:spPr>
          <a:xfrm>
            <a:off x="7733323" y="1851964"/>
            <a:ext cx="4324137" cy="178594"/>
          </a:xfrm>
          <a:prstGeom prst="roundRect">
            <a:avLst/>
          </a:prstGeom>
          <a:solidFill>
            <a:schemeClr val="accent5">
              <a:lumMod val="60000"/>
              <a:lumOff val="4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2025 governance forums and cadence to be defined</a:t>
            </a:r>
          </a:p>
        </p:txBody>
      </p:sp>
      <p:cxnSp>
        <p:nvCxnSpPr>
          <p:cNvPr id="393" name="Straight Arrow Connector 392">
            <a:extLst>
              <a:ext uri="{FF2B5EF4-FFF2-40B4-BE49-F238E27FC236}">
                <a16:creationId xmlns:a16="http://schemas.microsoft.com/office/drawing/2014/main" id="{67A98CE2-9119-49FA-E9EE-ED70C1B57B7B}"/>
              </a:ext>
            </a:extLst>
          </p:cNvPr>
          <p:cNvCxnSpPr>
            <a:cxnSpLocks/>
            <a:stCxn id="256" idx="3"/>
          </p:cNvCxnSpPr>
          <p:nvPr/>
        </p:nvCxnSpPr>
        <p:spPr>
          <a:xfrm>
            <a:off x="9359105" y="2596281"/>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4" name="TextBox 393">
            <a:extLst>
              <a:ext uri="{FF2B5EF4-FFF2-40B4-BE49-F238E27FC236}">
                <a16:creationId xmlns:a16="http://schemas.microsoft.com/office/drawing/2014/main" id="{16EED4C6-1CAA-25E5-745F-5C9CBE1D6DEC}"/>
              </a:ext>
            </a:extLst>
          </p:cNvPr>
          <p:cNvSpPr txBox="1"/>
          <p:nvPr/>
        </p:nvSpPr>
        <p:spPr>
          <a:xfrm>
            <a:off x="9971170" y="2512700"/>
            <a:ext cx="1503661"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398" name="Straight Arrow Connector 397">
            <a:extLst>
              <a:ext uri="{FF2B5EF4-FFF2-40B4-BE49-F238E27FC236}">
                <a16:creationId xmlns:a16="http://schemas.microsoft.com/office/drawing/2014/main" id="{1C96315B-364B-F87D-0FCD-12A9BB718A04}"/>
              </a:ext>
            </a:extLst>
          </p:cNvPr>
          <p:cNvCxnSpPr>
            <a:cxnSpLocks/>
          </p:cNvCxnSpPr>
          <p:nvPr/>
        </p:nvCxnSpPr>
        <p:spPr>
          <a:xfrm>
            <a:off x="9429386" y="4353863"/>
            <a:ext cx="2547568" cy="3740"/>
          </a:xfrm>
          <a:prstGeom prst="straightConnector1">
            <a:avLst/>
          </a:prstGeom>
          <a:ln w="6350">
            <a:tailEnd type="triangle"/>
          </a:ln>
        </p:spPr>
        <p:style>
          <a:lnRef idx="1">
            <a:schemeClr val="accent1"/>
          </a:lnRef>
          <a:fillRef idx="0">
            <a:schemeClr val="accent1"/>
          </a:fillRef>
          <a:effectRef idx="0">
            <a:schemeClr val="accent1"/>
          </a:effectRef>
          <a:fontRef idx="minor">
            <a:schemeClr val="tx1"/>
          </a:fontRef>
        </p:style>
      </p:cxnSp>
      <p:sp>
        <p:nvSpPr>
          <p:cNvPr id="399" name="TextBox 398">
            <a:extLst>
              <a:ext uri="{FF2B5EF4-FFF2-40B4-BE49-F238E27FC236}">
                <a16:creationId xmlns:a16="http://schemas.microsoft.com/office/drawing/2014/main" id="{4F7E889C-FE70-EC5C-B8B9-9A786F022749}"/>
              </a:ext>
            </a:extLst>
          </p:cNvPr>
          <p:cNvSpPr txBox="1"/>
          <p:nvPr/>
        </p:nvSpPr>
        <p:spPr>
          <a:xfrm>
            <a:off x="9962832" y="4270282"/>
            <a:ext cx="1512000" cy="169277"/>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Evolve in readiness for Waves 2 &amp; 3</a:t>
            </a:r>
          </a:p>
        </p:txBody>
      </p:sp>
      <p:cxnSp>
        <p:nvCxnSpPr>
          <p:cNvPr id="409" name="Connector: Elbow 408">
            <a:extLst>
              <a:ext uri="{FF2B5EF4-FFF2-40B4-BE49-F238E27FC236}">
                <a16:creationId xmlns:a16="http://schemas.microsoft.com/office/drawing/2014/main" id="{65E10C72-A731-4B5B-1BE3-F6479FA45D52}"/>
              </a:ext>
            </a:extLst>
          </p:cNvPr>
          <p:cNvCxnSpPr>
            <a:cxnSpLocks/>
            <a:stCxn id="404" idx="3"/>
            <a:endCxn id="394" idx="2"/>
          </p:cNvCxnSpPr>
          <p:nvPr/>
        </p:nvCxnSpPr>
        <p:spPr>
          <a:xfrm flipV="1">
            <a:off x="8449193" y="2681977"/>
            <a:ext cx="2273808" cy="338188"/>
          </a:xfrm>
          <a:prstGeom prst="bentConnector2">
            <a:avLst/>
          </a:prstGeom>
          <a:ln>
            <a:solidFill>
              <a:schemeClr val="accent1"/>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416" name="TextBox 415">
            <a:extLst>
              <a:ext uri="{FF2B5EF4-FFF2-40B4-BE49-F238E27FC236}">
                <a16:creationId xmlns:a16="http://schemas.microsoft.com/office/drawing/2014/main" id="{4657E256-F0A4-976D-9801-615967331DD2}"/>
              </a:ext>
            </a:extLst>
          </p:cNvPr>
          <p:cNvSpPr txBox="1"/>
          <p:nvPr/>
        </p:nvSpPr>
        <p:spPr>
          <a:xfrm>
            <a:off x="9086005" y="5316737"/>
            <a:ext cx="864000" cy="169277"/>
          </a:xfrm>
          <a:prstGeom prst="rect">
            <a:avLst/>
          </a:prstGeom>
          <a:no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mn-cs"/>
              </a:rPr>
              <a:t>Illustrative timeline</a:t>
            </a:r>
          </a:p>
        </p:txBody>
      </p:sp>
      <p:graphicFrame>
        <p:nvGraphicFramePr>
          <p:cNvPr id="417" name="Table 263">
            <a:extLst>
              <a:ext uri="{FF2B5EF4-FFF2-40B4-BE49-F238E27FC236}">
                <a16:creationId xmlns:a16="http://schemas.microsoft.com/office/drawing/2014/main" id="{26E77DB5-D071-4795-C329-CAC6C055886E}"/>
              </a:ext>
            </a:extLst>
          </p:cNvPr>
          <p:cNvGraphicFramePr>
            <a:graphicFrameLocks noGrp="1"/>
          </p:cNvGraphicFramePr>
          <p:nvPr/>
        </p:nvGraphicFramePr>
        <p:xfrm>
          <a:off x="10845958" y="26175"/>
          <a:ext cx="1320800" cy="551280"/>
        </p:xfrm>
        <a:graphic>
          <a:graphicData uri="http://schemas.openxmlformats.org/drawingml/2006/table">
            <a:tbl>
              <a:tblPr firstRow="1" bandRow="1">
                <a:tableStyleId>{5C22544A-7EE6-4342-B048-85BDC9FD1C3A}</a:tableStyleId>
              </a:tblPr>
              <a:tblGrid>
                <a:gridCol w="212045">
                  <a:extLst>
                    <a:ext uri="{9D8B030D-6E8A-4147-A177-3AD203B41FA5}">
                      <a16:colId xmlns:a16="http://schemas.microsoft.com/office/drawing/2014/main" val="4081879270"/>
                    </a:ext>
                  </a:extLst>
                </a:gridCol>
                <a:gridCol w="1108755">
                  <a:extLst>
                    <a:ext uri="{9D8B030D-6E8A-4147-A177-3AD203B41FA5}">
                      <a16:colId xmlns:a16="http://schemas.microsoft.com/office/drawing/2014/main" val="891007217"/>
                    </a:ext>
                  </a:extLst>
                </a:gridCol>
              </a:tblGrid>
              <a:tr h="0">
                <a:tc gridSpan="2">
                  <a:txBody>
                    <a:bodyPr/>
                    <a:lstStyle/>
                    <a:p>
                      <a:r>
                        <a:rPr lang="en-GB" sz="400">
                          <a:latin typeface="Metropolis" panose="00000500000000000000" pitchFamily="50" charset="0"/>
                        </a:rPr>
                        <a:t>KEY</a:t>
                      </a:r>
                    </a:p>
                  </a:txBody>
                  <a:tcPr anchor="ctr"/>
                </a:tc>
                <a:tc hMerge="1">
                  <a:txBody>
                    <a:bodyPr/>
                    <a:lstStyle/>
                    <a:p>
                      <a:endParaRPr lang="en-GB" sz="600">
                        <a:latin typeface="Metropolis" panose="00000500000000000000" pitchFamily="50" charset="0"/>
                      </a:endParaRPr>
                    </a:p>
                  </a:txBody>
                  <a:tcPr/>
                </a:tc>
                <a:extLst>
                  <a:ext uri="{0D108BD9-81ED-4DB2-BD59-A6C34878D82A}">
                    <a16:rowId xmlns:a16="http://schemas.microsoft.com/office/drawing/2014/main" val="3970614085"/>
                  </a:ext>
                </a:extLst>
              </a:tr>
              <a:tr h="0">
                <a:tc>
                  <a:txBody>
                    <a:bodyPr/>
                    <a:lstStyle/>
                    <a:p>
                      <a:pPr algn="ctr"/>
                      <a:r>
                        <a:rPr lang="en-GB" sz="400" b="1">
                          <a:latin typeface="Metropolis" panose="00000500000000000000" pitchFamily="50" charset="0"/>
                        </a:rPr>
                        <a:t>WGC</a:t>
                      </a:r>
                    </a:p>
                  </a:txBody>
                  <a:tcPr marL="36000" marR="36000" marT="36000" marB="36000" anchor="ctr"/>
                </a:tc>
                <a:tc>
                  <a:txBody>
                    <a:bodyPr/>
                    <a:lstStyle/>
                    <a:p>
                      <a:r>
                        <a:rPr lang="en-GB" sz="400" b="1">
                          <a:latin typeface="Metropolis" panose="00000500000000000000" pitchFamily="50" charset="0"/>
                        </a:rPr>
                        <a:t>Working Group consultation</a:t>
                      </a:r>
                    </a:p>
                  </a:txBody>
                  <a:tcPr marT="36000" marB="36000" anchor="ctr"/>
                </a:tc>
                <a:extLst>
                  <a:ext uri="{0D108BD9-81ED-4DB2-BD59-A6C34878D82A}">
                    <a16:rowId xmlns:a16="http://schemas.microsoft.com/office/drawing/2014/main" val="3966201370"/>
                  </a:ext>
                </a:extLst>
              </a:tr>
              <a:tr h="0">
                <a:tc>
                  <a:txBody>
                    <a:bodyPr/>
                    <a:lstStyle/>
                    <a:p>
                      <a:pPr algn="ctr"/>
                      <a:r>
                        <a:rPr lang="en-GB" sz="400" b="1">
                          <a:latin typeface="Metropolis" panose="00000500000000000000" pitchFamily="50" charset="0"/>
                        </a:rPr>
                        <a:t>IC</a:t>
                      </a:r>
                    </a:p>
                  </a:txBody>
                  <a:tcPr marL="36000" marR="36000" marT="36000" marB="36000" anchor="ctr"/>
                </a:tc>
                <a:tc>
                  <a:txBody>
                    <a:bodyPr/>
                    <a:lstStyle/>
                    <a:p>
                      <a:r>
                        <a:rPr lang="en-GB" sz="400" b="1">
                          <a:latin typeface="Metropolis" panose="00000500000000000000" pitchFamily="50" charset="0"/>
                        </a:rPr>
                        <a:t>Industry consultation</a:t>
                      </a:r>
                    </a:p>
                  </a:txBody>
                  <a:tcPr marT="36000" marB="36000" anchor="ctr"/>
                </a:tc>
                <a:extLst>
                  <a:ext uri="{0D108BD9-81ED-4DB2-BD59-A6C34878D82A}">
                    <a16:rowId xmlns:a16="http://schemas.microsoft.com/office/drawing/2014/main" val="2041199094"/>
                  </a:ext>
                </a:extLst>
              </a:tr>
              <a:tr h="0">
                <a:tc>
                  <a:txBody>
                    <a:bodyPr/>
                    <a:lstStyle/>
                    <a:p>
                      <a:pPr algn="ctr"/>
                      <a:endParaRPr lang="en-GB" sz="400" b="1">
                        <a:latin typeface="Metropolis" panose="00000500000000000000" pitchFamily="50" charset="0"/>
                      </a:endParaRPr>
                    </a:p>
                  </a:txBody>
                  <a:tcPr marL="36000" marR="36000" marT="36000" marB="36000" anchor="ctr">
                    <a:solidFill>
                      <a:srgbClr val="7030A0"/>
                    </a:solidFill>
                  </a:tcPr>
                </a:tc>
                <a:tc>
                  <a:txBody>
                    <a:bodyPr/>
                    <a:lstStyle/>
                    <a:p>
                      <a:r>
                        <a:rPr lang="en-GB" sz="400" b="1">
                          <a:latin typeface="Metropolis" panose="00000500000000000000" pitchFamily="50" charset="0"/>
                        </a:rPr>
                        <a:t>Priority activity milestone</a:t>
                      </a:r>
                    </a:p>
                  </a:txBody>
                  <a:tcPr marT="36000" marB="36000" anchor="ctr"/>
                </a:tc>
                <a:extLst>
                  <a:ext uri="{0D108BD9-81ED-4DB2-BD59-A6C34878D82A}">
                    <a16:rowId xmlns:a16="http://schemas.microsoft.com/office/drawing/2014/main" val="3705023907"/>
                  </a:ext>
                </a:extLst>
              </a:tr>
            </a:tbl>
          </a:graphicData>
        </a:graphic>
      </p:graphicFrame>
      <p:sp>
        <p:nvSpPr>
          <p:cNvPr id="39" name="TextBox 38">
            <a:extLst>
              <a:ext uri="{FF2B5EF4-FFF2-40B4-BE49-F238E27FC236}">
                <a16:creationId xmlns:a16="http://schemas.microsoft.com/office/drawing/2014/main" id="{5D02752B-92AC-A99C-8E29-A10E3C821CB9}"/>
              </a:ext>
            </a:extLst>
          </p:cNvPr>
          <p:cNvSpPr txBox="1"/>
          <p:nvPr/>
        </p:nvSpPr>
        <p:spPr>
          <a:xfrm>
            <a:off x="8068582" y="3084376"/>
            <a:ext cx="1278943" cy="169277"/>
          </a:xfrm>
          <a:prstGeom prst="rect">
            <a:avLst/>
          </a:prstGeom>
          <a:noFill/>
        </p:spPr>
        <p:txBody>
          <a:bodyPr wrap="squar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2 draft requirements agreed</a:t>
            </a:r>
          </a:p>
        </p:txBody>
      </p:sp>
      <p:sp>
        <p:nvSpPr>
          <p:cNvPr id="134" name="Rectangle: Rounded Corners 133">
            <a:extLst>
              <a:ext uri="{FF2B5EF4-FFF2-40B4-BE49-F238E27FC236}">
                <a16:creationId xmlns:a16="http://schemas.microsoft.com/office/drawing/2014/main" id="{852B1A1A-18F6-5539-0525-18EC7EB22BD5}"/>
              </a:ext>
            </a:extLst>
          </p:cNvPr>
          <p:cNvSpPr/>
          <p:nvPr/>
        </p:nvSpPr>
        <p:spPr>
          <a:xfrm>
            <a:off x="3942758" y="3637035"/>
            <a:ext cx="632820"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 potential solutions</a:t>
            </a:r>
          </a:p>
        </p:txBody>
      </p:sp>
      <p:sp>
        <p:nvSpPr>
          <p:cNvPr id="147" name="Flowchart: Decision 146">
            <a:extLst>
              <a:ext uri="{FF2B5EF4-FFF2-40B4-BE49-F238E27FC236}">
                <a16:creationId xmlns:a16="http://schemas.microsoft.com/office/drawing/2014/main" id="{F0BC195D-4896-2D77-0C1A-32406CFC29C9}"/>
              </a:ext>
            </a:extLst>
          </p:cNvPr>
          <p:cNvSpPr/>
          <p:nvPr/>
        </p:nvSpPr>
        <p:spPr>
          <a:xfrm>
            <a:off x="4501353" y="3655584"/>
            <a:ext cx="144000" cy="144000"/>
          </a:xfrm>
          <a:prstGeom prst="flowChartDecision">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5" name="Rectangle: Rounded Corners 264">
            <a:extLst>
              <a:ext uri="{FF2B5EF4-FFF2-40B4-BE49-F238E27FC236}">
                <a16:creationId xmlns:a16="http://schemas.microsoft.com/office/drawing/2014/main" id="{C96AFA5E-BFE4-2ABC-E39B-CA64840DB8D1}"/>
              </a:ext>
            </a:extLst>
          </p:cNvPr>
          <p:cNvSpPr/>
          <p:nvPr/>
        </p:nvSpPr>
        <p:spPr>
          <a:xfrm>
            <a:off x="3938129" y="4869540"/>
            <a:ext cx="632954"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Procurement process</a:t>
            </a:r>
          </a:p>
        </p:txBody>
      </p:sp>
      <p:sp>
        <p:nvSpPr>
          <p:cNvPr id="40" name="Rectangle: Rounded Corners 39">
            <a:extLst>
              <a:ext uri="{FF2B5EF4-FFF2-40B4-BE49-F238E27FC236}">
                <a16:creationId xmlns:a16="http://schemas.microsoft.com/office/drawing/2014/main" id="{E8CE327A-5947-AE5D-47A4-CA6DC7A33F3A}"/>
              </a:ext>
            </a:extLst>
          </p:cNvPr>
          <p:cNvSpPr/>
          <p:nvPr/>
        </p:nvSpPr>
        <p:spPr>
          <a:xfrm>
            <a:off x="4708522" y="5771986"/>
            <a:ext cx="626026" cy="178594"/>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Evaluation 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MLA Operators</a:t>
            </a:r>
          </a:p>
        </p:txBody>
      </p:sp>
      <p:sp>
        <p:nvSpPr>
          <p:cNvPr id="41" name="Flowchart: Decision 40">
            <a:extLst>
              <a:ext uri="{FF2B5EF4-FFF2-40B4-BE49-F238E27FC236}">
                <a16:creationId xmlns:a16="http://schemas.microsoft.com/office/drawing/2014/main" id="{FC9EAF74-249E-1138-4F95-7C95D1433416}"/>
              </a:ext>
            </a:extLst>
          </p:cNvPr>
          <p:cNvSpPr/>
          <p:nvPr/>
        </p:nvSpPr>
        <p:spPr>
          <a:xfrm>
            <a:off x="5264942" y="5789448"/>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42" name="Connector: Elbow 41">
            <a:extLst>
              <a:ext uri="{FF2B5EF4-FFF2-40B4-BE49-F238E27FC236}">
                <a16:creationId xmlns:a16="http://schemas.microsoft.com/office/drawing/2014/main" id="{B736EBCC-6872-A137-FC10-F44D40F43CED}"/>
              </a:ext>
            </a:extLst>
          </p:cNvPr>
          <p:cNvCxnSpPr>
            <a:cxnSpLocks/>
            <a:stCxn id="147" idx="2"/>
            <a:endCxn id="40" idx="1"/>
          </p:cNvCxnSpPr>
          <p:nvPr/>
        </p:nvCxnSpPr>
        <p:spPr>
          <a:xfrm rot="16200000" flipH="1">
            <a:off x="3610088" y="4762848"/>
            <a:ext cx="2061699" cy="135169"/>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08" name="Rectangle: Rounded Corners 307">
            <a:extLst>
              <a:ext uri="{FF2B5EF4-FFF2-40B4-BE49-F238E27FC236}">
                <a16:creationId xmlns:a16="http://schemas.microsoft.com/office/drawing/2014/main" id="{D3A352E2-ABB3-5DA6-A354-8DABDAEE700E}"/>
              </a:ext>
            </a:extLst>
          </p:cNvPr>
          <p:cNvSpPr/>
          <p:nvPr/>
        </p:nvSpPr>
        <p:spPr>
          <a:xfrm>
            <a:off x="2324810" y="5464532"/>
            <a:ext cx="2758317" cy="184048"/>
          </a:xfrm>
          <a:prstGeom prst="roundRect">
            <a:avLst/>
          </a:prstGeom>
          <a:solidFill>
            <a:schemeClr val="accent4">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Business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Requirements</a:t>
            </a:r>
          </a:p>
        </p:txBody>
      </p:sp>
      <p:sp>
        <p:nvSpPr>
          <p:cNvPr id="309" name="Rectangle: Rounded Corners 308">
            <a:extLst>
              <a:ext uri="{FF2B5EF4-FFF2-40B4-BE49-F238E27FC236}">
                <a16:creationId xmlns:a16="http://schemas.microsoft.com/office/drawing/2014/main" id="{A6F150C7-23DF-A0ED-0C9D-53E68E13C744}"/>
              </a:ext>
            </a:extLst>
          </p:cNvPr>
          <p:cNvSpPr/>
          <p:nvPr/>
        </p:nvSpPr>
        <p:spPr>
          <a:xfrm>
            <a:off x="2852926" y="5493373"/>
            <a:ext cx="377307" cy="115200"/>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Define</a:t>
            </a:r>
          </a:p>
        </p:txBody>
      </p:sp>
      <p:sp>
        <p:nvSpPr>
          <p:cNvPr id="310" name="Rectangle: Rounded Corners 309">
            <a:extLst>
              <a:ext uri="{FF2B5EF4-FFF2-40B4-BE49-F238E27FC236}">
                <a16:creationId xmlns:a16="http://schemas.microsoft.com/office/drawing/2014/main" id="{D1F255FE-E08A-39CC-3EB0-0BF6EFC84B5B}"/>
              </a:ext>
            </a:extLst>
          </p:cNvPr>
          <p:cNvSpPr/>
          <p:nvPr/>
        </p:nvSpPr>
        <p:spPr>
          <a:xfrm>
            <a:off x="3232545" y="5491095"/>
            <a:ext cx="5760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Refine</a:t>
            </a:r>
          </a:p>
        </p:txBody>
      </p:sp>
      <p:sp>
        <p:nvSpPr>
          <p:cNvPr id="360" name="Rectangle: Rounded Corners 359">
            <a:extLst>
              <a:ext uri="{FF2B5EF4-FFF2-40B4-BE49-F238E27FC236}">
                <a16:creationId xmlns:a16="http://schemas.microsoft.com/office/drawing/2014/main" id="{27D7E4F2-38CA-FEDC-5814-EB0BFCAC1078}"/>
              </a:ext>
            </a:extLst>
          </p:cNvPr>
          <p:cNvSpPr/>
          <p:nvPr/>
        </p:nvSpPr>
        <p:spPr>
          <a:xfrm>
            <a:off x="3804077" y="5495372"/>
            <a:ext cx="1248100" cy="114082"/>
          </a:xfrm>
          <a:prstGeom prst="roundRect">
            <a:avLst/>
          </a:prstGeom>
          <a:solidFill>
            <a:schemeClr val="accent4">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Finalise operational business </a:t>
            </a:r>
            <a:r>
              <a:rPr kumimoji="0" lang="en-GB" sz="500" b="0" i="0" u="none" strike="noStrike" kern="1200" cap="none" spc="0" normalizeH="0" baseline="0" noProof="0" err="1">
                <a:ln>
                  <a:noFill/>
                </a:ln>
                <a:solidFill>
                  <a:prstClr val="black"/>
                </a:solidFill>
                <a:effectLst/>
                <a:uLnTx/>
                <a:uFillTx/>
                <a:latin typeface="Metropolis" panose="00000500000000000000" pitchFamily="50" charset="0"/>
                <a:ea typeface="+mn-ea"/>
                <a:cs typeface="+mn-cs"/>
              </a:rPr>
              <a:t>reqs</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311" name="Flowchart: Decision 310">
            <a:extLst>
              <a:ext uri="{FF2B5EF4-FFF2-40B4-BE49-F238E27FC236}">
                <a16:creationId xmlns:a16="http://schemas.microsoft.com/office/drawing/2014/main" id="{5F1B76C6-7762-AC02-2E55-D246798ED48F}"/>
              </a:ext>
            </a:extLst>
          </p:cNvPr>
          <p:cNvSpPr/>
          <p:nvPr/>
        </p:nvSpPr>
        <p:spPr>
          <a:xfrm>
            <a:off x="5005769" y="548602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7" name="object 163">
            <a:extLst>
              <a:ext uri="{FF2B5EF4-FFF2-40B4-BE49-F238E27FC236}">
                <a16:creationId xmlns:a16="http://schemas.microsoft.com/office/drawing/2014/main" id="{4FCA28FE-8E20-ACEA-013A-8EEC83AF46CB}"/>
              </a:ext>
            </a:extLst>
          </p:cNvPr>
          <p:cNvSpPr txBox="1"/>
          <p:nvPr/>
        </p:nvSpPr>
        <p:spPr>
          <a:xfrm>
            <a:off x="4988979" y="5991804"/>
            <a:ext cx="699509" cy="166712"/>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MLA Operator</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88" name="Straight Arrow Connector 87">
            <a:extLst>
              <a:ext uri="{FF2B5EF4-FFF2-40B4-BE49-F238E27FC236}">
                <a16:creationId xmlns:a16="http://schemas.microsoft.com/office/drawing/2014/main" id="{CFEA3444-C86B-197F-2A6D-38459234BC57}"/>
              </a:ext>
            </a:extLst>
          </p:cNvPr>
          <p:cNvCxnSpPr>
            <a:cxnSpLocks/>
            <a:stCxn id="41" idx="3"/>
            <a:endCxn id="280" idx="1"/>
          </p:cNvCxnSpPr>
          <p:nvPr/>
        </p:nvCxnSpPr>
        <p:spPr>
          <a:xfrm>
            <a:off x="5408942" y="5861448"/>
            <a:ext cx="115577" cy="992"/>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2" name="Connector: Elbow 91">
            <a:extLst>
              <a:ext uri="{FF2B5EF4-FFF2-40B4-BE49-F238E27FC236}">
                <a16:creationId xmlns:a16="http://schemas.microsoft.com/office/drawing/2014/main" id="{A42A681F-7651-3E2E-5EF6-07A941F83AF4}"/>
              </a:ext>
            </a:extLst>
          </p:cNvPr>
          <p:cNvCxnSpPr>
            <a:cxnSpLocks/>
            <a:stCxn id="368" idx="2"/>
            <a:endCxn id="285" idx="1"/>
          </p:cNvCxnSpPr>
          <p:nvPr/>
        </p:nvCxnSpPr>
        <p:spPr>
          <a:xfrm rot="16200000" flipH="1">
            <a:off x="7971247" y="5527071"/>
            <a:ext cx="264486" cy="401097"/>
          </a:xfrm>
          <a:prstGeom prst="bentConnector2">
            <a:avLst/>
          </a:prstGeom>
          <a:ln>
            <a:solidFill>
              <a:srgbClr val="FF0000"/>
            </a:solidFill>
            <a:prstDash val="sysDash"/>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04" name="object 163">
            <a:extLst>
              <a:ext uri="{FF2B5EF4-FFF2-40B4-BE49-F238E27FC236}">
                <a16:creationId xmlns:a16="http://schemas.microsoft.com/office/drawing/2014/main" id="{93C3E24C-35C5-CC37-B124-EFF48F5B5C46}"/>
              </a:ext>
            </a:extLst>
          </p:cNvPr>
          <p:cNvSpPr txBox="1"/>
          <p:nvPr/>
        </p:nvSpPr>
        <p:spPr>
          <a:xfrm>
            <a:off x="7932012" y="5686726"/>
            <a:ext cx="650951" cy="89669"/>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Updates if required</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106" name="Flowchart: Decision 105">
            <a:extLst>
              <a:ext uri="{FF2B5EF4-FFF2-40B4-BE49-F238E27FC236}">
                <a16:creationId xmlns:a16="http://schemas.microsoft.com/office/drawing/2014/main" id="{EB96D2F8-5474-F165-B206-A3A678C9E03A}"/>
              </a:ext>
            </a:extLst>
          </p:cNvPr>
          <p:cNvSpPr/>
          <p:nvPr/>
        </p:nvSpPr>
        <p:spPr>
          <a:xfrm>
            <a:off x="7547179" y="5790247"/>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1" name="object 163">
            <a:extLst>
              <a:ext uri="{FF2B5EF4-FFF2-40B4-BE49-F238E27FC236}">
                <a16:creationId xmlns:a16="http://schemas.microsoft.com/office/drawing/2014/main" id="{749F7413-C777-3B60-1058-6F94FE6977F7}"/>
              </a:ext>
            </a:extLst>
          </p:cNvPr>
          <p:cNvSpPr txBox="1"/>
          <p:nvPr/>
        </p:nvSpPr>
        <p:spPr>
          <a:xfrm>
            <a:off x="7652999" y="5863721"/>
            <a:ext cx="752108"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Approval of Final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Draft of MLA Op Model</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cxnSp>
        <p:nvCxnSpPr>
          <p:cNvPr id="112" name="Straight Arrow Connector 111">
            <a:extLst>
              <a:ext uri="{FF2B5EF4-FFF2-40B4-BE49-F238E27FC236}">
                <a16:creationId xmlns:a16="http://schemas.microsoft.com/office/drawing/2014/main" id="{72F30D2E-3DDA-0D3F-073A-201B97821249}"/>
              </a:ext>
            </a:extLst>
          </p:cNvPr>
          <p:cNvCxnSpPr>
            <a:cxnSpLocks/>
            <a:stCxn id="106" idx="3"/>
            <a:endCxn id="285" idx="1"/>
          </p:cNvCxnSpPr>
          <p:nvPr/>
        </p:nvCxnSpPr>
        <p:spPr>
          <a:xfrm flipV="1">
            <a:off x="7691179" y="5859863"/>
            <a:ext cx="612860" cy="2384"/>
          </a:xfrm>
          <a:prstGeom prst="straightConnector1">
            <a:avLst/>
          </a:prstGeom>
          <a:ln>
            <a:solidFill>
              <a:srgbClr val="FF0000"/>
            </a:solidFill>
            <a:prstDash val="sysDash"/>
            <a:tailEnd type="triangle"/>
          </a:ln>
        </p:spPr>
        <p:style>
          <a:lnRef idx="1">
            <a:schemeClr val="accent2"/>
          </a:lnRef>
          <a:fillRef idx="0">
            <a:schemeClr val="accent2"/>
          </a:fillRef>
          <a:effectRef idx="0">
            <a:schemeClr val="accent2"/>
          </a:effectRef>
          <a:fontRef idx="minor">
            <a:schemeClr val="tx1"/>
          </a:fontRef>
        </p:style>
      </p:cxnSp>
      <p:cxnSp>
        <p:nvCxnSpPr>
          <p:cNvPr id="18" name="Connector: Elbow 17">
            <a:extLst>
              <a:ext uri="{FF2B5EF4-FFF2-40B4-BE49-F238E27FC236}">
                <a16:creationId xmlns:a16="http://schemas.microsoft.com/office/drawing/2014/main" id="{4C2DEE2B-F4FC-8B12-AA80-FD70DDCEA6C9}"/>
              </a:ext>
            </a:extLst>
          </p:cNvPr>
          <p:cNvCxnSpPr>
            <a:cxnSpLocks/>
            <a:stCxn id="147" idx="2"/>
            <a:endCxn id="15" idx="1"/>
          </p:cNvCxnSpPr>
          <p:nvPr/>
        </p:nvCxnSpPr>
        <p:spPr>
          <a:xfrm rot="16200000" flipH="1">
            <a:off x="4476768" y="3896168"/>
            <a:ext cx="322630" cy="129461"/>
          </a:xfrm>
          <a:prstGeom prst="bentConnector2">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A2FB3745-FA8E-0C37-5757-0B40BC36AA6B}"/>
              </a:ext>
            </a:extLst>
          </p:cNvPr>
          <p:cNvCxnSpPr>
            <a:cxnSpLocks/>
            <a:stCxn id="147" idx="2"/>
          </p:cNvCxnSpPr>
          <p:nvPr/>
        </p:nvCxnSpPr>
        <p:spPr>
          <a:xfrm>
            <a:off x="4573353" y="3799584"/>
            <a:ext cx="0" cy="1906448"/>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66" name="Flowchart: Decision 265">
            <a:extLst>
              <a:ext uri="{FF2B5EF4-FFF2-40B4-BE49-F238E27FC236}">
                <a16:creationId xmlns:a16="http://schemas.microsoft.com/office/drawing/2014/main" id="{497C0009-B070-5320-2549-ADEF7E962235}"/>
              </a:ext>
            </a:extLst>
          </p:cNvPr>
          <p:cNvSpPr/>
          <p:nvPr/>
        </p:nvSpPr>
        <p:spPr>
          <a:xfrm>
            <a:off x="4504880" y="488808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9" name="object 163">
            <a:extLst>
              <a:ext uri="{FF2B5EF4-FFF2-40B4-BE49-F238E27FC236}">
                <a16:creationId xmlns:a16="http://schemas.microsoft.com/office/drawing/2014/main" id="{9B88E0AE-9FF1-001E-26F7-4BDA550109DB}"/>
              </a:ext>
            </a:extLst>
          </p:cNvPr>
          <p:cNvSpPr txBox="1"/>
          <p:nvPr/>
        </p:nvSpPr>
        <p:spPr>
          <a:xfrm>
            <a:off x="3916774" y="5206981"/>
            <a:ext cx="1224000"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sector definitions for Wave 1</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296" name="Rectangle: Rounded Corners 295">
            <a:extLst>
              <a:ext uri="{FF2B5EF4-FFF2-40B4-BE49-F238E27FC236}">
                <a16:creationId xmlns:a16="http://schemas.microsoft.com/office/drawing/2014/main" id="{63F126B4-73F8-F3C2-1999-1DADFD2B592E}"/>
              </a:ext>
            </a:extLst>
          </p:cNvPr>
          <p:cNvSpPr/>
          <p:nvPr/>
        </p:nvSpPr>
        <p:spPr>
          <a:xfrm>
            <a:off x="2370256" y="4568875"/>
            <a:ext cx="8239934" cy="180000"/>
          </a:xfrm>
          <a:prstGeom prst="roundRect">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Monitor and maintain up-to-date list of ASPSPs &amp; TPPs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'expressions of interest’ and readiness​</a:t>
            </a:r>
          </a:p>
        </p:txBody>
      </p:sp>
      <p:sp>
        <p:nvSpPr>
          <p:cNvPr id="172" name="Rectangle: Rounded Corners 171">
            <a:extLst>
              <a:ext uri="{FF2B5EF4-FFF2-40B4-BE49-F238E27FC236}">
                <a16:creationId xmlns:a16="http://schemas.microsoft.com/office/drawing/2014/main" id="{76344A77-AAC3-E2FC-F898-8D6B68140A4F}"/>
              </a:ext>
            </a:extLst>
          </p:cNvPr>
          <p:cNvSpPr/>
          <p:nvPr/>
        </p:nvSpPr>
        <p:spPr>
          <a:xfrm>
            <a:off x="3820307" y="4255146"/>
            <a:ext cx="3797013"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5" name="object 163">
            <a:extLst>
              <a:ext uri="{FF2B5EF4-FFF2-40B4-BE49-F238E27FC236}">
                <a16:creationId xmlns:a16="http://schemas.microsoft.com/office/drawing/2014/main" id="{5D29BBE5-14DF-AD65-1980-B289D81FE106}"/>
              </a:ext>
            </a:extLst>
          </p:cNvPr>
          <p:cNvSpPr txBox="1"/>
          <p:nvPr/>
        </p:nvSpPr>
        <p:spPr>
          <a:xfrm>
            <a:off x="4306081" y="3832789"/>
            <a:ext cx="542077" cy="166712"/>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JROC approve Dispute solution</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0" name="Flowchart: Decision 29">
            <a:extLst>
              <a:ext uri="{FF2B5EF4-FFF2-40B4-BE49-F238E27FC236}">
                <a16:creationId xmlns:a16="http://schemas.microsoft.com/office/drawing/2014/main" id="{B4A23F2D-FCB1-B528-5EA0-A0CBAA84053D}"/>
              </a:ext>
            </a:extLst>
          </p:cNvPr>
          <p:cNvSpPr/>
          <p:nvPr/>
        </p:nvSpPr>
        <p:spPr>
          <a:xfrm>
            <a:off x="3746624" y="5484068"/>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bject 163">
            <a:extLst>
              <a:ext uri="{FF2B5EF4-FFF2-40B4-BE49-F238E27FC236}">
                <a16:creationId xmlns:a16="http://schemas.microsoft.com/office/drawing/2014/main" id="{BDCCDE0F-8007-3E60-ADBB-19B14626EFAD}"/>
              </a:ext>
            </a:extLst>
          </p:cNvPr>
          <p:cNvSpPr txBox="1"/>
          <p:nvPr/>
        </p:nvSpPr>
        <p:spPr>
          <a:xfrm>
            <a:off x="3898752" y="2142112"/>
            <a:ext cx="1840903" cy="89768"/>
          </a:xfrm>
          <a:prstGeom prst="rect">
            <a:avLst/>
          </a:prstGeom>
          <a:solidFill>
            <a:schemeClr val="bg1"/>
          </a:solid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Blueprint recommendations analysis published to VRPWG</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sp>
        <p:nvSpPr>
          <p:cNvPr id="34" name="object 163">
            <a:extLst>
              <a:ext uri="{FF2B5EF4-FFF2-40B4-BE49-F238E27FC236}">
                <a16:creationId xmlns:a16="http://schemas.microsoft.com/office/drawing/2014/main" id="{2CFF9AF0-EF4D-F9FD-E596-6E7CA952116C}"/>
              </a:ext>
            </a:extLst>
          </p:cNvPr>
          <p:cNvSpPr txBox="1"/>
          <p:nvPr/>
        </p:nvSpPr>
        <p:spPr>
          <a:xfrm>
            <a:off x="5293206" y="1303453"/>
            <a:ext cx="792000" cy="179536"/>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DEP - Report to inform </a:t>
            </a:r>
          </a:p>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SS5 MLA Development </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36" name="Flowchart: Decision 35">
            <a:extLst>
              <a:ext uri="{FF2B5EF4-FFF2-40B4-BE49-F238E27FC236}">
                <a16:creationId xmlns:a16="http://schemas.microsoft.com/office/drawing/2014/main" id="{5A3D7C8A-86BD-8043-578A-286EFDF88D69}"/>
              </a:ext>
            </a:extLst>
          </p:cNvPr>
          <p:cNvSpPr/>
          <p:nvPr/>
        </p:nvSpPr>
        <p:spPr>
          <a:xfrm>
            <a:off x="5136506" y="1327913"/>
            <a:ext cx="144000" cy="144000"/>
          </a:xfrm>
          <a:prstGeom prst="flowChartDecision">
            <a:avLst/>
          </a:prstGeom>
          <a:solidFill>
            <a:schemeClr val="bg1">
              <a:lumMod val="85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94" name="Rectangle: Rounded Corners 93">
            <a:extLst>
              <a:ext uri="{FF2B5EF4-FFF2-40B4-BE49-F238E27FC236}">
                <a16:creationId xmlns:a16="http://schemas.microsoft.com/office/drawing/2014/main" id="{B58984E5-889A-D468-A309-5F6E478CB05B}"/>
              </a:ext>
            </a:extLst>
          </p:cNvPr>
          <p:cNvSpPr/>
          <p:nvPr/>
        </p:nvSpPr>
        <p:spPr>
          <a:xfrm>
            <a:off x="5119511" y="3907646"/>
            <a:ext cx="3734286" cy="108000"/>
          </a:xfrm>
          <a:prstGeom prst="roundRect">
            <a:avLst/>
          </a:prstGeom>
          <a:solidFill>
            <a:schemeClr val="accent2">
              <a:lumMod val="40000"/>
              <a:lumOff val="6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Placeholder - alternative solution to be identified – design/build/test/implement activities to be considered</a:t>
            </a:r>
          </a:p>
        </p:txBody>
      </p:sp>
      <p:sp>
        <p:nvSpPr>
          <p:cNvPr id="15" name="Rectangle: Rounded Corners 14">
            <a:extLst>
              <a:ext uri="{FF2B5EF4-FFF2-40B4-BE49-F238E27FC236}">
                <a16:creationId xmlns:a16="http://schemas.microsoft.com/office/drawing/2014/main" id="{D8994157-8E82-0AEF-4988-8C3369311002}"/>
              </a:ext>
            </a:extLst>
          </p:cNvPr>
          <p:cNvSpPr/>
          <p:nvPr/>
        </p:nvSpPr>
        <p:spPr>
          <a:xfrm>
            <a:off x="4702814" y="4050214"/>
            <a:ext cx="2910995" cy="144000"/>
          </a:xfrm>
          <a:prstGeom prst="roundRect">
            <a:avLst/>
          </a:prstGeom>
          <a:solidFill>
            <a:schemeClr val="accent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Define and implement arbitration approach and solution</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27" name="Flowchart: Decision 126">
            <a:extLst>
              <a:ext uri="{FF2B5EF4-FFF2-40B4-BE49-F238E27FC236}">
                <a16:creationId xmlns:a16="http://schemas.microsoft.com/office/drawing/2014/main" id="{AE9F8334-838F-96F9-D15C-C13011CD38C9}"/>
              </a:ext>
            </a:extLst>
          </p:cNvPr>
          <p:cNvSpPr/>
          <p:nvPr/>
        </p:nvSpPr>
        <p:spPr>
          <a:xfrm>
            <a:off x="5571721" y="1865925"/>
            <a:ext cx="144000" cy="144000"/>
          </a:xfrm>
          <a:prstGeom prst="flowChartDecision">
            <a:avLst/>
          </a:prstGeom>
          <a:solidFill>
            <a:schemeClr val="bg1">
              <a:lumMod val="85000"/>
            </a:schemeClr>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07</a:t>
            </a:r>
          </a:p>
        </p:txBody>
      </p:sp>
      <p:sp>
        <p:nvSpPr>
          <p:cNvPr id="22" name="Rectangle: Rounded Corners 21">
            <a:extLst>
              <a:ext uri="{FF2B5EF4-FFF2-40B4-BE49-F238E27FC236}">
                <a16:creationId xmlns:a16="http://schemas.microsoft.com/office/drawing/2014/main" id="{AE0C2791-8DCA-9FC3-EEC7-052A1567EFC6}"/>
              </a:ext>
            </a:extLst>
          </p:cNvPr>
          <p:cNvSpPr/>
          <p:nvPr/>
        </p:nvSpPr>
        <p:spPr>
          <a:xfrm>
            <a:off x="3940127" y="2310845"/>
            <a:ext cx="292389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18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Readiness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Report</a:t>
            </a:r>
          </a:p>
        </p:txBody>
      </p:sp>
      <p:sp>
        <p:nvSpPr>
          <p:cNvPr id="96" name="Rectangle: Rounded Corners 95">
            <a:extLst>
              <a:ext uri="{FF2B5EF4-FFF2-40B4-BE49-F238E27FC236}">
                <a16:creationId xmlns:a16="http://schemas.microsoft.com/office/drawing/2014/main" id="{ED3D7259-3082-0C8B-61B6-EA6197F48B64}"/>
              </a:ext>
            </a:extLst>
          </p:cNvPr>
          <p:cNvSpPr/>
          <p:nvPr/>
        </p:nvSpPr>
        <p:spPr>
          <a:xfrm>
            <a:off x="6566697" y="2342494"/>
            <a:ext cx="287263" cy="116263"/>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97" name="Rectangle: Rounded Corners 96">
            <a:extLst>
              <a:ext uri="{FF2B5EF4-FFF2-40B4-BE49-F238E27FC236}">
                <a16:creationId xmlns:a16="http://schemas.microsoft.com/office/drawing/2014/main" id="{68D45F1A-ECBB-E9CA-DF21-576FF3EC8C15}"/>
              </a:ext>
            </a:extLst>
          </p:cNvPr>
          <p:cNvSpPr/>
          <p:nvPr/>
        </p:nvSpPr>
        <p:spPr>
          <a:xfrm>
            <a:off x="6167862" y="2344632"/>
            <a:ext cx="3988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8" name="Flowchart: Decision 27">
            <a:extLst>
              <a:ext uri="{FF2B5EF4-FFF2-40B4-BE49-F238E27FC236}">
                <a16:creationId xmlns:a16="http://schemas.microsoft.com/office/drawing/2014/main" id="{F4E4C47C-F579-2A46-F457-D58EC17ED006}"/>
              </a:ext>
            </a:extLst>
          </p:cNvPr>
          <p:cNvSpPr/>
          <p:nvPr/>
        </p:nvSpPr>
        <p:spPr>
          <a:xfrm>
            <a:off x="6783562" y="2324119"/>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Rounded Corners 30">
            <a:extLst>
              <a:ext uri="{FF2B5EF4-FFF2-40B4-BE49-F238E27FC236}">
                <a16:creationId xmlns:a16="http://schemas.microsoft.com/office/drawing/2014/main" id="{E8F4FC73-F1AD-A0EC-68AD-212D419D78AC}"/>
              </a:ext>
            </a:extLst>
          </p:cNvPr>
          <p:cNvSpPr/>
          <p:nvPr/>
        </p:nvSpPr>
        <p:spPr>
          <a:xfrm>
            <a:off x="4575578" y="2515815"/>
            <a:ext cx="3048439"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Rounded Corners 37">
            <a:extLst>
              <a:ext uri="{FF2B5EF4-FFF2-40B4-BE49-F238E27FC236}">
                <a16:creationId xmlns:a16="http://schemas.microsoft.com/office/drawing/2014/main" id="{5A159655-C883-A6EA-F0C0-7BED9EF6D13D}"/>
              </a:ext>
            </a:extLst>
          </p:cNvPr>
          <p:cNvSpPr/>
          <p:nvPr/>
        </p:nvSpPr>
        <p:spPr>
          <a:xfrm>
            <a:off x="6051547" y="2549436"/>
            <a:ext cx="50907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43" name="Rectangle: Rounded Corners 42">
            <a:extLst>
              <a:ext uri="{FF2B5EF4-FFF2-40B4-BE49-F238E27FC236}">
                <a16:creationId xmlns:a16="http://schemas.microsoft.com/office/drawing/2014/main" id="{DA8BF10B-44F1-C1C1-0109-AF6DC1D7E82D}"/>
              </a:ext>
            </a:extLst>
          </p:cNvPr>
          <p:cNvSpPr/>
          <p:nvPr/>
        </p:nvSpPr>
        <p:spPr>
          <a:xfrm>
            <a:off x="6559974" y="2547740"/>
            <a:ext cx="1042042" cy="118637"/>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02" name="Rectangle: Rounded Corners 101">
            <a:extLst>
              <a:ext uri="{FF2B5EF4-FFF2-40B4-BE49-F238E27FC236}">
                <a16:creationId xmlns:a16="http://schemas.microsoft.com/office/drawing/2014/main" id="{D7CFA98D-E12E-8E79-B8E7-6175AF316BE8}"/>
              </a:ext>
            </a:extLst>
          </p:cNvPr>
          <p:cNvSpPr/>
          <p:nvPr/>
        </p:nvSpPr>
        <p:spPr>
          <a:xfrm>
            <a:off x="4601912" y="2550589"/>
            <a:ext cx="1449635"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257" name="Flowchart: Decision 256">
            <a:extLst>
              <a:ext uri="{FF2B5EF4-FFF2-40B4-BE49-F238E27FC236}">
                <a16:creationId xmlns:a16="http://schemas.microsoft.com/office/drawing/2014/main" id="{05A18A3C-6459-E7E1-9D05-E1A026028246}"/>
              </a:ext>
            </a:extLst>
          </p:cNvPr>
          <p:cNvSpPr/>
          <p:nvPr/>
        </p:nvSpPr>
        <p:spPr>
          <a:xfrm>
            <a:off x="7539696" y="252929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Rounded Corners 61">
            <a:extLst>
              <a:ext uri="{FF2B5EF4-FFF2-40B4-BE49-F238E27FC236}">
                <a16:creationId xmlns:a16="http://schemas.microsoft.com/office/drawing/2014/main" id="{4E74FEE7-4A3D-EC71-0A15-C166EDB84A7D}"/>
              </a:ext>
            </a:extLst>
          </p:cNvPr>
          <p:cNvSpPr/>
          <p:nvPr/>
        </p:nvSpPr>
        <p:spPr>
          <a:xfrm>
            <a:off x="4583762" y="2924194"/>
            <a:ext cx="3792950" cy="187789"/>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Longer-term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Roadmap</a:t>
            </a:r>
            <a:r>
              <a:rPr kumimoji="0" lang="en-GB" sz="2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 </a:t>
            </a:r>
            <a:r>
              <a:rPr kumimoji="0" lang="en-GB" sz="3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(LTR)</a:t>
            </a: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74" name="Rectangle: Rounded Corners 73">
            <a:extLst>
              <a:ext uri="{FF2B5EF4-FFF2-40B4-BE49-F238E27FC236}">
                <a16:creationId xmlns:a16="http://schemas.microsoft.com/office/drawing/2014/main" id="{592F7470-1CA2-D1F8-FB80-D79F2A0C4467}"/>
              </a:ext>
            </a:extLst>
          </p:cNvPr>
          <p:cNvSpPr/>
          <p:nvPr/>
        </p:nvSpPr>
        <p:spPr>
          <a:xfrm>
            <a:off x="5051952" y="2957454"/>
            <a:ext cx="177243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Iterative drafts shared     with VRP PIG</a:t>
            </a:r>
          </a:p>
        </p:txBody>
      </p:sp>
      <p:sp>
        <p:nvSpPr>
          <p:cNvPr id="27" name="Flowchart: Decision 26">
            <a:extLst>
              <a:ext uri="{FF2B5EF4-FFF2-40B4-BE49-F238E27FC236}">
                <a16:creationId xmlns:a16="http://schemas.microsoft.com/office/drawing/2014/main" id="{87135E81-0677-7C87-CAA5-C7CC4228FD97}"/>
              </a:ext>
            </a:extLst>
          </p:cNvPr>
          <p:cNvSpPr/>
          <p:nvPr/>
        </p:nvSpPr>
        <p:spPr>
          <a:xfrm>
            <a:off x="5300942" y="2973665"/>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29" name="Flowchart: Decision 28">
            <a:extLst>
              <a:ext uri="{FF2B5EF4-FFF2-40B4-BE49-F238E27FC236}">
                <a16:creationId xmlns:a16="http://schemas.microsoft.com/office/drawing/2014/main" id="{F094068E-76AB-A2B8-B46B-B3505E13CBB1}"/>
              </a:ext>
            </a:extLst>
          </p:cNvPr>
          <p:cNvSpPr/>
          <p:nvPr/>
        </p:nvSpPr>
        <p:spPr>
          <a:xfrm>
            <a:off x="6061170" y="2976516"/>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CD9E9413-AA7B-0847-266C-79703CABB9B6}"/>
              </a:ext>
            </a:extLst>
          </p:cNvPr>
          <p:cNvSpPr/>
          <p:nvPr/>
        </p:nvSpPr>
        <p:spPr>
          <a:xfrm>
            <a:off x="6872402" y="2961496"/>
            <a:ext cx="1476154"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Wave 2 requirements</a:t>
            </a:r>
          </a:p>
        </p:txBody>
      </p:sp>
      <p:sp>
        <p:nvSpPr>
          <p:cNvPr id="93" name="Flowchart: Decision 92">
            <a:extLst>
              <a:ext uri="{FF2B5EF4-FFF2-40B4-BE49-F238E27FC236}">
                <a16:creationId xmlns:a16="http://schemas.microsoft.com/office/drawing/2014/main" id="{CCBCCE38-8EB5-9ABC-CE54-D1789343FC4F}"/>
              </a:ext>
            </a:extLst>
          </p:cNvPr>
          <p:cNvSpPr/>
          <p:nvPr/>
        </p:nvSpPr>
        <p:spPr>
          <a:xfrm>
            <a:off x="6786692" y="2948086"/>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4" name="Flowchart: Decision 403">
            <a:extLst>
              <a:ext uri="{FF2B5EF4-FFF2-40B4-BE49-F238E27FC236}">
                <a16:creationId xmlns:a16="http://schemas.microsoft.com/office/drawing/2014/main" id="{364170CF-CB50-C837-FC17-1AAB8C996CE3}"/>
              </a:ext>
            </a:extLst>
          </p:cNvPr>
          <p:cNvSpPr/>
          <p:nvPr/>
        </p:nvSpPr>
        <p:spPr>
          <a:xfrm>
            <a:off x="8305193" y="2948165"/>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8" name="object 163">
            <a:extLst>
              <a:ext uri="{FF2B5EF4-FFF2-40B4-BE49-F238E27FC236}">
                <a16:creationId xmlns:a16="http://schemas.microsoft.com/office/drawing/2014/main" id="{0D689ED3-7ED1-212B-CB4D-1B0C2FBFE82E}"/>
              </a:ext>
            </a:extLst>
          </p:cNvPr>
          <p:cNvSpPr txBox="1"/>
          <p:nvPr/>
        </p:nvSpPr>
        <p:spPr>
          <a:xfrm>
            <a:off x="5659858" y="3442431"/>
            <a:ext cx="1450782" cy="179536"/>
          </a:xfrm>
          <a:prstGeom prst="rect">
            <a:avLst/>
          </a:prstGeom>
          <a:solidFill>
            <a:schemeClr val="bg1"/>
          </a:solid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Illustrative delivery schedule if the Salesforce </a:t>
            </a:r>
          </a:p>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solution is recommended (ASSUMPTION)</a:t>
            </a:r>
            <a:endParaRPr kumimoji="0"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endParaRPr>
          </a:p>
        </p:txBody>
      </p:sp>
      <p:sp>
        <p:nvSpPr>
          <p:cNvPr id="14" name="object 163">
            <a:extLst>
              <a:ext uri="{FF2B5EF4-FFF2-40B4-BE49-F238E27FC236}">
                <a16:creationId xmlns:a16="http://schemas.microsoft.com/office/drawing/2014/main" id="{48EE35C7-8404-982C-F33C-188DF4754D7F}"/>
              </a:ext>
            </a:extLst>
          </p:cNvPr>
          <p:cNvSpPr txBox="1"/>
          <p:nvPr/>
        </p:nvSpPr>
        <p:spPr>
          <a:xfrm>
            <a:off x="7054502" y="3533366"/>
            <a:ext cx="1116000"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Core build complete ready for UAT</a:t>
            </a:r>
            <a:endParaRPr kumimoji="0"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endParaRPr>
          </a:p>
        </p:txBody>
      </p:sp>
      <p:grpSp>
        <p:nvGrpSpPr>
          <p:cNvPr id="80" name="Group 79">
            <a:extLst>
              <a:ext uri="{FF2B5EF4-FFF2-40B4-BE49-F238E27FC236}">
                <a16:creationId xmlns:a16="http://schemas.microsoft.com/office/drawing/2014/main" id="{B268366D-F69E-949B-6569-7C272AD71116}"/>
              </a:ext>
            </a:extLst>
          </p:cNvPr>
          <p:cNvGrpSpPr/>
          <p:nvPr/>
        </p:nvGrpSpPr>
        <p:grpSpPr>
          <a:xfrm>
            <a:off x="4737560" y="3612132"/>
            <a:ext cx="4679311" cy="216000"/>
            <a:chOff x="3030046" y="3722429"/>
            <a:chExt cx="4681634" cy="216000"/>
          </a:xfrm>
        </p:grpSpPr>
        <p:sp>
          <p:nvSpPr>
            <p:cNvPr id="58" name="Rectangle: Rounded Corners 57">
              <a:extLst>
                <a:ext uri="{FF2B5EF4-FFF2-40B4-BE49-F238E27FC236}">
                  <a16:creationId xmlns:a16="http://schemas.microsoft.com/office/drawing/2014/main" id="{0571F773-0BF8-C3EE-7A0C-D0503C6F28A8}"/>
                </a:ext>
              </a:extLst>
            </p:cNvPr>
            <p:cNvSpPr/>
            <p:nvPr/>
          </p:nvSpPr>
          <p:spPr>
            <a:xfrm>
              <a:off x="3030046" y="3749006"/>
              <a:ext cx="3640959" cy="178594"/>
            </a:xfrm>
            <a:prstGeom prst="roundRect">
              <a:avLst/>
            </a:prstGeom>
            <a:solidFill>
              <a:schemeClr val="accent2">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1E795F17-6DC2-9E28-B5FE-C31C4C45AEF6}"/>
                </a:ext>
              </a:extLst>
            </p:cNvPr>
            <p:cNvSpPr txBox="1"/>
            <p:nvPr/>
          </p:nvSpPr>
          <p:spPr>
            <a:xfrm>
              <a:off x="6705006" y="3722429"/>
              <a:ext cx="1006674" cy="21600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Disputes solution ready for go-live</a:t>
              </a:r>
            </a:p>
          </p:txBody>
        </p:sp>
        <p:sp>
          <p:nvSpPr>
            <p:cNvPr id="60" name="Rectangle: Rounded Corners 59">
              <a:extLst>
                <a:ext uri="{FF2B5EF4-FFF2-40B4-BE49-F238E27FC236}">
                  <a16:creationId xmlns:a16="http://schemas.microsoft.com/office/drawing/2014/main" id="{06B8FFF4-A6F3-A6C4-C835-98D87FE5845A}"/>
                </a:ext>
              </a:extLst>
            </p:cNvPr>
            <p:cNvSpPr/>
            <p:nvPr/>
          </p:nvSpPr>
          <p:spPr>
            <a:xfrm>
              <a:off x="5909626" y="3780931"/>
              <a:ext cx="733208"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72000" rIns="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UAT/release readiness</a:t>
              </a:r>
            </a:p>
          </p:txBody>
        </p:sp>
        <p:sp>
          <p:nvSpPr>
            <p:cNvPr id="61" name="Rectangle: Rounded Corners 60">
              <a:extLst>
                <a:ext uri="{FF2B5EF4-FFF2-40B4-BE49-F238E27FC236}">
                  <a16:creationId xmlns:a16="http://schemas.microsoft.com/office/drawing/2014/main" id="{BE7D4401-E994-AAB2-F134-A963949A006C}"/>
                </a:ext>
              </a:extLst>
            </p:cNvPr>
            <p:cNvSpPr/>
            <p:nvPr/>
          </p:nvSpPr>
          <p:spPr>
            <a:xfrm>
              <a:off x="3071066" y="3782464"/>
              <a:ext cx="676810" cy="115200"/>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H/L &amp; user story design</a:t>
              </a:r>
            </a:p>
          </p:txBody>
        </p:sp>
        <p:sp>
          <p:nvSpPr>
            <p:cNvPr id="59" name="Rectangle: Rounded Corners 58">
              <a:extLst>
                <a:ext uri="{FF2B5EF4-FFF2-40B4-BE49-F238E27FC236}">
                  <a16:creationId xmlns:a16="http://schemas.microsoft.com/office/drawing/2014/main" id="{2620DA19-DC47-B694-606F-5F00676B532C}"/>
                </a:ext>
              </a:extLst>
            </p:cNvPr>
            <p:cNvSpPr/>
            <p:nvPr/>
          </p:nvSpPr>
          <p:spPr>
            <a:xfrm>
              <a:off x="3747395" y="3782628"/>
              <a:ext cx="2162230" cy="11131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Build &amp; QA</a:t>
              </a:r>
            </a:p>
          </p:txBody>
        </p:sp>
        <p:sp>
          <p:nvSpPr>
            <p:cNvPr id="63" name="Flowchart: Decision 62">
              <a:extLst>
                <a:ext uri="{FF2B5EF4-FFF2-40B4-BE49-F238E27FC236}">
                  <a16:creationId xmlns:a16="http://schemas.microsoft.com/office/drawing/2014/main" id="{7447A8CB-5548-166B-5851-E077D7B91647}"/>
                </a:ext>
              </a:extLst>
            </p:cNvPr>
            <p:cNvSpPr/>
            <p:nvPr/>
          </p:nvSpPr>
          <p:spPr>
            <a:xfrm>
              <a:off x="6599569" y="3759461"/>
              <a:ext cx="144072"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 name="Flowchart: Decision 3">
            <a:extLst>
              <a:ext uri="{FF2B5EF4-FFF2-40B4-BE49-F238E27FC236}">
                <a16:creationId xmlns:a16="http://schemas.microsoft.com/office/drawing/2014/main" id="{81D86260-FC9B-621C-B3E6-908D925EFB39}"/>
              </a:ext>
            </a:extLst>
          </p:cNvPr>
          <p:cNvSpPr/>
          <p:nvPr/>
        </p:nvSpPr>
        <p:spPr>
          <a:xfrm>
            <a:off x="7540967" y="3663243"/>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3" name="Rectangle: Rounded Corners 172">
            <a:extLst>
              <a:ext uri="{FF2B5EF4-FFF2-40B4-BE49-F238E27FC236}">
                <a16:creationId xmlns:a16="http://schemas.microsoft.com/office/drawing/2014/main" id="{907E26B6-4565-EAFC-75D4-4E9D1861136C}"/>
              </a:ext>
            </a:extLst>
          </p:cNvPr>
          <p:cNvSpPr/>
          <p:nvPr/>
        </p:nvSpPr>
        <p:spPr>
          <a:xfrm>
            <a:off x="6051547" y="4286650"/>
            <a:ext cx="50907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p>
        </p:txBody>
      </p:sp>
      <p:sp>
        <p:nvSpPr>
          <p:cNvPr id="174" name="Rectangle: Rounded Corners 173">
            <a:extLst>
              <a:ext uri="{FF2B5EF4-FFF2-40B4-BE49-F238E27FC236}">
                <a16:creationId xmlns:a16="http://schemas.microsoft.com/office/drawing/2014/main" id="{C4C01DCA-8F91-9FC5-A5FA-056D1E1E61F8}"/>
              </a:ext>
            </a:extLst>
          </p:cNvPr>
          <p:cNvSpPr/>
          <p:nvPr/>
        </p:nvSpPr>
        <p:spPr>
          <a:xfrm>
            <a:off x="6559974" y="4287071"/>
            <a:ext cx="1042042" cy="118637"/>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 / sign-off</a:t>
            </a:r>
          </a:p>
        </p:txBody>
      </p:sp>
      <p:sp>
        <p:nvSpPr>
          <p:cNvPr id="176" name="Rectangle: Rounded Corners 175">
            <a:extLst>
              <a:ext uri="{FF2B5EF4-FFF2-40B4-BE49-F238E27FC236}">
                <a16:creationId xmlns:a16="http://schemas.microsoft.com/office/drawing/2014/main" id="{A1C44AD8-0728-31DD-7B2B-5BE778E64085}"/>
              </a:ext>
            </a:extLst>
          </p:cNvPr>
          <p:cNvSpPr/>
          <p:nvPr/>
        </p:nvSpPr>
        <p:spPr>
          <a:xfrm>
            <a:off x="5330371" y="4289920"/>
            <a:ext cx="721176"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420" name="Rectangle: Rounded Corners 419">
            <a:extLst>
              <a:ext uri="{FF2B5EF4-FFF2-40B4-BE49-F238E27FC236}">
                <a16:creationId xmlns:a16="http://schemas.microsoft.com/office/drawing/2014/main" id="{2A22AF51-FD77-FC29-0E0D-6F566860B38C}"/>
              </a:ext>
            </a:extLst>
          </p:cNvPr>
          <p:cNvSpPr/>
          <p:nvPr/>
        </p:nvSpPr>
        <p:spPr>
          <a:xfrm>
            <a:off x="4574763" y="4291052"/>
            <a:ext cx="759785"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Roundtables</a:t>
            </a:r>
            <a:endParaRPr kumimoji="0" lang="en-GB" sz="45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424" name="Rectangle: Rounded Corners 423">
            <a:extLst>
              <a:ext uri="{FF2B5EF4-FFF2-40B4-BE49-F238E27FC236}">
                <a16:creationId xmlns:a16="http://schemas.microsoft.com/office/drawing/2014/main" id="{6E538646-3B5C-C051-3017-C165F07C6AA4}"/>
              </a:ext>
            </a:extLst>
          </p:cNvPr>
          <p:cNvSpPr/>
          <p:nvPr/>
        </p:nvSpPr>
        <p:spPr>
          <a:xfrm>
            <a:off x="3843730" y="4289079"/>
            <a:ext cx="728867" cy="114082"/>
          </a:xfrm>
          <a:prstGeom prst="roundRect">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srgbClr val="040C28"/>
                </a:solidFill>
                <a:effectLst/>
                <a:uLnTx/>
                <a:uFillTx/>
                <a:latin typeface="Metropolis" panose="00000500000000000000" pitchFamily="50" charset="0"/>
                <a:ea typeface="+mn-ea"/>
                <a:cs typeface="+mn-cs"/>
              </a:rPr>
              <a:t>Readiness</a:t>
            </a:r>
            <a:endParaRPr kumimoji="0" lang="en-GB" sz="2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177" name="Rectangle: Rounded Corners 176">
            <a:extLst>
              <a:ext uri="{FF2B5EF4-FFF2-40B4-BE49-F238E27FC236}">
                <a16:creationId xmlns:a16="http://schemas.microsoft.com/office/drawing/2014/main" id="{D4C94761-B894-C045-003A-F0B433CA8D5C}"/>
              </a:ext>
            </a:extLst>
          </p:cNvPr>
          <p:cNvSpPr/>
          <p:nvPr/>
        </p:nvSpPr>
        <p:spPr>
          <a:xfrm>
            <a:off x="7788317" y="6066846"/>
            <a:ext cx="2099586" cy="144000"/>
          </a:xfrm>
          <a:prstGeom prst="roundRect">
            <a:avLst/>
          </a:prstGeom>
          <a:solidFill>
            <a:schemeClr val="accent4">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MLA Roadmap Development </a:t>
            </a: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(Inc. Wave 2+ Definitions) </a:t>
            </a:r>
            <a:r>
              <a:rPr kumimoji="0" lang="en-GB" sz="300" b="0"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(timings TBC)</a:t>
            </a:r>
            <a:endParaRPr kumimoji="0" lang="en-GB" sz="500" b="0" i="0" u="none" strike="noStrike" kern="1200" cap="none" spc="0" normalizeH="0" baseline="0" noProof="0">
              <a:ln>
                <a:noFill/>
              </a:ln>
              <a:solidFill>
                <a:srgbClr val="FF0000"/>
              </a:solidFill>
              <a:effectLst/>
              <a:uLnTx/>
              <a:uFillTx/>
              <a:latin typeface="Metropolis" panose="00000500000000000000" pitchFamily="50" charset="0"/>
              <a:ea typeface="+mn-ea"/>
              <a:cs typeface="+mn-cs"/>
            </a:endParaRPr>
          </a:p>
        </p:txBody>
      </p:sp>
      <p:sp>
        <p:nvSpPr>
          <p:cNvPr id="53" name="Rectangle: Rounded Corners 52">
            <a:extLst>
              <a:ext uri="{FF2B5EF4-FFF2-40B4-BE49-F238E27FC236}">
                <a16:creationId xmlns:a16="http://schemas.microsoft.com/office/drawing/2014/main" id="{349C38FF-F5C0-73A1-8B56-AE0E90111DF7}"/>
              </a:ext>
            </a:extLst>
          </p:cNvPr>
          <p:cNvSpPr/>
          <p:nvPr/>
        </p:nvSpPr>
        <p:spPr>
          <a:xfrm>
            <a:off x="4596033" y="4595878"/>
            <a:ext cx="2241613" cy="114082"/>
          </a:xfrm>
          <a:prstGeom prst="round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Advisory Group sessions with broader ecosystem</a:t>
            </a:r>
          </a:p>
        </p:txBody>
      </p:sp>
      <p:sp>
        <p:nvSpPr>
          <p:cNvPr id="191" name="Flowchart: Decision 190">
            <a:extLst>
              <a:ext uri="{FF2B5EF4-FFF2-40B4-BE49-F238E27FC236}">
                <a16:creationId xmlns:a16="http://schemas.microsoft.com/office/drawing/2014/main" id="{BCC5B81D-AC55-3C03-ECA0-2D24605FFB6F}"/>
              </a:ext>
            </a:extLst>
          </p:cNvPr>
          <p:cNvSpPr/>
          <p:nvPr/>
        </p:nvSpPr>
        <p:spPr>
          <a:xfrm>
            <a:off x="7542707" y="4265601"/>
            <a:ext cx="144000"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Rounded Corners 18">
            <a:extLst>
              <a:ext uri="{FF2B5EF4-FFF2-40B4-BE49-F238E27FC236}">
                <a16:creationId xmlns:a16="http://schemas.microsoft.com/office/drawing/2014/main" id="{7B8323E6-EB7A-247F-E469-9B3E567FB5F0}"/>
              </a:ext>
            </a:extLst>
          </p:cNvPr>
          <p:cNvSpPr/>
          <p:nvPr/>
        </p:nvSpPr>
        <p:spPr>
          <a:xfrm>
            <a:off x="3502447" y="1089056"/>
            <a:ext cx="656803"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Socialisation</a:t>
            </a:r>
          </a:p>
        </p:txBody>
      </p:sp>
      <p:sp>
        <p:nvSpPr>
          <p:cNvPr id="321" name="Flowchart: Decision 320">
            <a:extLst>
              <a:ext uri="{FF2B5EF4-FFF2-40B4-BE49-F238E27FC236}">
                <a16:creationId xmlns:a16="http://schemas.microsoft.com/office/drawing/2014/main" id="{66BAF21D-E2C1-090E-5D22-A007B1270BFF}"/>
              </a:ext>
            </a:extLst>
          </p:cNvPr>
          <p:cNvSpPr/>
          <p:nvPr/>
        </p:nvSpPr>
        <p:spPr>
          <a:xfrm>
            <a:off x="4120067" y="1075293"/>
            <a:ext cx="144000" cy="144000"/>
          </a:xfrm>
          <a:prstGeom prst="flowChartDecision">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9800FAF6-957F-53DB-8918-6B8B043B4A00}"/>
              </a:ext>
            </a:extLst>
          </p:cNvPr>
          <p:cNvSpPr/>
          <p:nvPr/>
        </p:nvSpPr>
        <p:spPr>
          <a:xfrm>
            <a:off x="8473667" y="2154706"/>
            <a:ext cx="2119734" cy="3634837"/>
          </a:xfrm>
          <a:prstGeom prst="rect">
            <a:avLst/>
          </a:prstGeom>
          <a:solidFill>
            <a:schemeClr val="bg1">
              <a:lumMod val="50000"/>
              <a:alpha val="28000"/>
            </a:schemeClr>
          </a:solidFill>
        </p:spPr>
        <p:style>
          <a:lnRef idx="2">
            <a:schemeClr val="accent1">
              <a:shade val="15000"/>
            </a:schemeClr>
          </a:lnRef>
          <a:fillRef idx="1">
            <a:schemeClr val="accent1"/>
          </a:fillRef>
          <a:effectRef idx="0">
            <a:schemeClr val="accent1"/>
          </a:effectRef>
          <a:fontRef idx="minor">
            <a:schemeClr val="lt1"/>
          </a:fontRef>
        </p:style>
        <p:txBody>
          <a:bodyPr lIns="36000" rIns="3600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Implementation by ecosystem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Timings to be confirmed</a:t>
            </a:r>
          </a:p>
        </p:txBody>
      </p:sp>
      <p:sp>
        <p:nvSpPr>
          <p:cNvPr id="47" name="Flowchart: Decision 46">
            <a:extLst>
              <a:ext uri="{FF2B5EF4-FFF2-40B4-BE49-F238E27FC236}">
                <a16:creationId xmlns:a16="http://schemas.microsoft.com/office/drawing/2014/main" id="{E2A771AB-1D60-6325-0AD0-58EC4264516F}"/>
              </a:ext>
            </a:extLst>
          </p:cNvPr>
          <p:cNvSpPr/>
          <p:nvPr/>
        </p:nvSpPr>
        <p:spPr>
          <a:xfrm>
            <a:off x="5208506" y="2363611"/>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8" name="Flowchart: Decision 47">
            <a:extLst>
              <a:ext uri="{FF2B5EF4-FFF2-40B4-BE49-F238E27FC236}">
                <a16:creationId xmlns:a16="http://schemas.microsoft.com/office/drawing/2014/main" id="{D4572EAF-68CA-64B5-18A0-F5448EDA2BDF}"/>
              </a:ext>
            </a:extLst>
          </p:cNvPr>
          <p:cNvSpPr/>
          <p:nvPr/>
        </p:nvSpPr>
        <p:spPr>
          <a:xfrm>
            <a:off x="6023862" y="2360700"/>
            <a:ext cx="72000" cy="72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0000"/>
              </a:solidFill>
              <a:effectLst/>
              <a:uLnTx/>
              <a:uFillTx/>
              <a:latin typeface="Calibri" panose="020F0502020204030204"/>
              <a:ea typeface="+mn-ea"/>
              <a:cs typeface="+mn-cs"/>
            </a:endParaRPr>
          </a:p>
        </p:txBody>
      </p:sp>
      <p:sp>
        <p:nvSpPr>
          <p:cNvPr id="49" name="Rectangle: Rounded Corners 48">
            <a:extLst>
              <a:ext uri="{FF2B5EF4-FFF2-40B4-BE49-F238E27FC236}">
                <a16:creationId xmlns:a16="http://schemas.microsoft.com/office/drawing/2014/main" id="{A7CE61D8-33BC-EE28-A421-4B2B73B713B5}"/>
              </a:ext>
            </a:extLst>
          </p:cNvPr>
          <p:cNvSpPr/>
          <p:nvPr/>
        </p:nvSpPr>
        <p:spPr>
          <a:xfrm>
            <a:off x="4552950" y="2344069"/>
            <a:ext cx="1614579" cy="114082"/>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      Interim updates        shared with VRPWG</a:t>
            </a:r>
          </a:p>
        </p:txBody>
      </p:sp>
      <p:cxnSp>
        <p:nvCxnSpPr>
          <p:cNvPr id="50" name="Straight Arrow Connector 49">
            <a:extLst>
              <a:ext uri="{FF2B5EF4-FFF2-40B4-BE49-F238E27FC236}">
                <a16:creationId xmlns:a16="http://schemas.microsoft.com/office/drawing/2014/main" id="{42674727-F25A-7C1D-B09D-D4E4B71B117E}"/>
              </a:ext>
            </a:extLst>
          </p:cNvPr>
          <p:cNvCxnSpPr>
            <a:cxnSpLocks/>
            <a:endCxn id="22" idx="1"/>
          </p:cNvCxnSpPr>
          <p:nvPr/>
        </p:nvCxnSpPr>
        <p:spPr>
          <a:xfrm>
            <a:off x="3810489" y="2400142"/>
            <a:ext cx="129638" cy="0"/>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2" name="object 163">
            <a:extLst>
              <a:ext uri="{FF2B5EF4-FFF2-40B4-BE49-F238E27FC236}">
                <a16:creationId xmlns:a16="http://schemas.microsoft.com/office/drawing/2014/main" id="{D1189C29-89A3-3D32-5CED-12C27F90F9C3}"/>
              </a:ext>
            </a:extLst>
          </p:cNvPr>
          <p:cNvSpPr txBox="1"/>
          <p:nvPr/>
        </p:nvSpPr>
        <p:spPr>
          <a:xfrm>
            <a:off x="7034705" y="1388069"/>
            <a:ext cx="1150644" cy="166712"/>
          </a:xfrm>
          <a:prstGeom prst="rect">
            <a:avLst/>
          </a:prstGeom>
          <a:noFill/>
        </p:spPr>
        <p:txBody>
          <a:bodyPr vert="horz" wrap="square" lIns="0" tIns="12700" rIns="0" bIns="0" rtlCol="0" anchor="ctr">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PSR - Proposed commercial models presented for sign off</a:t>
            </a:r>
          </a:p>
        </p:txBody>
      </p:sp>
      <p:sp>
        <p:nvSpPr>
          <p:cNvPr id="37" name="object 163">
            <a:extLst>
              <a:ext uri="{FF2B5EF4-FFF2-40B4-BE49-F238E27FC236}">
                <a16:creationId xmlns:a16="http://schemas.microsoft.com/office/drawing/2014/main" id="{71A1E765-E8F2-3D49-0E9B-97E3CF6DD5F3}"/>
              </a:ext>
            </a:extLst>
          </p:cNvPr>
          <p:cNvSpPr txBox="1"/>
          <p:nvPr/>
        </p:nvSpPr>
        <p:spPr>
          <a:xfrm>
            <a:off x="7690829" y="1177673"/>
            <a:ext cx="2161995" cy="166712"/>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srgbClr val="FF0000"/>
                </a:solidFill>
                <a:effectLst/>
                <a:uLnTx/>
                <a:uFillTx/>
                <a:latin typeface="Metropolis" panose="00000500000000000000" pitchFamily="50" charset="0"/>
                <a:ea typeface="+mn-ea"/>
                <a:cs typeface="Calibri"/>
              </a:rPr>
              <a:t>FCA - Additional premium APIs identified and presented to JROC with a recommendation as to which to progress in this workstream</a:t>
            </a:r>
          </a:p>
        </p:txBody>
      </p:sp>
      <p:grpSp>
        <p:nvGrpSpPr>
          <p:cNvPr id="83" name="Group 82">
            <a:extLst>
              <a:ext uri="{FF2B5EF4-FFF2-40B4-BE49-F238E27FC236}">
                <a16:creationId xmlns:a16="http://schemas.microsoft.com/office/drawing/2014/main" id="{B58D8C5E-D8E5-C5A0-2F77-7B16CC724AEB}"/>
              </a:ext>
            </a:extLst>
          </p:cNvPr>
          <p:cNvGrpSpPr/>
          <p:nvPr/>
        </p:nvGrpSpPr>
        <p:grpSpPr>
          <a:xfrm>
            <a:off x="6849571" y="3142200"/>
            <a:ext cx="2057877" cy="178594"/>
            <a:chOff x="5328746" y="3142200"/>
            <a:chExt cx="2057877" cy="178594"/>
          </a:xfrm>
        </p:grpSpPr>
        <p:sp>
          <p:nvSpPr>
            <p:cNvPr id="64" name="object 163">
              <a:extLst>
                <a:ext uri="{FF2B5EF4-FFF2-40B4-BE49-F238E27FC236}">
                  <a16:creationId xmlns:a16="http://schemas.microsoft.com/office/drawing/2014/main" id="{461F520C-1BE1-F35E-1B02-97D1412B9888}"/>
                </a:ext>
              </a:extLst>
            </p:cNvPr>
            <p:cNvSpPr txBox="1"/>
            <p:nvPr/>
          </p:nvSpPr>
          <p:spPr>
            <a:xfrm>
              <a:off x="6187548" y="3205998"/>
              <a:ext cx="1199075" cy="89768"/>
            </a:xfrm>
            <a:prstGeom prst="rect">
              <a:avLst/>
            </a:prstGeom>
            <a:noFill/>
          </p:spPr>
          <p:txBody>
            <a:bodyPr vert="horz" wrap="square" lIns="0" tIns="12700" rIns="0" bIns="0" rtlCol="0" anchor="ctr">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Calibri"/>
                </a:rPr>
                <a:t>Publish </a:t>
              </a:r>
              <a:r>
                <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rPr>
                <a:t>Wave 1 / Pilot Go Live Criteria</a:t>
              </a:r>
            </a:p>
          </p:txBody>
        </p:sp>
        <p:sp>
          <p:nvSpPr>
            <p:cNvPr id="65" name="Rectangle: Rounded Corners 64">
              <a:extLst>
                <a:ext uri="{FF2B5EF4-FFF2-40B4-BE49-F238E27FC236}">
                  <a16:creationId xmlns:a16="http://schemas.microsoft.com/office/drawing/2014/main" id="{CA8386CB-DF3F-935A-B431-B046562342FD}"/>
                </a:ext>
              </a:extLst>
            </p:cNvPr>
            <p:cNvSpPr/>
            <p:nvPr/>
          </p:nvSpPr>
          <p:spPr>
            <a:xfrm>
              <a:off x="5328746" y="3142200"/>
              <a:ext cx="766546" cy="178594"/>
            </a:xfrm>
            <a:prstGeom prst="roundRect">
              <a:avLst/>
            </a:prstGeom>
            <a:solidFill>
              <a:schemeClr val="accent6">
                <a:lumMod val="20000"/>
                <a:lumOff val="8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36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500" b="1"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68" name="Rectangle: Rounded Corners 67">
              <a:extLst>
                <a:ext uri="{FF2B5EF4-FFF2-40B4-BE49-F238E27FC236}">
                  <a16:creationId xmlns:a16="http://schemas.microsoft.com/office/drawing/2014/main" id="{B4D0EC9B-47B2-B721-F297-FA76546388BE}"/>
                </a:ext>
              </a:extLst>
            </p:cNvPr>
            <p:cNvSpPr/>
            <p:nvPr/>
          </p:nvSpPr>
          <p:spPr>
            <a:xfrm>
              <a:off x="5351475" y="3174411"/>
              <a:ext cx="265297"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a:t>
              </a:r>
            </a:p>
          </p:txBody>
        </p:sp>
        <p:sp>
          <p:nvSpPr>
            <p:cNvPr id="69" name="Rectangle: Rounded Corners 68">
              <a:extLst>
                <a:ext uri="{FF2B5EF4-FFF2-40B4-BE49-F238E27FC236}">
                  <a16:creationId xmlns:a16="http://schemas.microsoft.com/office/drawing/2014/main" id="{8F255C9C-34C5-82E3-AA42-B3721D733298}"/>
                </a:ext>
              </a:extLst>
            </p:cNvPr>
            <p:cNvSpPr/>
            <p:nvPr/>
          </p:nvSpPr>
          <p:spPr>
            <a:xfrm>
              <a:off x="5621965" y="3172133"/>
              <a:ext cx="161925" cy="115200"/>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WGC</a:t>
              </a:r>
              <a:endPar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endParaRPr>
            </a:p>
          </p:txBody>
        </p:sp>
        <p:sp>
          <p:nvSpPr>
            <p:cNvPr id="70" name="Rectangle: Rounded Corners 69">
              <a:extLst>
                <a:ext uri="{FF2B5EF4-FFF2-40B4-BE49-F238E27FC236}">
                  <a16:creationId xmlns:a16="http://schemas.microsoft.com/office/drawing/2014/main" id="{38EBCFC2-A37B-EC1D-435E-932FC85CF20A}"/>
                </a:ext>
              </a:extLst>
            </p:cNvPr>
            <p:cNvSpPr/>
            <p:nvPr/>
          </p:nvSpPr>
          <p:spPr>
            <a:xfrm>
              <a:off x="5782319" y="3174410"/>
              <a:ext cx="324000" cy="114082"/>
            </a:xfrm>
            <a:prstGeom prst="round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8000" rIns="7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prstClr val="black"/>
                  </a:solidFill>
                  <a:effectLst/>
                  <a:uLnTx/>
                  <a:uFillTx/>
                  <a:latin typeface="Metropolis" panose="00000500000000000000" pitchFamily="50" charset="0"/>
                  <a:ea typeface="+mn-ea"/>
                  <a:cs typeface="+mn-cs"/>
                </a:rPr>
                <a:t>Draft 2</a:t>
              </a:r>
            </a:p>
          </p:txBody>
        </p:sp>
        <p:sp>
          <p:nvSpPr>
            <p:cNvPr id="71" name="Flowchart: Decision 70">
              <a:extLst>
                <a:ext uri="{FF2B5EF4-FFF2-40B4-BE49-F238E27FC236}">
                  <a16:creationId xmlns:a16="http://schemas.microsoft.com/office/drawing/2014/main" id="{D05C049C-EBD4-A863-6577-A29B709DB977}"/>
                </a:ext>
              </a:extLst>
            </p:cNvPr>
            <p:cNvSpPr/>
            <p:nvPr/>
          </p:nvSpPr>
          <p:spPr>
            <a:xfrm>
              <a:off x="6016904" y="3159452"/>
              <a:ext cx="161925" cy="144000"/>
            </a:xfrm>
            <a:prstGeom prst="flowChartDecision">
              <a:avLst/>
            </a:prstGeom>
            <a:solidFill>
              <a:srgbClr val="00B05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73" name="Straight Arrow Connector 72">
            <a:extLst>
              <a:ext uri="{FF2B5EF4-FFF2-40B4-BE49-F238E27FC236}">
                <a16:creationId xmlns:a16="http://schemas.microsoft.com/office/drawing/2014/main" id="{253D5CC5-ABA5-10D5-8C43-F06BE606EBE0}"/>
              </a:ext>
            </a:extLst>
          </p:cNvPr>
          <p:cNvCxnSpPr>
            <a:cxnSpLocks/>
            <a:stCxn id="293" idx="3"/>
            <a:endCxn id="177" idx="1"/>
          </p:cNvCxnSpPr>
          <p:nvPr/>
        </p:nvCxnSpPr>
        <p:spPr>
          <a:xfrm>
            <a:off x="7691905" y="6138168"/>
            <a:ext cx="96412" cy="678"/>
          </a:xfrm>
          <a:prstGeom prst="straightConnector1">
            <a:avLst/>
          </a:prstGeom>
          <a:ln>
            <a:solidFill>
              <a:srgbClr val="FF0000"/>
            </a:solidFill>
            <a:headEnd w="sm" len="sm"/>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04477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Programme status update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18</a:t>
            </a:fld>
            <a:endParaRPr lang="en-US"/>
          </a:p>
        </p:txBody>
      </p:sp>
      <p:pic>
        <p:nvPicPr>
          <p:cNvPr id="5" name="Picture 4">
            <a:extLst>
              <a:ext uri="{FF2B5EF4-FFF2-40B4-BE49-F238E27FC236}">
                <a16:creationId xmlns:a16="http://schemas.microsoft.com/office/drawing/2014/main" id="{4CEED17C-BAD1-4A0A-9066-EBB10F8D25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2083351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JROC Executive Exceptions Report </a:t>
            </a:r>
            <a:r>
              <a:rPr lang="en-GB" sz="1400">
                <a:latin typeface="Metropolis"/>
              </a:rPr>
              <a:t>(as at 30.09.24)</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18" name="Table 17">
            <a:extLst>
              <a:ext uri="{FF2B5EF4-FFF2-40B4-BE49-F238E27FC236}">
                <a16:creationId xmlns:a16="http://schemas.microsoft.com/office/drawing/2014/main" id="{03FCC6F0-05DC-34F3-1C56-4D06D93B836F}"/>
              </a:ext>
            </a:extLst>
          </p:cNvPr>
          <p:cNvGraphicFramePr>
            <a:graphicFrameLocks noGrp="1"/>
          </p:cNvGraphicFramePr>
          <p:nvPr/>
        </p:nvGraphicFramePr>
        <p:xfrm>
          <a:off x="131086" y="1057352"/>
          <a:ext cx="3956820" cy="2073715"/>
        </p:xfrm>
        <a:graphic>
          <a:graphicData uri="http://schemas.openxmlformats.org/drawingml/2006/table">
            <a:tbl>
              <a:tblPr firstRow="1" bandRow="1"/>
              <a:tblGrid>
                <a:gridCol w="989205">
                  <a:extLst>
                    <a:ext uri="{9D8B030D-6E8A-4147-A177-3AD203B41FA5}">
                      <a16:colId xmlns:a16="http://schemas.microsoft.com/office/drawing/2014/main" val="2124665013"/>
                    </a:ext>
                  </a:extLst>
                </a:gridCol>
                <a:gridCol w="989205">
                  <a:extLst>
                    <a:ext uri="{9D8B030D-6E8A-4147-A177-3AD203B41FA5}">
                      <a16:colId xmlns:a16="http://schemas.microsoft.com/office/drawing/2014/main" val="1835762987"/>
                    </a:ext>
                  </a:extLst>
                </a:gridCol>
                <a:gridCol w="989205">
                  <a:extLst>
                    <a:ext uri="{9D8B030D-6E8A-4147-A177-3AD203B41FA5}">
                      <a16:colId xmlns:a16="http://schemas.microsoft.com/office/drawing/2014/main" val="2196030370"/>
                    </a:ext>
                  </a:extLst>
                </a:gridCol>
                <a:gridCol w="989205">
                  <a:extLst>
                    <a:ext uri="{9D8B030D-6E8A-4147-A177-3AD203B41FA5}">
                      <a16:colId xmlns:a16="http://schemas.microsoft.com/office/drawing/2014/main" val="2579408648"/>
                    </a:ext>
                  </a:extLst>
                </a:gridCol>
              </a:tblGrid>
              <a:tr h="240770">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kern="1200">
                        <a:solidFill>
                          <a:srgbClr val="0070C0"/>
                        </a:solidFill>
                        <a:latin typeface="Metropolis" panose="00000500000000000000" pitchFamily="50" charset="0"/>
                        <a:ea typeface="+mn-ea"/>
                        <a:cs typeface="+mn-cs"/>
                      </a:endParaRPr>
                    </a:p>
                  </a:txBody>
                  <a:tcPr marL="84406" marR="84406" marT="0" marB="0" anchor="ctr">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pPr algn="ctr"/>
                      <a:endParaRPr lang="en-GB" sz="800" b="1">
                        <a:solidFill>
                          <a:schemeClr val="tx1"/>
                        </a:solidFill>
                        <a:latin typeface="Metropolis" panose="00000500000000000000" pitchFamily="50" charset="0"/>
                        <a:cs typeface="Arial" panose="020B0604020202020204" pitchFamily="34" charset="0"/>
                      </a:endParaRP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accent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031241989"/>
                  </a:ext>
                </a:extLst>
              </a:tr>
              <a:tr h="126065">
                <a:tc>
                  <a:txBody>
                    <a:bodyPr/>
                    <a:lstStyle/>
                    <a:p>
                      <a:pPr algn="ctr"/>
                      <a:r>
                        <a:rPr lang="en-GB" sz="800" b="1">
                          <a:solidFill>
                            <a:schemeClr val="tx1"/>
                          </a:solidFill>
                          <a:latin typeface="Metropolis" panose="00000500000000000000" pitchFamily="50" charset="0"/>
                          <a:cs typeface="Arial" panose="020B0604020202020204" pitchFamily="34" charset="0"/>
                        </a:rPr>
                        <a:t>Previous:</a:t>
                      </a:r>
                    </a:p>
                  </a:txBody>
                  <a:tcPr marL="84406" marR="84406" marT="0" marB="0" anchor="ctr">
                    <a:lnL w="9525" cap="flat" cmpd="sng" algn="ctr">
                      <a:solidFill>
                        <a:schemeClr val="accent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Amber</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Current:</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800" b="1">
                          <a:solidFill>
                            <a:schemeClr val="tx1"/>
                          </a:solidFill>
                          <a:latin typeface="Metropolis" panose="00000500000000000000" pitchFamily="50" charset="0"/>
                          <a:cs typeface="Arial" panose="020B0604020202020204" pitchFamily="34" charset="0"/>
                        </a:rPr>
                        <a:t>Amber</a:t>
                      </a:r>
                    </a:p>
                  </a:txBody>
                  <a:tcPr marL="84406" marR="84406" marT="0" marB="0" anchor="ctr">
                    <a:lnL w="9525" cap="flat" cmpd="sng" algn="ctr">
                      <a:solidFill>
                        <a:schemeClr val="bg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71657501"/>
                  </a:ext>
                </a:extLst>
              </a:tr>
              <a:tr h="1654608">
                <a:tc gridSpan="4">
                  <a:txBody>
                    <a:bodyPr/>
                    <a:lstStyle/>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Improving programme status, following WS5.4b having moved to an Amber status as a result of developing a workstream delivery plan.</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1 workstream is reporting Red; WS1, and a further 3 workstreams are reporting Amber; WS2a, WS3 and WS5.4b.</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Summary reports on the status of data collection for WS1 and WS2a are being prepared by OBL to help inform a decision for JROC on next steps.  </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The change request which has been prepared to rebaseline WS3 will be presented for a decision at JWIG on the 07/10.</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The draft WS4 ‘Information Flow Adoption Report’</a:t>
                      </a:r>
                      <a:r>
                        <a:rPr lang="en-GB" sz="700" b="0" i="0" u="none" strike="noStrike" kern="1200">
                          <a:solidFill>
                            <a:schemeClr val="tx1"/>
                          </a:solidFill>
                          <a:latin typeface="Metropolis"/>
                          <a:ea typeface="+mn-ea"/>
                          <a:cs typeface="+mn-cs"/>
                        </a:rPr>
                        <a:t> was published to JROC for review.</a:t>
                      </a:r>
                      <a:endParaRPr lang="en-GB" sz="700">
                        <a:solidFill>
                          <a:schemeClr val="tx1"/>
                        </a:solidFill>
                        <a:effectLst/>
                        <a:latin typeface="Metropolis" panose="00000500000000000000" pitchFamily="50" charset="0"/>
                      </a:endParaRP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Mobilisation and detailed planning for the development of the Disputes mechanism solution continues for WS5.2.</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i="0" u="none" strike="noStrike" kern="1200" noProof="0">
                          <a:solidFill>
                            <a:schemeClr val="tx1"/>
                          </a:solidFill>
                          <a:latin typeface="Metropolis"/>
                          <a:ea typeface="+mn-ea"/>
                          <a:cs typeface="+mn-cs"/>
                        </a:rPr>
                        <a:t>WS5.4a continues to plan, with operational requirements being managed through the </a:t>
                      </a:r>
                      <a:r>
                        <a:rPr lang="en-GB" sz="700" b="0" i="0" u="none" strike="noStrike" kern="1200" noProof="0">
                          <a:solidFill>
                            <a:schemeClr val="tx1"/>
                          </a:solidFill>
                          <a:latin typeface="Metropolis"/>
                        </a:rPr>
                        <a:t>cVRP WG, and feedback on the MLA Legal Sub-Group ToR is being reviewed by OBL.</a:t>
                      </a:r>
                      <a:endParaRPr lang="en-GB" sz="700" b="0" i="0" u="none" strike="noStrike" kern="1200" noProof="0">
                        <a:solidFill>
                          <a:schemeClr val="tx1"/>
                        </a:solidFill>
                        <a:latin typeface="Metropolis"/>
                        <a:ea typeface="+mn-ea"/>
                        <a:cs typeface="+mn-cs"/>
                      </a:endParaRPr>
                    </a:p>
                    <a:p>
                      <a:pPr marL="87313" indent="-87313" rtl="0">
                        <a:buFont typeface="Arial" panose="020B0604020202020204" pitchFamily="34" charset="0"/>
                        <a:buChar char="•"/>
                      </a:pPr>
                      <a:r>
                        <a:rPr lang="en-GB" sz="700">
                          <a:solidFill>
                            <a:schemeClr val="tx1"/>
                          </a:solidFill>
                          <a:effectLst/>
                          <a:latin typeface="Metropolis" panose="00000500000000000000" pitchFamily="50" charset="0"/>
                        </a:rPr>
                        <a:t>The evaluation of potential MLA operators continues to be progressed ahead of a recommendation being tabled to the JROC Board on the 07/11. </a:t>
                      </a:r>
                    </a:p>
                    <a:p>
                      <a:pPr marL="87313" marR="0" lvl="0" indent="-87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solidFill>
                            <a:schemeClr val="tx1"/>
                          </a:solidFill>
                          <a:effectLst/>
                          <a:latin typeface="Metropolis" panose="00000500000000000000" pitchFamily="50" charset="0"/>
                        </a:rPr>
                        <a:t>The VRP WG (03/10) and FAP (04/10) are both scheduled for this week.</a:t>
                      </a:r>
                    </a:p>
                  </a:txBody>
                  <a:tcPr marL="84406" marR="84406" marT="0" marB="0">
                    <a:lnL w="9525" cap="flat" cmpd="sng" algn="ctr">
                      <a:solidFill>
                        <a:schemeClr val="accent1"/>
                      </a:solidFill>
                      <a:prstDash val="solid"/>
                      <a:round/>
                      <a:headEnd type="none" w="med" len="med"/>
                      <a:tailEnd type="none" w="med" len="med"/>
                    </a:lnL>
                    <a:lnR w="9525" cap="flat" cmpd="sng" algn="ctr">
                      <a:solidFill>
                        <a:schemeClr val="accent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1"/>
                  </a:ext>
                </a:extLst>
              </a:tr>
            </a:tbl>
          </a:graphicData>
        </a:graphic>
      </p:graphicFrame>
      <p:graphicFrame>
        <p:nvGraphicFramePr>
          <p:cNvPr id="21" name="Table 20">
            <a:extLst>
              <a:ext uri="{FF2B5EF4-FFF2-40B4-BE49-F238E27FC236}">
                <a16:creationId xmlns:a16="http://schemas.microsoft.com/office/drawing/2014/main" id="{C93FBE04-07DC-FA3D-C5B6-7A5B00CB5CA6}"/>
              </a:ext>
            </a:extLst>
          </p:cNvPr>
          <p:cNvGraphicFramePr>
            <a:graphicFrameLocks noGrp="1"/>
          </p:cNvGraphicFramePr>
          <p:nvPr/>
        </p:nvGraphicFramePr>
        <p:xfrm>
          <a:off x="7515497" y="915458"/>
          <a:ext cx="4563291" cy="1946365"/>
        </p:xfrm>
        <a:graphic>
          <a:graphicData uri="http://schemas.openxmlformats.org/drawingml/2006/table">
            <a:tbl>
              <a:tblPr>
                <a:tableStyleId>{5C22544A-7EE6-4342-B048-85BDC9FD1C3A}</a:tableStyleId>
              </a:tblPr>
              <a:tblGrid>
                <a:gridCol w="1584960">
                  <a:extLst>
                    <a:ext uri="{9D8B030D-6E8A-4147-A177-3AD203B41FA5}">
                      <a16:colId xmlns:a16="http://schemas.microsoft.com/office/drawing/2014/main" val="2671349977"/>
                    </a:ext>
                  </a:extLst>
                </a:gridCol>
                <a:gridCol w="104503">
                  <a:extLst>
                    <a:ext uri="{9D8B030D-6E8A-4147-A177-3AD203B41FA5}">
                      <a16:colId xmlns:a16="http://schemas.microsoft.com/office/drawing/2014/main" val="2165799140"/>
                    </a:ext>
                  </a:extLst>
                </a:gridCol>
                <a:gridCol w="261257">
                  <a:extLst>
                    <a:ext uri="{9D8B030D-6E8A-4147-A177-3AD203B41FA5}">
                      <a16:colId xmlns:a16="http://schemas.microsoft.com/office/drawing/2014/main" val="76044621"/>
                    </a:ext>
                  </a:extLst>
                </a:gridCol>
                <a:gridCol w="87086">
                  <a:extLst>
                    <a:ext uri="{9D8B030D-6E8A-4147-A177-3AD203B41FA5}">
                      <a16:colId xmlns:a16="http://schemas.microsoft.com/office/drawing/2014/main" val="2192514567"/>
                    </a:ext>
                  </a:extLst>
                </a:gridCol>
                <a:gridCol w="2525485">
                  <a:extLst>
                    <a:ext uri="{9D8B030D-6E8A-4147-A177-3AD203B41FA5}">
                      <a16:colId xmlns:a16="http://schemas.microsoft.com/office/drawing/2014/main" val="1881412560"/>
                    </a:ext>
                  </a:extLst>
                </a:gridCol>
              </a:tblGrid>
              <a:tr h="182662">
                <a:tc>
                  <a:txBody>
                    <a:bodyPr/>
                    <a:lstStyle/>
                    <a:p>
                      <a:pPr marL="36000" algn="l" fontAlgn="b"/>
                      <a:r>
                        <a:rPr lang="en-GB" sz="700" b="1" u="none" strike="noStrike">
                          <a:solidFill>
                            <a:schemeClr val="bg1"/>
                          </a:solidFill>
                          <a:effectLst/>
                          <a:latin typeface="Metropolis" panose="00000500000000000000" pitchFamily="50" charset="0"/>
                        </a:rPr>
                        <a:t>WS1 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FF0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November deadline will not be met due to low volume and low-quality data.</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182662">
                <a:tc>
                  <a:txBody>
                    <a:bodyPr/>
                    <a:lstStyle/>
                    <a:p>
                      <a:pPr marL="36000" algn="l" fontAlgn="b"/>
                      <a:r>
                        <a:rPr lang="en-GB" sz="700" b="1" u="none" strike="noStrike">
                          <a:effectLst/>
                          <a:latin typeface="Metropolis" panose="00000500000000000000" pitchFamily="50" charset="0"/>
                        </a:rPr>
                        <a:t>WS2a Financial Crime Data</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a:solidFill>
                            <a:schemeClr val="tx1"/>
                          </a:solidFill>
                          <a:effectLst/>
                          <a:latin typeface="Metropolis" panose="00000500000000000000" pitchFamily="50" charset="0"/>
                        </a:rPr>
                        <a:t>November deadline at risk due to low volume and low-quality data.</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88756908"/>
                  </a:ext>
                </a:extLst>
              </a:tr>
              <a:tr h="182662">
                <a:tc>
                  <a:txBody>
                    <a:bodyPr/>
                    <a:lstStyle/>
                    <a:p>
                      <a:pPr marL="36000" algn="l" fontAlgn="b"/>
                      <a:r>
                        <a:rPr lang="en-GB" sz="700" b="1" u="none" strike="noStrike">
                          <a:solidFill>
                            <a:schemeClr val="bg1">
                              <a:lumMod val="95000"/>
                            </a:schemeClr>
                          </a:solidFill>
                          <a:effectLst/>
                          <a:latin typeface="Metropolis" panose="00000500000000000000" pitchFamily="50" charset="0"/>
                        </a:rPr>
                        <a:t>Ws2b Financial Crime Tools (TRIs)</a:t>
                      </a:r>
                      <a:endParaRPr lang="en-GB" sz="700" b="1" i="0" u="none" strike="noStrike">
                        <a:solidFill>
                          <a:schemeClr val="bg1">
                            <a:lumMod val="95000"/>
                          </a:schemeClr>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41610083"/>
                  </a:ext>
                </a:extLst>
              </a:tr>
              <a:tr h="182662">
                <a:tc>
                  <a:txBody>
                    <a:bodyPr/>
                    <a:lstStyle/>
                    <a:p>
                      <a:pPr marL="36000" algn="l" fontAlgn="b"/>
                      <a:r>
                        <a:rPr lang="en-GB" sz="700" b="1" u="none" strike="noStrike">
                          <a:solidFill>
                            <a:schemeClr val="tx1"/>
                          </a:solidFill>
                          <a:effectLst/>
                          <a:latin typeface="Metropolis" panose="00000500000000000000" pitchFamily="50" charset="0"/>
                        </a:rPr>
                        <a:t>WS3 Consumer Protection, (Disputes)</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Workstream behind plan. Not on critical path. Re-baseline to be agreed.</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942587232"/>
                  </a:ext>
                </a:extLst>
              </a:tr>
              <a:tr h="182662">
                <a:tc>
                  <a:txBody>
                    <a:bodyPr/>
                    <a:lstStyle/>
                    <a:p>
                      <a:pPr marL="36000" algn="l" fontAlgn="b"/>
                      <a:r>
                        <a:rPr lang="en-GB" sz="700" b="1" u="none" strike="noStrike">
                          <a:solidFill>
                            <a:schemeClr val="bg1"/>
                          </a:solidFill>
                          <a:effectLst/>
                          <a:latin typeface="Metropolis" panose="00000500000000000000" pitchFamily="50" charset="0"/>
                        </a:rPr>
                        <a:t>WS4 Information Flows</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dk1"/>
                          </a:solidFill>
                          <a:latin typeface="Metropolis" panose="00000500000000000000" pitchFamily="50" charset="0"/>
                          <a:ea typeface="+mn-ea"/>
                          <a:cs typeface="+mn-cs"/>
                        </a:rPr>
                        <a:t>Draft WS report has been published as planned.</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480969362"/>
                  </a:ext>
                </a:extLst>
              </a:tr>
              <a:tr h="182662">
                <a:tc>
                  <a:txBody>
                    <a:bodyPr/>
                    <a:lstStyle/>
                    <a:p>
                      <a:pPr marL="36000" algn="l" fontAlgn="b"/>
                      <a:r>
                        <a:rPr lang="en-GB" sz="700" b="1" u="none" strike="noStrike">
                          <a:solidFill>
                            <a:schemeClr val="bg1"/>
                          </a:solidFill>
                          <a:effectLst/>
                          <a:latin typeface="Metropolis" panose="00000500000000000000" pitchFamily="50" charset="0"/>
                        </a:rPr>
                        <a:t>WS5.1 Technical</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000" kern="1200">
                        <a:solidFill>
                          <a:schemeClr val="dk1"/>
                        </a:solidFill>
                        <a:latin typeface="Metropolis" panose="00000500000000000000" pitchFamily="50" charset="0"/>
                        <a:ea typeface="+mn-ea"/>
                        <a:cs typeface="+mn-cs"/>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591629504"/>
                  </a:ext>
                </a:extLst>
              </a:tr>
              <a:tr h="182662">
                <a:tc>
                  <a:txBody>
                    <a:bodyPr/>
                    <a:lstStyle/>
                    <a:p>
                      <a:pPr marL="36000" algn="l" fontAlgn="b"/>
                      <a:r>
                        <a:rPr lang="en-GB" sz="700" b="1" u="none" strike="noStrike">
                          <a:solidFill>
                            <a:schemeClr val="bg1"/>
                          </a:solidFill>
                          <a:effectLst/>
                          <a:latin typeface="Metropolis" panose="00000500000000000000" pitchFamily="50" charset="0"/>
                        </a:rPr>
                        <a:t>WS5.2 Disputes</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tx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rgbClr val="FF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GB" sz="700" b="0" i="0" u="none" strike="noStrike">
                          <a:solidFill>
                            <a:schemeClr val="tx1"/>
                          </a:solidFill>
                          <a:effectLst/>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0139934"/>
                  </a:ext>
                </a:extLst>
              </a:tr>
              <a:tr h="182662">
                <a:tc>
                  <a:txBody>
                    <a:bodyPr/>
                    <a:lstStyle/>
                    <a:p>
                      <a:pPr marL="36000" algn="l" fontAlgn="b"/>
                      <a:r>
                        <a:rPr lang="en-GB" sz="700" b="1" u="none" strike="noStrike">
                          <a:solidFill>
                            <a:schemeClr val="bg1"/>
                          </a:solidFill>
                          <a:effectLst/>
                          <a:latin typeface="Metropolis" panose="00000500000000000000" pitchFamily="50" charset="0"/>
                        </a:rPr>
                        <a:t>WS5.3 Industry Engagement</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endParaRPr lang="en-GB" sz="1000">
                        <a:latin typeface="Metropolis" panose="00000500000000000000" pitchFamily="50" charset="0"/>
                      </a:endParaRPr>
                    </a:p>
                  </a:txBody>
                  <a:tcPr marL="5443" marR="5443" marT="5443" marB="0" anchor="b">
                    <a:solidFill>
                      <a:schemeClr val="bg1"/>
                    </a:solidFill>
                  </a:tcPr>
                </a:tc>
                <a:tc>
                  <a:txBody>
                    <a:bodyPr/>
                    <a:lstStyle/>
                    <a:p>
                      <a:pPr marL="36000" algn="l">
                        <a:spcBef>
                          <a:spcPts val="0"/>
                        </a:spcBef>
                      </a:pPr>
                      <a:r>
                        <a:rPr lang="en-GB" sz="700">
                          <a:solidFill>
                            <a:schemeClr val="tx1"/>
                          </a:solidFill>
                          <a:latin typeface="Metropolis" panose="00000500000000000000" pitchFamily="50" charset="0"/>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56937294"/>
                  </a:ext>
                </a:extLst>
              </a:tr>
              <a:tr h="0">
                <a:tc>
                  <a:txBody>
                    <a:bodyPr/>
                    <a:lstStyle/>
                    <a:p>
                      <a:pPr marL="36000" algn="l" fontAlgn="b"/>
                      <a:r>
                        <a:rPr lang="en-GB" sz="700" b="1" u="none" strike="noStrike">
                          <a:solidFill>
                            <a:schemeClr val="bg1"/>
                          </a:solidFill>
                          <a:effectLst/>
                          <a:latin typeface="Metropolis" panose="00000500000000000000" pitchFamily="50" charset="0"/>
                        </a:rPr>
                        <a:t>WS5.4a MLA</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00B05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ó</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1000" kern="1200">
                        <a:solidFill>
                          <a:schemeClr val="dk1"/>
                        </a:solidFill>
                        <a:latin typeface="Metropolis" panose="00000500000000000000" pitchFamily="50" charset="0"/>
                        <a:ea typeface="+mn-ea"/>
                        <a:cs typeface="+mn-cs"/>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dk1"/>
                          </a:solidFill>
                          <a:latin typeface="Metropolis" panose="00000500000000000000" pitchFamily="50" charset="0"/>
                          <a:ea typeface="+mn-ea"/>
                          <a:cs typeface="+mn-cs"/>
                        </a:rPr>
                        <a:t>On Track</a:t>
                      </a:r>
                    </a:p>
                  </a:txBody>
                  <a:tcPr marL="5443" marR="5443" marT="5443" marB="0" anchor="ct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9859501"/>
                  </a:ext>
                </a:extLst>
              </a:tr>
              <a:tr h="182662">
                <a:tc>
                  <a:txBody>
                    <a:bodyPr/>
                    <a:lstStyle/>
                    <a:p>
                      <a:pPr marL="36000" algn="l" fontAlgn="b"/>
                      <a:r>
                        <a:rPr lang="en-GB" sz="700" b="1" u="none" strike="noStrike">
                          <a:solidFill>
                            <a:schemeClr val="tx1"/>
                          </a:solidFill>
                          <a:effectLst/>
                          <a:latin typeface="Metropolis" panose="00000500000000000000" pitchFamily="50" charset="0"/>
                        </a:rPr>
                        <a:t>WS5.4b Commercial Framework</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1000" kern="1200">
                          <a:solidFill>
                            <a:schemeClr val="dk1"/>
                          </a:solidFill>
                          <a:latin typeface="Wingdings" panose="05000000000000000000" pitchFamily="2" charset="2"/>
                          <a:ea typeface="+mn-ea"/>
                          <a:cs typeface="+mn-cs"/>
                        </a:rPr>
                        <a:t>ñ</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algn="l" fontAlgn="b">
                        <a:spcBef>
                          <a:spcPts val="0"/>
                        </a:spcBef>
                      </a:pPr>
                      <a:r>
                        <a:rPr lang="en-US" sz="700" kern="1200">
                          <a:solidFill>
                            <a:schemeClr val="tx1"/>
                          </a:solidFill>
                          <a:latin typeface="Metropolis"/>
                          <a:ea typeface="+mn-ea"/>
                          <a:cs typeface="+mn-cs"/>
                        </a:rPr>
                        <a:t>Moved to Amber from Red as Delivery plan developed but needs to be aligned with the PSR announcement.</a:t>
                      </a:r>
                      <a:endParaRPr lang="en-GB" sz="700" b="0" i="0" u="none" strike="noStrike">
                        <a:solidFill>
                          <a:schemeClr val="tx1"/>
                        </a:solidFill>
                        <a:effectLst/>
                        <a:latin typeface="Metropolis" panose="00000500000000000000" pitchFamily="50" charset="0"/>
                      </a:endParaRP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3675855631"/>
                  </a:ext>
                </a:extLst>
              </a:tr>
            </a:tbl>
          </a:graphicData>
        </a:graphic>
      </p:graphicFrame>
      <p:sp>
        <p:nvSpPr>
          <p:cNvPr id="22" name="Rectangle 21">
            <a:extLst>
              <a:ext uri="{FF2B5EF4-FFF2-40B4-BE49-F238E27FC236}">
                <a16:creationId xmlns:a16="http://schemas.microsoft.com/office/drawing/2014/main" id="{451A4B22-75BE-7000-1A10-EC9223F00164}"/>
              </a:ext>
            </a:extLst>
          </p:cNvPr>
          <p:cNvSpPr/>
          <p:nvPr/>
        </p:nvSpPr>
        <p:spPr>
          <a:xfrm>
            <a:off x="7457114" y="660829"/>
            <a:ext cx="4621674" cy="2417966"/>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TextBox 22">
            <a:extLst>
              <a:ext uri="{FF2B5EF4-FFF2-40B4-BE49-F238E27FC236}">
                <a16:creationId xmlns:a16="http://schemas.microsoft.com/office/drawing/2014/main" id="{E556DD5F-139F-65D6-1470-D4B6A47532C1}"/>
              </a:ext>
            </a:extLst>
          </p:cNvPr>
          <p:cNvSpPr txBox="1"/>
          <p:nvPr/>
        </p:nvSpPr>
        <p:spPr>
          <a:xfrm>
            <a:off x="8364465" y="698485"/>
            <a:ext cx="2808629" cy="246221"/>
          </a:xfrm>
          <a:prstGeom prst="rect">
            <a:avLst/>
          </a:prstGeom>
          <a:noFill/>
          <a:effectLst>
            <a:outerShdw blurRad="50800" dist="38100" dir="2700000" algn="tl" rotWithShape="0">
              <a:prstClr val="black">
                <a:alpha val="40000"/>
              </a:prst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Workstream RAG Status Exec Summary</a:t>
            </a:r>
          </a:p>
        </p:txBody>
      </p:sp>
      <p:graphicFrame>
        <p:nvGraphicFramePr>
          <p:cNvPr id="24" name="Table 23">
            <a:extLst>
              <a:ext uri="{FF2B5EF4-FFF2-40B4-BE49-F238E27FC236}">
                <a16:creationId xmlns:a16="http://schemas.microsoft.com/office/drawing/2014/main" id="{7DA900DE-4EA1-4DA2-5FC8-C9D439C8CDAC}"/>
              </a:ext>
            </a:extLst>
          </p:cNvPr>
          <p:cNvGraphicFramePr>
            <a:graphicFrameLocks noGrp="1"/>
          </p:cNvGraphicFramePr>
          <p:nvPr/>
        </p:nvGraphicFramePr>
        <p:xfrm>
          <a:off x="161106" y="3380143"/>
          <a:ext cx="11869783" cy="1705253"/>
        </p:xfrm>
        <a:graphic>
          <a:graphicData uri="http://schemas.openxmlformats.org/drawingml/2006/table">
            <a:tbl>
              <a:tblPr>
                <a:tableStyleId>{5C22544A-7EE6-4342-B048-85BDC9FD1C3A}</a:tableStyleId>
              </a:tblPr>
              <a:tblGrid>
                <a:gridCol w="779420">
                  <a:extLst>
                    <a:ext uri="{9D8B030D-6E8A-4147-A177-3AD203B41FA5}">
                      <a16:colId xmlns:a16="http://schemas.microsoft.com/office/drawing/2014/main" val="2671349977"/>
                    </a:ext>
                  </a:extLst>
                </a:gridCol>
                <a:gridCol w="78377">
                  <a:extLst>
                    <a:ext uri="{9D8B030D-6E8A-4147-A177-3AD203B41FA5}">
                      <a16:colId xmlns:a16="http://schemas.microsoft.com/office/drawing/2014/main" val="2165799140"/>
                    </a:ext>
                  </a:extLst>
                </a:gridCol>
                <a:gridCol w="3248297">
                  <a:extLst>
                    <a:ext uri="{9D8B030D-6E8A-4147-A177-3AD203B41FA5}">
                      <a16:colId xmlns:a16="http://schemas.microsoft.com/office/drawing/2014/main" val="76044621"/>
                    </a:ext>
                  </a:extLst>
                </a:gridCol>
                <a:gridCol w="104503">
                  <a:extLst>
                    <a:ext uri="{9D8B030D-6E8A-4147-A177-3AD203B41FA5}">
                      <a16:colId xmlns:a16="http://schemas.microsoft.com/office/drawing/2014/main" val="2192514567"/>
                    </a:ext>
                  </a:extLst>
                </a:gridCol>
                <a:gridCol w="5068388">
                  <a:extLst>
                    <a:ext uri="{9D8B030D-6E8A-4147-A177-3AD203B41FA5}">
                      <a16:colId xmlns:a16="http://schemas.microsoft.com/office/drawing/2014/main" val="1881412560"/>
                    </a:ext>
                  </a:extLst>
                </a:gridCol>
                <a:gridCol w="104503">
                  <a:extLst>
                    <a:ext uri="{9D8B030D-6E8A-4147-A177-3AD203B41FA5}">
                      <a16:colId xmlns:a16="http://schemas.microsoft.com/office/drawing/2014/main" val="2835519770"/>
                    </a:ext>
                  </a:extLst>
                </a:gridCol>
                <a:gridCol w="748937">
                  <a:extLst>
                    <a:ext uri="{9D8B030D-6E8A-4147-A177-3AD203B41FA5}">
                      <a16:colId xmlns:a16="http://schemas.microsoft.com/office/drawing/2014/main" val="771672199"/>
                    </a:ext>
                  </a:extLst>
                </a:gridCol>
                <a:gridCol w="60960">
                  <a:extLst>
                    <a:ext uri="{9D8B030D-6E8A-4147-A177-3AD203B41FA5}">
                      <a16:colId xmlns:a16="http://schemas.microsoft.com/office/drawing/2014/main" val="2282921704"/>
                    </a:ext>
                  </a:extLst>
                </a:gridCol>
                <a:gridCol w="827315">
                  <a:extLst>
                    <a:ext uri="{9D8B030D-6E8A-4147-A177-3AD203B41FA5}">
                      <a16:colId xmlns:a16="http://schemas.microsoft.com/office/drawing/2014/main" val="2202214777"/>
                    </a:ext>
                  </a:extLst>
                </a:gridCol>
                <a:gridCol w="52251">
                  <a:extLst>
                    <a:ext uri="{9D8B030D-6E8A-4147-A177-3AD203B41FA5}">
                      <a16:colId xmlns:a16="http://schemas.microsoft.com/office/drawing/2014/main" val="2121646183"/>
                    </a:ext>
                  </a:extLst>
                </a:gridCol>
                <a:gridCol w="796832">
                  <a:extLst>
                    <a:ext uri="{9D8B030D-6E8A-4147-A177-3AD203B41FA5}">
                      <a16:colId xmlns:a16="http://schemas.microsoft.com/office/drawing/2014/main" val="4149624942"/>
                    </a:ext>
                  </a:extLst>
                </a:gridCol>
              </a:tblGrid>
              <a:tr h="231799">
                <a:tc>
                  <a:txBody>
                    <a:bodyPr/>
                    <a:lstStyle/>
                    <a:p>
                      <a:pPr marL="36000" algn="ctr" fontAlgn="b"/>
                      <a:r>
                        <a:rPr lang="en-GB" sz="700" b="1" i="0" u="none" strike="noStrike">
                          <a:solidFill>
                            <a:schemeClr val="tx1"/>
                          </a:solidFill>
                          <a:effectLst/>
                          <a:latin typeface="Metropolis" panose="00000500000000000000" pitchFamily="50" charset="0"/>
                        </a:rPr>
                        <a:t>Workstream and RAG</a:t>
                      </a:r>
                    </a:p>
                  </a:txBody>
                  <a:tcPr marL="5443" marR="5443" marT="5443" marB="0" anchor="ctr">
                    <a:solidFill>
                      <a:schemeClr val="bg1">
                        <a:lumMod val="8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r>
                        <a:rPr lang="en-GB" sz="700" b="1" i="0" u="none" strike="noStrike" kern="1200">
                          <a:solidFill>
                            <a:schemeClr val="tx1"/>
                          </a:solidFill>
                          <a:effectLst/>
                          <a:latin typeface="Metropolis" panose="00000500000000000000" pitchFamily="50" charset="0"/>
                          <a:ea typeface="+mn-ea"/>
                          <a:cs typeface="+mn-cs"/>
                        </a:rPr>
                        <a:t>Reason for Non-Green Status</a:t>
                      </a:r>
                    </a:p>
                  </a:txBody>
                  <a:tcPr marL="5443" marR="5443" marT="5443" marB="0" anchor="ctr">
                    <a:solidFill>
                      <a:schemeClr val="bg1">
                        <a:lumMod val="85000"/>
                      </a:schemeClr>
                    </a:solidFill>
                  </a:tcPr>
                </a:tc>
                <a:tc>
                  <a:txBody>
                    <a:bodyPr/>
                    <a:lstStyle/>
                    <a:p>
                      <a:pPr marL="36000" algn="ctr" defTabSz="914400" rtl="0" eaLnBrk="1" fontAlgn="b" latinLnBrk="0" hangingPunct="1"/>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Plan</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Owner</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Action Target Completion Date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Status</a:t>
                      </a:r>
                    </a:p>
                  </a:txBody>
                  <a:tcPr marL="5443" marR="5443" marT="5443" marB="0" anchor="ctr">
                    <a:solidFill>
                      <a:schemeClr val="bg1">
                        <a:lumMod val="85000"/>
                      </a:schemeClr>
                    </a:solidFill>
                  </a:tcPr>
                </a:tc>
                <a:extLst>
                  <a:ext uri="{0D108BD9-81ED-4DB2-BD59-A6C34878D82A}">
                    <a16:rowId xmlns:a16="http://schemas.microsoft.com/office/drawing/2014/main" val="4135330653"/>
                  </a:ext>
                </a:extLst>
              </a:tr>
              <a:tr h="231799">
                <a:tc>
                  <a:txBody>
                    <a:bodyPr/>
                    <a:lstStyle/>
                    <a:p>
                      <a:pPr marL="36000" algn="l" fontAlgn="b"/>
                      <a:r>
                        <a:rPr lang="en-GB" sz="700" b="1" u="none" strike="noStrike">
                          <a:solidFill>
                            <a:schemeClr val="bg1"/>
                          </a:solidFill>
                          <a:effectLst/>
                          <a:latin typeface="Metropolis" panose="00000500000000000000" pitchFamily="50" charset="0"/>
                        </a:rPr>
                        <a:t>WS1 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rgbClr val="FF0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noProof="0">
                          <a:solidFill>
                            <a:schemeClr val="tx1"/>
                          </a:solidFill>
                          <a:latin typeface="Metropolis"/>
                        </a:rPr>
                        <a:t>Reporting Red as OBL will not be able to produce the API Performance &amp; Availability report with the requisite data by the end of November.</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b">
                    <a:solidFill>
                      <a:schemeClr val="bg1"/>
                    </a:solidFill>
                  </a:tcPr>
                </a:tc>
                <a:tc rowSpan="2">
                  <a:txBody>
                    <a:bodyPr/>
                    <a:lstStyle/>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a:ea typeface="+mn-ea"/>
                          <a:cs typeface="+mn-cs"/>
                        </a:rPr>
                        <a:t>JROC to review report and to decide to proceed with a mandatory or voluntary data request.</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noProof="0">
                          <a:solidFill>
                            <a:schemeClr val="tx1"/>
                          </a:solidFill>
                          <a:latin typeface="Metropolis"/>
                        </a:rPr>
                        <a:t>See previous report for completed actions</a:t>
                      </a:r>
                      <a:r>
                        <a:rPr lang="en-GB" sz="700" b="0" i="0" u="none" strike="noStrike" kern="1200" noProof="0">
                          <a:solidFill>
                            <a:schemeClr val="tx1"/>
                          </a:solidFill>
                          <a:latin typeface="Metropolis"/>
                          <a:ea typeface="+mn-ea"/>
                          <a:cs typeface="+mn-cs"/>
                        </a:rPr>
                        <a:t>.</a:t>
                      </a:r>
                      <a:endParaRPr lang="en-GB" sz="700" kern="1200">
                        <a:solidFill>
                          <a:schemeClr val="tx1"/>
                        </a:solidFill>
                        <a:latin typeface="Metropolis"/>
                        <a:ea typeface="+mn-ea"/>
                        <a:cs typeface="+mn-cs"/>
                      </a:endParaRP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JROC</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TBC</a:t>
                      </a:r>
                    </a:p>
                    <a:p>
                      <a:pPr marL="176213" indent="-176213"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344815">
                <a:tc>
                  <a:txBody>
                    <a:bodyPr/>
                    <a:lstStyle/>
                    <a:p>
                      <a:pPr marL="36000" algn="l" fontAlgn="b"/>
                      <a:r>
                        <a:rPr lang="en-GB" sz="700" b="1" u="none" strike="noStrike">
                          <a:effectLst/>
                          <a:latin typeface="Metropolis" panose="00000500000000000000" pitchFamily="50" charset="0"/>
                        </a:rPr>
                        <a:t>WS2a Financial Crime Data</a:t>
                      </a:r>
                      <a:endParaRPr lang="en-GB" sz="700" b="1" i="0" u="none" strike="noStrike">
                        <a:solidFill>
                          <a:srgbClr val="000000"/>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noProof="0">
                          <a:solidFill>
                            <a:schemeClr val="tx1"/>
                          </a:solidFill>
                          <a:latin typeface="Metropolis"/>
                        </a:rPr>
                        <a:t>Reporting Amber as there is a risk of not receiving substantive data in time to fulfil the workstream deliverables, however, confidence in expected data is higher than for WS1. </a:t>
                      </a:r>
                      <a:endParaRPr lang="en-GB" sz="700" b="0" i="0" u="none" strike="noStrike" kern="1200">
                        <a:solidFill>
                          <a:schemeClr val="tx1"/>
                        </a:solidFill>
                        <a:effectLst/>
                        <a:latin typeface="Metropolis" panose="00000500000000000000" pitchFamily="50" charset="0"/>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b">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nchor="ctr">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solidFill>
                      <a:schemeClr val="bg1">
                        <a:lumMod val="95000"/>
                      </a:schemeClr>
                    </a:solidFill>
                  </a:tcPr>
                </a:tc>
                <a:extLst>
                  <a:ext uri="{0D108BD9-81ED-4DB2-BD59-A6C34878D82A}">
                    <a16:rowId xmlns:a16="http://schemas.microsoft.com/office/drawing/2014/main" val="2688756908"/>
                  </a:ext>
                </a:extLst>
              </a:tr>
              <a:tr h="448420">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1" u="none" strike="noStrike">
                          <a:solidFill>
                            <a:schemeClr val="tx1"/>
                          </a:solidFill>
                          <a:effectLst/>
                          <a:latin typeface="Metropolis" panose="00000500000000000000" pitchFamily="50" charset="0"/>
                        </a:rPr>
                        <a:t>WS3 Consumer Protection, (Disputes)</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0" i="0" u="none" strike="noStrike" kern="1200">
                          <a:solidFill>
                            <a:schemeClr val="tx1"/>
                          </a:solidFill>
                          <a:latin typeface="Metropolis"/>
                          <a:ea typeface="+mn-ea"/>
                          <a:cs typeface="+mn-cs"/>
                        </a:rPr>
                        <a:t>Reporting Amber – workstream running behind plan as pre-work was required to clarify the WS scope coupled with focusing efforts on mobilising the programme and on progressing WS5 activities. The workstream is not on the overall critical path for the programme.</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Identify and re-focus resources to WS3</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Create revised plan and share with FCA </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OBL to Raise CR to JWIG to rebaseline the workstream</a:t>
                      </a:r>
                    </a:p>
                    <a:p>
                      <a:pPr marL="176213" marR="0" lvl="0" indent="-176213" algn="l" defTabSz="914400" rtl="0" eaLnBrk="1" fontAlgn="auto"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latin typeface="Metropolis"/>
                          <a:ea typeface="+mn-ea"/>
                          <a:cs typeface="+mn-cs"/>
                        </a:rPr>
                        <a:t>JWIG approval of the change request</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OBL</a:t>
                      </a:r>
                    </a:p>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JWIG</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06/09/24</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20/09/24</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20/09/24</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07/10/24</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a:t>
                      </a:r>
                    </a:p>
                  </a:txBody>
                  <a:tcPr marL="5443" marR="5443" marT="5443" marB="0">
                    <a:solidFill>
                      <a:schemeClr val="bg1"/>
                    </a:solidFill>
                  </a:tcPr>
                </a:tc>
                <a:tc>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Complete</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961266047"/>
                  </a:ext>
                </a:extLst>
              </a:tr>
              <a:tr h="448420">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b="1" u="none" strike="noStrike">
                          <a:solidFill>
                            <a:schemeClr val="tx1"/>
                          </a:solidFill>
                          <a:effectLst/>
                          <a:latin typeface="Metropolis" panose="00000500000000000000" pitchFamily="50" charset="0"/>
                        </a:rPr>
                        <a:t>WS5.4b Commercial Framework</a:t>
                      </a:r>
                      <a:endParaRPr lang="en-GB" sz="700" b="1" i="0" u="none" strike="noStrike">
                        <a:solidFill>
                          <a:schemeClr val="tx1"/>
                        </a:solidFill>
                        <a:effectLst/>
                        <a:latin typeface="Metropolis" panose="00000500000000000000" pitchFamily="50" charset="0"/>
                      </a:endParaRPr>
                    </a:p>
                  </a:txBody>
                  <a:tcPr marL="5443" marR="5443" marT="5443" marB="0" anchor="ctr">
                    <a:solidFill>
                      <a:srgbClr val="FFC000"/>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US" sz="700" kern="1200">
                          <a:solidFill>
                            <a:schemeClr val="tx1"/>
                          </a:solidFill>
                          <a:latin typeface="Metropolis"/>
                          <a:ea typeface="+mn-ea"/>
                          <a:cs typeface="+mn-cs"/>
                        </a:rPr>
                        <a:t>Reporting Amber (improved position from Red last week), delivery plan has been developed, however, needs to be aligned with the PSR announcement due mid-October, once received a change request will be produced to rebaseline the workstream.</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lvl="0" indent="-176213" algn="l">
                        <a:buAutoNum type="arabicPeriod"/>
                      </a:pPr>
                      <a:r>
                        <a:rPr lang="en-GB" sz="700" kern="1200">
                          <a:solidFill>
                            <a:schemeClr val="tx1"/>
                          </a:solidFill>
                          <a:latin typeface="Metropolis"/>
                          <a:ea typeface="+mn-ea"/>
                          <a:cs typeface="+mn-cs"/>
                        </a:rPr>
                        <a:t>Create delivery plan including the governance process and timings and share with FCA/PSR</a:t>
                      </a:r>
                    </a:p>
                    <a:p>
                      <a:pPr marL="176213" lvl="0" indent="-176213" algn="l">
                        <a:buAutoNum type="arabicPeriod"/>
                      </a:pPr>
                      <a:r>
                        <a:rPr lang="en-GB" sz="700" kern="1200">
                          <a:solidFill>
                            <a:schemeClr val="tx1"/>
                          </a:solidFill>
                          <a:latin typeface="Metropolis"/>
                          <a:ea typeface="+mn-ea"/>
                          <a:cs typeface="+mn-cs"/>
                        </a:rPr>
                        <a:t>Determine that critical path date by which the Commercial Framework needs to be in place so that it can be built into the Wave 1 MLA so that the current timelines can be met</a:t>
                      </a:r>
                    </a:p>
                    <a:p>
                      <a:pPr marL="176213" lvl="0" indent="-176213" algn="l">
                        <a:buAutoNum type="arabicPeriod"/>
                      </a:pPr>
                      <a:r>
                        <a:rPr lang="en-GB" sz="700" kern="1200">
                          <a:solidFill>
                            <a:schemeClr val="tx1"/>
                          </a:solidFill>
                          <a:latin typeface="Metropolis"/>
                          <a:ea typeface="+mn-ea"/>
                          <a:cs typeface="+mn-cs"/>
                        </a:rPr>
                        <a:t>Raise CR to JWIG to baseline the workstream (subject to alignment with PSR announcement)</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lvl="0" indent="-176213" algn="l">
                        <a:spcBef>
                          <a:spcPts val="0"/>
                        </a:spcBef>
                        <a:buAutoNum type="arabicPeriod"/>
                      </a:pPr>
                      <a:r>
                        <a:rPr lang="en-GB" sz="700" b="0" i="0" u="none" strike="noStrike">
                          <a:solidFill>
                            <a:schemeClr val="tx1"/>
                          </a:solidFill>
                          <a:effectLst/>
                          <a:latin typeface="Metropolis"/>
                        </a:rPr>
                        <a:t>OBL</a:t>
                      </a:r>
                    </a:p>
                    <a:p>
                      <a:pPr marL="176213" lvl="0" indent="-176213" algn="l">
                        <a:spcBef>
                          <a:spcPts val="0"/>
                        </a:spcBef>
                        <a:buAutoNum type="arabicPeriod"/>
                      </a:pPr>
                      <a:r>
                        <a:rPr lang="en-GB" sz="700" b="0" i="0" u="none" strike="noStrike">
                          <a:solidFill>
                            <a:schemeClr val="tx1"/>
                          </a:solidFill>
                          <a:effectLst/>
                          <a:latin typeface="Metropolis"/>
                        </a:rPr>
                        <a:t>OBL</a:t>
                      </a:r>
                    </a:p>
                    <a:p>
                      <a:pPr marL="176213" lvl="0" indent="-176213" algn="l">
                        <a:spcBef>
                          <a:spcPts val="0"/>
                        </a:spcBef>
                        <a:buAutoNum type="arabicPeriod"/>
                      </a:pPr>
                      <a:r>
                        <a:rPr lang="en-GB" sz="700" b="0" i="0" u="none" strike="noStrike">
                          <a:solidFill>
                            <a:schemeClr val="tx1"/>
                          </a:solidFill>
                          <a:effectLst/>
                          <a:latin typeface="Metropolis"/>
                        </a:rPr>
                        <a:t>OBL / JWIG</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lvl="0" indent="-176213" algn="l">
                        <a:spcBef>
                          <a:spcPts val="0"/>
                        </a:spcBef>
                        <a:buAutoNum type="arabicPeriod"/>
                      </a:pPr>
                      <a:r>
                        <a:rPr lang="en-GB" sz="700" b="0" i="0" u="none" strike="noStrike" kern="1200">
                          <a:solidFill>
                            <a:schemeClr val="tx1"/>
                          </a:solidFill>
                          <a:effectLst/>
                          <a:latin typeface="Metropolis"/>
                          <a:ea typeface="+mn-ea"/>
                          <a:cs typeface="+mn-cs"/>
                        </a:rPr>
                        <a:t>27/09/24</a:t>
                      </a:r>
                    </a:p>
                    <a:p>
                      <a:pPr marL="176213" lvl="0" indent="-176213" algn="l">
                        <a:spcBef>
                          <a:spcPts val="0"/>
                        </a:spcBef>
                        <a:buAutoNum type="arabicPeriod"/>
                      </a:pPr>
                      <a:r>
                        <a:rPr lang="en-GB" sz="700" b="0" i="0" u="none" strike="noStrike" kern="1200">
                          <a:solidFill>
                            <a:schemeClr val="tx1"/>
                          </a:solidFill>
                          <a:effectLst/>
                          <a:latin typeface="Metropolis"/>
                          <a:ea typeface="+mn-ea"/>
                          <a:cs typeface="+mn-cs"/>
                        </a:rPr>
                        <a:t>27/09/24</a:t>
                      </a:r>
                    </a:p>
                    <a:p>
                      <a:pPr marL="176213" lvl="0" indent="-176213" algn="l">
                        <a:spcBef>
                          <a:spcPts val="0"/>
                        </a:spcBef>
                        <a:buAutoNum type="arabicPeriod"/>
                      </a:pPr>
                      <a:r>
                        <a:rPr lang="en-GB" sz="700" b="0" i="0" u="none" strike="noStrike" kern="1200">
                          <a:solidFill>
                            <a:schemeClr val="tx1"/>
                          </a:solidFill>
                          <a:effectLst/>
                          <a:latin typeface="Metropolis"/>
                          <a:ea typeface="+mn-ea"/>
                          <a:cs typeface="+mn-cs"/>
                        </a:rPr>
                        <a:t>TBC</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264600" indent="-228600" algn="l" fontAlgn="b">
                        <a:spcBef>
                          <a:spcPts val="0"/>
                        </a:spcBef>
                        <a:buFont typeface="+mj-lt"/>
                        <a:buAutoNum type="arabicPeriod"/>
                      </a:pPr>
                      <a:endParaRPr lang="en-GB" sz="700" b="0" i="0" u="none" strike="noStrike">
                        <a:solidFill>
                          <a:schemeClr val="tx1"/>
                        </a:solidFill>
                        <a:effectLst/>
                        <a:latin typeface="Metropolis" panose="00000500000000000000" pitchFamily="50" charset="0"/>
                      </a:endParaRPr>
                    </a:p>
                  </a:txBody>
                  <a:tcPr marL="5443" marR="5443" marT="5443" marB="0">
                    <a:solidFill>
                      <a:schemeClr val="bg1"/>
                    </a:solidFill>
                  </a:tcPr>
                </a:tc>
                <a:tc>
                  <a:txBody>
                    <a:bodyPr/>
                    <a:lstStyle/>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Complete</a:t>
                      </a:r>
                    </a:p>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Open</a:t>
                      </a:r>
                    </a:p>
                  </a:txBody>
                  <a:tcPr marL="5443" marR="5443" marT="5443" marB="0">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11026285"/>
                  </a:ext>
                </a:extLst>
              </a:tr>
            </a:tbl>
          </a:graphicData>
        </a:graphic>
      </p:graphicFrame>
      <p:sp>
        <p:nvSpPr>
          <p:cNvPr id="25" name="Rectangle 24">
            <a:extLst>
              <a:ext uri="{FF2B5EF4-FFF2-40B4-BE49-F238E27FC236}">
                <a16:creationId xmlns:a16="http://schemas.microsoft.com/office/drawing/2014/main" id="{45F831EE-CD65-467A-2E2E-8B56DC124DED}"/>
              </a:ext>
            </a:extLst>
          </p:cNvPr>
          <p:cNvSpPr/>
          <p:nvPr/>
        </p:nvSpPr>
        <p:spPr>
          <a:xfrm>
            <a:off x="131087" y="3159481"/>
            <a:ext cx="11947700" cy="2061534"/>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49B513FF-6F7A-6711-92F3-653862D30640}"/>
              </a:ext>
            </a:extLst>
          </p:cNvPr>
          <p:cNvSpPr txBox="1"/>
          <p:nvPr/>
        </p:nvSpPr>
        <p:spPr>
          <a:xfrm>
            <a:off x="131086" y="3156534"/>
            <a:ext cx="11947700" cy="246221"/>
          </a:xfrm>
          <a:prstGeom prst="rect">
            <a:avLst/>
          </a:prstGeom>
          <a:noFill/>
          <a:effectLst>
            <a:outerShdw blurRad="50800" dist="38100" dir="2700000" algn="tl" rotWithShape="0">
              <a:prstClr val="black">
                <a:alpha val="40000"/>
              </a:prstClr>
            </a:outerShdw>
          </a:effectLst>
        </p:spPr>
        <p:txBody>
          <a:bodyPr wrap="square"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Non-Green Return to Green Plan</a:t>
            </a:r>
          </a:p>
        </p:txBody>
      </p:sp>
      <p:graphicFrame>
        <p:nvGraphicFramePr>
          <p:cNvPr id="27" name="Table 26">
            <a:extLst>
              <a:ext uri="{FF2B5EF4-FFF2-40B4-BE49-F238E27FC236}">
                <a16:creationId xmlns:a16="http://schemas.microsoft.com/office/drawing/2014/main" id="{4DD046CF-F196-1EA5-64F7-5DBACD49FF4B}"/>
              </a:ext>
            </a:extLst>
          </p:cNvPr>
          <p:cNvGraphicFramePr>
            <a:graphicFrameLocks noGrp="1"/>
          </p:cNvGraphicFramePr>
          <p:nvPr/>
        </p:nvGraphicFramePr>
        <p:xfrm>
          <a:off x="161107" y="5410197"/>
          <a:ext cx="11869783" cy="989316"/>
        </p:xfrm>
        <a:graphic>
          <a:graphicData uri="http://schemas.openxmlformats.org/drawingml/2006/table">
            <a:tbl>
              <a:tblPr>
                <a:tableStyleId>{5C22544A-7EE6-4342-B048-85BDC9FD1C3A}</a:tableStyleId>
              </a:tblPr>
              <a:tblGrid>
                <a:gridCol w="1031199">
                  <a:extLst>
                    <a:ext uri="{9D8B030D-6E8A-4147-A177-3AD203B41FA5}">
                      <a16:colId xmlns:a16="http://schemas.microsoft.com/office/drawing/2014/main" val="2671349977"/>
                    </a:ext>
                  </a:extLst>
                </a:gridCol>
                <a:gridCol w="71718">
                  <a:extLst>
                    <a:ext uri="{9D8B030D-6E8A-4147-A177-3AD203B41FA5}">
                      <a16:colId xmlns:a16="http://schemas.microsoft.com/office/drawing/2014/main" val="2165799140"/>
                    </a:ext>
                  </a:extLst>
                </a:gridCol>
                <a:gridCol w="5406742">
                  <a:extLst>
                    <a:ext uri="{9D8B030D-6E8A-4147-A177-3AD203B41FA5}">
                      <a16:colId xmlns:a16="http://schemas.microsoft.com/office/drawing/2014/main" val="76044621"/>
                    </a:ext>
                  </a:extLst>
                </a:gridCol>
                <a:gridCol w="69668">
                  <a:extLst>
                    <a:ext uri="{9D8B030D-6E8A-4147-A177-3AD203B41FA5}">
                      <a16:colId xmlns:a16="http://schemas.microsoft.com/office/drawing/2014/main" val="2192514567"/>
                    </a:ext>
                  </a:extLst>
                </a:gridCol>
                <a:gridCol w="853440">
                  <a:extLst>
                    <a:ext uri="{9D8B030D-6E8A-4147-A177-3AD203B41FA5}">
                      <a16:colId xmlns:a16="http://schemas.microsoft.com/office/drawing/2014/main" val="1881412560"/>
                    </a:ext>
                  </a:extLst>
                </a:gridCol>
                <a:gridCol w="52252">
                  <a:extLst>
                    <a:ext uri="{9D8B030D-6E8A-4147-A177-3AD203B41FA5}">
                      <a16:colId xmlns:a16="http://schemas.microsoft.com/office/drawing/2014/main" val="2835519770"/>
                    </a:ext>
                  </a:extLst>
                </a:gridCol>
                <a:gridCol w="731520">
                  <a:extLst>
                    <a:ext uri="{9D8B030D-6E8A-4147-A177-3AD203B41FA5}">
                      <a16:colId xmlns:a16="http://schemas.microsoft.com/office/drawing/2014/main" val="771672199"/>
                    </a:ext>
                  </a:extLst>
                </a:gridCol>
                <a:gridCol w="87085">
                  <a:extLst>
                    <a:ext uri="{9D8B030D-6E8A-4147-A177-3AD203B41FA5}">
                      <a16:colId xmlns:a16="http://schemas.microsoft.com/office/drawing/2014/main" val="2282921704"/>
                    </a:ext>
                  </a:extLst>
                </a:gridCol>
                <a:gridCol w="2769326">
                  <a:extLst>
                    <a:ext uri="{9D8B030D-6E8A-4147-A177-3AD203B41FA5}">
                      <a16:colId xmlns:a16="http://schemas.microsoft.com/office/drawing/2014/main" val="2202214777"/>
                    </a:ext>
                  </a:extLst>
                </a:gridCol>
                <a:gridCol w="78377">
                  <a:extLst>
                    <a:ext uri="{9D8B030D-6E8A-4147-A177-3AD203B41FA5}">
                      <a16:colId xmlns:a16="http://schemas.microsoft.com/office/drawing/2014/main" val="2121646183"/>
                    </a:ext>
                  </a:extLst>
                </a:gridCol>
                <a:gridCol w="718456">
                  <a:extLst>
                    <a:ext uri="{9D8B030D-6E8A-4147-A177-3AD203B41FA5}">
                      <a16:colId xmlns:a16="http://schemas.microsoft.com/office/drawing/2014/main" val="4149624942"/>
                    </a:ext>
                  </a:extLst>
                </a:gridCol>
              </a:tblGrid>
              <a:tr h="202612">
                <a:tc>
                  <a:txBody>
                    <a:bodyPr/>
                    <a:lstStyle/>
                    <a:p>
                      <a:pPr marL="36000" algn="ctr" fontAlgn="b"/>
                      <a:r>
                        <a:rPr lang="en-GB" sz="700" b="1" i="0" u="none" strike="noStrike">
                          <a:solidFill>
                            <a:schemeClr val="tx1"/>
                          </a:solidFill>
                          <a:effectLst/>
                          <a:latin typeface="Metropolis" panose="00000500000000000000" pitchFamily="50" charset="0"/>
                        </a:rPr>
                        <a:t>Workstream</a:t>
                      </a:r>
                    </a:p>
                  </a:txBody>
                  <a:tcPr marL="5443" marR="5443" marT="5443" marB="0" anchor="ctr">
                    <a:solidFill>
                      <a:schemeClr val="bg1">
                        <a:lumMod val="85000"/>
                      </a:schemeClr>
                    </a:solidFill>
                  </a:tcPr>
                </a:tc>
                <a:tc>
                  <a:txBody>
                    <a:bodyPr/>
                    <a:lstStyle/>
                    <a:p>
                      <a:pPr algn="ctr" fontAlgn="b"/>
                      <a:endParaRPr lang="en-GB" sz="10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r>
                        <a:rPr lang="en-GB" sz="700" b="1" i="0" u="none" strike="noStrike" kern="1200">
                          <a:solidFill>
                            <a:schemeClr val="tx1"/>
                          </a:solidFill>
                          <a:effectLst/>
                          <a:latin typeface="Metropolis" panose="00000500000000000000" pitchFamily="50" charset="0"/>
                          <a:ea typeface="+mn-ea"/>
                          <a:cs typeface="+mn-cs"/>
                        </a:rPr>
                        <a:t>Decision Required</a:t>
                      </a:r>
                    </a:p>
                  </a:txBody>
                  <a:tcPr marL="5443" marR="5443" marT="5443" marB="0" anchor="ctr">
                    <a:solidFill>
                      <a:schemeClr val="bg1">
                        <a:lumMod val="85000"/>
                      </a:schemeClr>
                    </a:solidFill>
                  </a:tcPr>
                </a:tc>
                <a:tc>
                  <a:txBody>
                    <a:bodyPr/>
                    <a:lstStyle/>
                    <a:p>
                      <a:pPr marL="36000" algn="ctr" defTabSz="914400" rtl="0" eaLnBrk="1" fontAlgn="b" latinLnBrk="0" hangingPunct="1"/>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JROC Decision Date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Decision Status</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Decision Outcome</a:t>
                      </a:r>
                    </a:p>
                  </a:txBody>
                  <a:tcPr marL="5443" marR="5443" marT="5443" marB="0" anchor="ctr">
                    <a:solidFill>
                      <a:schemeClr val="bg1">
                        <a:lumMod val="85000"/>
                      </a:schemeClr>
                    </a:solidFill>
                  </a:tcPr>
                </a:tc>
                <a:tc>
                  <a:txBody>
                    <a:bodyPr/>
                    <a:lstStyle/>
                    <a:p>
                      <a:pPr marL="36000" algn="ctr" defTabSz="914400" rtl="0" eaLnBrk="1" fontAlgn="b" latinLnBrk="0" hangingPunct="1">
                        <a:spcBef>
                          <a:spcPts val="0"/>
                        </a:spcBef>
                      </a:pPr>
                      <a:endParaRPr lang="en-GB" sz="700" b="1" i="0" u="none" strike="noStrike" kern="1200">
                        <a:solidFill>
                          <a:schemeClr val="tx1"/>
                        </a:solidFill>
                        <a:effectLst/>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algn="ctr" defTabSz="914400" rtl="0" eaLnBrk="1" fontAlgn="b" latinLnBrk="0" hangingPunct="1">
                        <a:spcBef>
                          <a:spcPts val="0"/>
                        </a:spcBef>
                      </a:pPr>
                      <a:r>
                        <a:rPr lang="en-GB" sz="700" b="1" i="0" u="none" strike="noStrike" kern="1200">
                          <a:solidFill>
                            <a:schemeClr val="tx1"/>
                          </a:solidFill>
                          <a:effectLst/>
                          <a:latin typeface="Metropolis" panose="00000500000000000000" pitchFamily="50" charset="0"/>
                          <a:ea typeface="+mn-ea"/>
                          <a:cs typeface="+mn-cs"/>
                        </a:rPr>
                        <a:t>Date of Decision </a:t>
                      </a:r>
                    </a:p>
                  </a:txBody>
                  <a:tcPr marL="5443" marR="5443" marT="5443" marB="0" anchor="ctr">
                    <a:solidFill>
                      <a:schemeClr val="bg1">
                        <a:lumMod val="85000"/>
                      </a:schemeClr>
                    </a:solidFill>
                  </a:tcPr>
                </a:tc>
                <a:extLst>
                  <a:ext uri="{0D108BD9-81ED-4DB2-BD59-A6C34878D82A}">
                    <a16:rowId xmlns:a16="http://schemas.microsoft.com/office/drawing/2014/main" val="4135330653"/>
                  </a:ext>
                </a:extLst>
              </a:tr>
              <a:tr h="180507">
                <a:tc>
                  <a:txBody>
                    <a:bodyPr/>
                    <a:lstStyle/>
                    <a:p>
                      <a:pPr marL="36000" algn="l" fontAlgn="b"/>
                      <a:r>
                        <a:rPr lang="en-GB" sz="700" b="1" u="none" strike="noStrike">
                          <a:solidFill>
                            <a:schemeClr val="bg1"/>
                          </a:solidFill>
                          <a:effectLst/>
                          <a:latin typeface="Metropolis" panose="00000500000000000000" pitchFamily="50" charset="0"/>
                        </a:rPr>
                        <a:t>Levelling Up</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rowSpan="2">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JROC to determine next steps to increase the data to complete an effective evaluation</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algn="ctr" fontAlgn="b"/>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defTabSz="914400" rtl="0" eaLnBrk="1" fontAlgn="b" latinLnBrk="0" hangingPunct="1">
                        <a:spcBef>
                          <a:spcPts val="0"/>
                        </a:spcBef>
                        <a:buFont typeface="+mj-lt"/>
                        <a:buAutoNum type="arabicPeriod"/>
                      </a:pPr>
                      <a:r>
                        <a:rPr lang="en-GB" sz="700" b="0" i="0" u="none" strike="noStrike" kern="1200">
                          <a:solidFill>
                            <a:schemeClr val="tx1"/>
                          </a:solidFill>
                          <a:effectLst/>
                          <a:latin typeface="Metropolis" panose="00000500000000000000" pitchFamily="50" charset="0"/>
                          <a:ea typeface="+mn-ea"/>
                          <a:cs typeface="+mn-cs"/>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176213" indent="-176213" algn="l" fontAlgn="b">
                        <a:spcBef>
                          <a:spcPts val="0"/>
                        </a:spcBef>
                        <a:buFont typeface="+mj-lt"/>
                        <a:buAutoNum type="arabicPeriod"/>
                      </a:pPr>
                      <a:r>
                        <a:rPr lang="en-GB" sz="700" b="0" i="0" u="none" strike="noStrike">
                          <a:solidFill>
                            <a:schemeClr val="tx1"/>
                          </a:solidFill>
                          <a:effectLst/>
                          <a:latin typeface="Metropolis" panose="00000500000000000000" pitchFamily="50" charset="0"/>
                        </a:rPr>
                        <a:t>Open</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ctr"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tc>
                  <a:txBody>
                    <a:bodyPr/>
                    <a:lstStyle/>
                    <a:p>
                      <a:pPr marL="36000" algn="l" fontAlgn="b">
                        <a:spcBef>
                          <a:spcPts val="0"/>
                        </a:spcBef>
                      </a:pPr>
                      <a:endParaRPr lang="en-GB" sz="700" b="0" i="0" u="none" strike="noStrike">
                        <a:solidFill>
                          <a:srgbClr val="FF0000"/>
                        </a:solidFill>
                        <a:effectLst/>
                        <a:latin typeface="Metropolis" panose="00000500000000000000" pitchFamily="50" charset="0"/>
                      </a:endParaRPr>
                    </a:p>
                  </a:txBody>
                  <a:tcPr marL="5443" marR="5443" marT="5443" marB="0">
                    <a:solidFill>
                      <a:schemeClr val="bg1"/>
                    </a:solidFill>
                  </a:tcPr>
                </a:tc>
                <a:tc rowSpan="2">
                  <a:txBody>
                    <a:bodyPr/>
                    <a:lstStyle/>
                    <a:p>
                      <a:pPr marL="36000" algn="l" fontAlgn="b">
                        <a:spcBef>
                          <a:spcPts val="0"/>
                        </a:spcBef>
                      </a:pPr>
                      <a:r>
                        <a:rPr lang="en-GB" sz="700" b="0" i="0" u="none" strike="noStrike">
                          <a:solidFill>
                            <a:schemeClr val="tx1"/>
                          </a:solidFill>
                          <a:effectLst/>
                          <a:latin typeface="Metropolis" panose="00000500000000000000" pitchFamily="50" charset="0"/>
                        </a:rPr>
                        <a:t>TBC</a:t>
                      </a:r>
                    </a:p>
                  </a:txBody>
                  <a:tcPr marL="5443" marR="5443" marT="5443" marB="0" anchor="ctr">
                    <a:lnB w="9525" cap="flat" cmpd="sng" algn="ctr">
                      <a:solidFill>
                        <a:schemeClr val="bg1">
                          <a:lumMod val="7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66839338"/>
                  </a:ext>
                </a:extLst>
              </a:tr>
              <a:tr h="130216">
                <a:tc>
                  <a:txBody>
                    <a:bodyPr/>
                    <a:lstStyle/>
                    <a:p>
                      <a:pPr marL="36000" algn="l" fontAlgn="b"/>
                      <a:r>
                        <a:rPr lang="en-GB" sz="700" b="1" u="none" strike="noStrike">
                          <a:solidFill>
                            <a:schemeClr val="bg1"/>
                          </a:solidFill>
                          <a:effectLst/>
                          <a:latin typeface="Metropolis" panose="00000500000000000000" pitchFamily="50" charset="0"/>
                        </a:rPr>
                        <a:t>Financial Crime Data</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kern="1200">
                        <a:solidFill>
                          <a:srgbClr val="000000"/>
                        </a:solidFill>
                        <a:effectLst/>
                        <a:latin typeface="Metropolis" panose="00000500000000000000" pitchFamily="50" charset="0"/>
                        <a:ea typeface="+mn-ea"/>
                        <a:cs typeface="+mn-cs"/>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algn="ctr" fontAlgn="b"/>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b="0" i="0" u="none" strike="noStrike">
                        <a:solidFill>
                          <a:schemeClr val="tx1"/>
                        </a:solidFill>
                        <a:effectLst/>
                        <a:latin typeface="Metropolis" panose="00000500000000000000" pitchFamily="50" charset="0"/>
                      </a:endParaRPr>
                    </a:p>
                  </a:txBody>
                  <a:tcPr marL="5443" marR="5443" marT="5443" marB="0" anchor="ctr">
                    <a:solidFill>
                      <a:schemeClr val="bg1"/>
                    </a:solidFill>
                  </a:tcPr>
                </a:tc>
                <a:tc vMerge="1">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b="0" i="0" u="none" strike="noStrike">
                        <a:solidFill>
                          <a:srgbClr val="000000"/>
                        </a:solidFill>
                        <a:effectLst/>
                        <a:latin typeface="Metropolis" panose="00000500000000000000" pitchFamily="50" charset="0"/>
                      </a:endParaRPr>
                    </a:p>
                  </a:txBody>
                  <a:tcPr marL="5443" marR="5443" marT="5443" marB="0">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688756908"/>
                  </a:ext>
                </a:extLst>
              </a:tr>
              <a:tr h="400183">
                <a:tc>
                  <a:txBody>
                    <a:bodyPr/>
                    <a:lstStyle/>
                    <a:p>
                      <a:pPr marL="36000" algn="l" fontAlgn="b"/>
                      <a:r>
                        <a:rPr lang="en-GB" sz="700" b="1" u="none" strike="noStrike">
                          <a:solidFill>
                            <a:schemeClr val="bg1"/>
                          </a:solidFill>
                          <a:effectLst/>
                          <a:latin typeface="Metropolis" panose="00000500000000000000" pitchFamily="50" charset="0"/>
                        </a:rPr>
                        <a:t>MLA</a:t>
                      </a:r>
                      <a:endParaRPr lang="en-GB" sz="700" b="1" i="0" u="none" strike="noStrike">
                        <a:solidFill>
                          <a:schemeClr val="bg1"/>
                        </a:solidFill>
                        <a:effectLst/>
                        <a:latin typeface="Metropolis" panose="00000500000000000000" pitchFamily="50" charset="0"/>
                      </a:endParaRPr>
                    </a:p>
                  </a:txBody>
                  <a:tcPr marL="5443" marR="5443" marT="5443" marB="0" anchor="ctr">
                    <a:solidFill>
                      <a:schemeClr val="accent5"/>
                    </a:solidFill>
                  </a:tcPr>
                </a:tc>
                <a:tc>
                  <a:txBody>
                    <a:bodyPr/>
                    <a:lstStyle/>
                    <a:p>
                      <a:pPr algn="ctr" fontAlgn="b"/>
                      <a:endParaRPr lang="en-GB" sz="1000" b="0" i="0" u="none" strike="noStrike">
                        <a:solidFill>
                          <a:srgbClr val="000000"/>
                        </a:solidFill>
                        <a:effectLst/>
                        <a:latin typeface="Metropolis" panose="00000500000000000000" pitchFamily="50" charset="0"/>
                      </a:endParaRPr>
                    </a:p>
                  </a:txBody>
                  <a:tcPr marL="5443" marR="5443" marT="5443" marB="0" anchor="b">
                    <a:solidFill>
                      <a:schemeClr val="bg1"/>
                    </a:solidFill>
                  </a:tcPr>
                </a:tc>
                <a:tc>
                  <a:txBody>
                    <a:bodyPr/>
                    <a:lstStyle/>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Choice of operator for the MLA.</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Decision on whether the MLA and Disputes Operator needs to be the same.</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Subject to PSR consultation, what the role of the MLA operator will be in the commercial framework development.</a:t>
                      </a:r>
                    </a:p>
                    <a:p>
                      <a:pPr marL="264600" marR="0" lvl="0" indent="-228600"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Determine the commercial framework (price clause) for inclusion in the MLA for Wave 1.</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07/11/24</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07/11/24</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TBC</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b="0" i="0" u="none" strike="noStrike" kern="1200">
                          <a:solidFill>
                            <a:schemeClr val="tx1"/>
                          </a:solidFill>
                          <a:effectLst/>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p>
                      <a:pPr marL="176213" marR="0" lvl="0" indent="-176213" algn="l" defTabSz="914400" rtl="0" eaLnBrk="1" fontAlgn="b" latinLnBrk="0" hangingPunct="1">
                        <a:lnSpc>
                          <a:spcPct val="100000"/>
                        </a:lnSpc>
                        <a:spcBef>
                          <a:spcPts val="0"/>
                        </a:spcBef>
                        <a:spcAft>
                          <a:spcPts val="0"/>
                        </a:spcAft>
                        <a:buClrTx/>
                        <a:buSzTx/>
                        <a:buFont typeface="+mj-lt"/>
                        <a:buAutoNum type="arabicPeriod"/>
                        <a:tabLst/>
                        <a:defRPr/>
                      </a:pPr>
                      <a:r>
                        <a:rPr lang="en-GB" sz="700" kern="1200">
                          <a:solidFill>
                            <a:schemeClr val="tx1"/>
                          </a:solidFill>
                          <a:latin typeface="Metropolis" panose="00000500000000000000" pitchFamily="50" charset="0"/>
                          <a:ea typeface="+mn-ea"/>
                          <a:cs typeface="+mn-cs"/>
                        </a:rPr>
                        <a:t>Open</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ctr"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endParaRPr lang="en-GB" sz="700" kern="1200">
                        <a:solidFill>
                          <a:schemeClr val="tx1"/>
                        </a:solidFill>
                        <a:latin typeface="Metropolis" panose="00000500000000000000" pitchFamily="50" charset="0"/>
                        <a:ea typeface="+mn-ea"/>
                        <a:cs typeface="+mn-cs"/>
                      </a:endParaRPr>
                    </a:p>
                  </a:txBody>
                  <a:tcPr marL="5443" marR="5443" marT="5443" marB="0" anchor="c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GB" sz="700" kern="1200">
                          <a:solidFill>
                            <a:schemeClr val="tx1"/>
                          </a:solidFill>
                          <a:latin typeface="Metropolis" panose="00000500000000000000" pitchFamily="50" charset="0"/>
                          <a:ea typeface="+mn-ea"/>
                          <a:cs typeface="+mn-cs"/>
                        </a:rPr>
                        <a:t>TBC</a:t>
                      </a:r>
                    </a:p>
                  </a:txBody>
                  <a:tcPr marL="5443" marR="5443" marT="5443" marB="0" anchor="ctr">
                    <a:lnT w="9525" cap="flat" cmpd="sng" algn="ctr">
                      <a:solidFill>
                        <a:schemeClr val="bg1">
                          <a:lumMod val="7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39859501"/>
                  </a:ext>
                </a:extLst>
              </a:tr>
            </a:tbl>
          </a:graphicData>
        </a:graphic>
      </p:graphicFrame>
      <p:sp>
        <p:nvSpPr>
          <p:cNvPr id="28" name="Rectangle 27">
            <a:extLst>
              <a:ext uri="{FF2B5EF4-FFF2-40B4-BE49-F238E27FC236}">
                <a16:creationId xmlns:a16="http://schemas.microsoft.com/office/drawing/2014/main" id="{41EEFEFC-9235-166F-42AE-0D7F7AFB8811}"/>
              </a:ext>
            </a:extLst>
          </p:cNvPr>
          <p:cNvSpPr/>
          <p:nvPr/>
        </p:nvSpPr>
        <p:spPr>
          <a:xfrm>
            <a:off x="131087" y="5221015"/>
            <a:ext cx="11947701" cy="1220126"/>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TextBox 28">
            <a:extLst>
              <a:ext uri="{FF2B5EF4-FFF2-40B4-BE49-F238E27FC236}">
                <a16:creationId xmlns:a16="http://schemas.microsoft.com/office/drawing/2014/main" id="{71431E55-6132-4771-A7E7-281FA606BB0E}"/>
              </a:ext>
            </a:extLst>
          </p:cNvPr>
          <p:cNvSpPr txBox="1"/>
          <p:nvPr/>
        </p:nvSpPr>
        <p:spPr>
          <a:xfrm>
            <a:off x="131085" y="5205230"/>
            <a:ext cx="11947701" cy="246221"/>
          </a:xfrm>
          <a:prstGeom prst="rect">
            <a:avLst/>
          </a:prstGeom>
          <a:noFill/>
          <a:effectLst>
            <a:outerShdw blurRad="50800" dist="38100" dir="2700000" algn="tl" rotWithShape="0">
              <a:prstClr val="black">
                <a:alpha val="40000"/>
              </a:prstClr>
            </a:outerShdw>
          </a:effectLst>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JROC Decision Log</a:t>
            </a:r>
          </a:p>
        </p:txBody>
      </p:sp>
      <p:sp>
        <p:nvSpPr>
          <p:cNvPr id="31" name="TextBox 30">
            <a:extLst>
              <a:ext uri="{FF2B5EF4-FFF2-40B4-BE49-F238E27FC236}">
                <a16:creationId xmlns:a16="http://schemas.microsoft.com/office/drawing/2014/main" id="{B7902F9D-D7AE-653C-6DCB-208F17A77C09}"/>
              </a:ext>
            </a:extLst>
          </p:cNvPr>
          <p:cNvSpPr txBox="1"/>
          <p:nvPr/>
        </p:nvSpPr>
        <p:spPr>
          <a:xfrm>
            <a:off x="498388" y="1059481"/>
            <a:ext cx="3252568" cy="246221"/>
          </a:xfrm>
          <a:prstGeom prst="rect">
            <a:avLst/>
          </a:prstGeom>
          <a:noFill/>
          <a:effectLst>
            <a:outerShdw blurRad="50800" dist="38100" dir="2700000" algn="tl" rotWithShape="0">
              <a:prstClr val="black">
                <a:alpha val="40000"/>
              </a:prstClr>
            </a:outerShdw>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rPr>
              <a:t>JROC Programme Delivery Headline Summary</a:t>
            </a:r>
            <a:endParaRPr kumimoji="0" lang="en-GB" sz="1000" b="1" i="0" u="none" strike="noStrike" kern="1200" cap="none" spc="0" normalizeH="0" baseline="0" noProof="0">
              <a:ln>
                <a:noFill/>
              </a:ln>
              <a:solidFill>
                <a:srgbClr val="0070C0"/>
              </a:solidFill>
              <a:effectLst/>
              <a:uLnTx/>
              <a:uFillTx/>
              <a:latin typeface="Metropolis" panose="00000500000000000000" pitchFamily="50" charset="0"/>
              <a:ea typeface="+mn-ea"/>
              <a:cs typeface="+mn-cs"/>
            </a:endParaRPr>
          </a:p>
        </p:txBody>
      </p:sp>
      <p:sp>
        <p:nvSpPr>
          <p:cNvPr id="16" name="Rectangle 15">
            <a:extLst>
              <a:ext uri="{FF2B5EF4-FFF2-40B4-BE49-F238E27FC236}">
                <a16:creationId xmlns:a16="http://schemas.microsoft.com/office/drawing/2014/main" id="{FEDDB4C6-7EC9-4BF7-B074-72B8809CA3BF}"/>
              </a:ext>
            </a:extLst>
          </p:cNvPr>
          <p:cNvSpPr/>
          <p:nvPr/>
        </p:nvSpPr>
        <p:spPr>
          <a:xfrm>
            <a:off x="4132549" y="1059843"/>
            <a:ext cx="3276000" cy="2018952"/>
          </a:xfrm>
          <a:prstGeom prst="rect">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Metropolis" panose="00000500000000000000" pitchFamily="50" charset="0"/>
              <a:ea typeface="+mn-ea"/>
              <a:cs typeface="+mn-cs"/>
            </a:endParaRPr>
          </a:p>
        </p:txBody>
      </p:sp>
      <p:sp>
        <p:nvSpPr>
          <p:cNvPr id="3" name="Footer Placeholder 4">
            <a:extLst>
              <a:ext uri="{FF2B5EF4-FFF2-40B4-BE49-F238E27FC236}">
                <a16:creationId xmlns:a16="http://schemas.microsoft.com/office/drawing/2014/main" id="{DED4C3B1-0459-EAFE-2B62-2E9A5023CE8A}"/>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pic>
        <p:nvPicPr>
          <p:cNvPr id="10" name="Picture 9">
            <a:extLst>
              <a:ext uri="{FF2B5EF4-FFF2-40B4-BE49-F238E27FC236}">
                <a16:creationId xmlns:a16="http://schemas.microsoft.com/office/drawing/2014/main" id="{17323219-18A5-16AE-DBA4-351E2600C396}"/>
              </a:ext>
            </a:extLst>
          </p:cNvPr>
          <p:cNvPicPr>
            <a:picLocks noChangeAspect="1"/>
          </p:cNvPicPr>
          <p:nvPr/>
        </p:nvPicPr>
        <p:blipFill>
          <a:blip r:embed="rId3"/>
          <a:stretch>
            <a:fillRect/>
          </a:stretch>
        </p:blipFill>
        <p:spPr>
          <a:xfrm>
            <a:off x="4904605" y="2697898"/>
            <a:ext cx="1943371" cy="219106"/>
          </a:xfrm>
          <a:prstGeom prst="rect">
            <a:avLst/>
          </a:prstGeom>
        </p:spPr>
      </p:pic>
      <p:pic>
        <p:nvPicPr>
          <p:cNvPr id="12" name="Picture 11">
            <a:extLst>
              <a:ext uri="{FF2B5EF4-FFF2-40B4-BE49-F238E27FC236}">
                <a16:creationId xmlns:a16="http://schemas.microsoft.com/office/drawing/2014/main" id="{8A7EC888-EF1A-019E-3061-8555A845111A}"/>
              </a:ext>
            </a:extLst>
          </p:cNvPr>
          <p:cNvPicPr>
            <a:picLocks noChangeAspect="1"/>
          </p:cNvPicPr>
          <p:nvPr/>
        </p:nvPicPr>
        <p:blipFill>
          <a:blip r:embed="rId4"/>
          <a:stretch>
            <a:fillRect/>
          </a:stretch>
        </p:blipFill>
        <p:spPr>
          <a:xfrm>
            <a:off x="4216221" y="1165619"/>
            <a:ext cx="1651655" cy="1486948"/>
          </a:xfrm>
          <a:prstGeom prst="rect">
            <a:avLst/>
          </a:prstGeom>
        </p:spPr>
      </p:pic>
      <p:pic>
        <p:nvPicPr>
          <p:cNvPr id="6" name="Picture 5">
            <a:extLst>
              <a:ext uri="{FF2B5EF4-FFF2-40B4-BE49-F238E27FC236}">
                <a16:creationId xmlns:a16="http://schemas.microsoft.com/office/drawing/2014/main" id="{DA2AF964-74C5-60CE-133C-81ED9FD64082}"/>
              </a:ext>
            </a:extLst>
          </p:cNvPr>
          <p:cNvPicPr>
            <a:picLocks noChangeAspect="1"/>
          </p:cNvPicPr>
          <p:nvPr/>
        </p:nvPicPr>
        <p:blipFill>
          <a:blip r:embed="rId5"/>
          <a:stretch>
            <a:fillRect/>
          </a:stretch>
        </p:blipFill>
        <p:spPr>
          <a:xfrm>
            <a:off x="5888380" y="1204552"/>
            <a:ext cx="1264385" cy="1415607"/>
          </a:xfrm>
          <a:prstGeom prst="rect">
            <a:avLst/>
          </a:prstGeom>
        </p:spPr>
      </p:pic>
    </p:spTree>
    <p:extLst>
      <p:ext uri="{BB962C8B-B14F-4D97-AF65-F5344CB8AC3E}">
        <p14:creationId xmlns:p14="http://schemas.microsoft.com/office/powerpoint/2010/main" val="248214384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B4B6-9D6B-4D74-B234-8C45D378CEB7}"/>
              </a:ext>
            </a:extLst>
          </p:cNvPr>
          <p:cNvSpPr>
            <a:spLocks noGrp="1"/>
          </p:cNvSpPr>
          <p:nvPr>
            <p:ph type="title"/>
          </p:nvPr>
        </p:nvSpPr>
        <p:spPr>
          <a:xfrm>
            <a:off x="400443" y="800310"/>
            <a:ext cx="3705841" cy="505531"/>
          </a:xfrm>
        </p:spPr>
        <p:txBody>
          <a:bodyPr>
            <a:normAutofit/>
          </a:bodyPr>
          <a:lstStyle/>
          <a:p>
            <a:r>
              <a:rPr lang="en-GB" sz="2000">
                <a:latin typeface="Metropolis Black"/>
              </a:rPr>
              <a:t>Housekeeping Items</a:t>
            </a:r>
          </a:p>
        </p:txBody>
      </p:sp>
      <p:sp>
        <p:nvSpPr>
          <p:cNvPr id="8" name="Slide Number Placeholder 7">
            <a:extLst>
              <a:ext uri="{FF2B5EF4-FFF2-40B4-BE49-F238E27FC236}">
                <a16:creationId xmlns:a16="http://schemas.microsoft.com/office/drawing/2014/main" id="{06F86BB9-A8CA-479C-8E29-FC6045BF18F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62566D9-27CF-406E-9225-F92FEB7BFB37}" type="slidenum">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26DBB06F-5DC4-44C2-B0D1-DE5688758863}"/>
              </a:ext>
            </a:extLst>
          </p:cNvPr>
          <p:cNvSpPr>
            <a:spLocks noGrp="1"/>
          </p:cNvSpPr>
          <p:nvPr>
            <p:ph idx="1"/>
          </p:nvPr>
        </p:nvSpPr>
        <p:spPr>
          <a:xfrm>
            <a:off x="687417" y="1392358"/>
            <a:ext cx="10786636" cy="3794125"/>
          </a:xfrm>
        </p:spPr>
        <p:txBody>
          <a:bodyPr vert="horz" lIns="91440" tIns="45720" rIns="91440" bIns="45720" rtlCol="0" anchor="t">
            <a:noAutofit/>
          </a:bodyPr>
          <a:lstStyle/>
          <a:p>
            <a:pPr marL="0" indent="0">
              <a:lnSpc>
                <a:spcPct val="100000"/>
              </a:lnSpc>
              <a:spcBef>
                <a:spcPts val="600"/>
              </a:spcBef>
              <a:buNone/>
            </a:pPr>
            <a:r>
              <a:rPr lang="en-GB" sz="1800" b="1" u="sng">
                <a:latin typeface="Metropolis"/>
                <a:ea typeface="Calibri"/>
                <a:cs typeface="Calibri"/>
              </a:rPr>
              <a:t>Virtual Meeting Etiquette</a:t>
            </a:r>
            <a:r>
              <a:rPr lang="en-GB" sz="1800">
                <a:latin typeface="Metropolis"/>
                <a:ea typeface="Calibri"/>
                <a:cs typeface="Calibri"/>
              </a:rPr>
              <a:t>: </a:t>
            </a:r>
            <a:r>
              <a:rPr lang="en-GB" sz="1600">
                <a:latin typeface="Metropolis"/>
                <a:ea typeface="Calibri"/>
                <a:cs typeface="Calibri"/>
              </a:rPr>
              <a:t>please turn on your camera if possible and please turn off your mic when you are not speaking. Please kindly raise your 'virtual hand' if you would like to speak, and state your affiliation first, or you can type your questions in Chat. </a:t>
            </a:r>
            <a:endParaRPr lang="en-GB" sz="1600">
              <a:latin typeface="Metropolis"/>
            </a:endParaRPr>
          </a:p>
          <a:p>
            <a:pPr marL="0" indent="0">
              <a:spcBef>
                <a:spcPts val="600"/>
              </a:spcBef>
              <a:buNone/>
            </a:pPr>
            <a:r>
              <a:rPr lang="en-GB" sz="1800" b="1" u="sng">
                <a:latin typeface="Metropolis"/>
                <a:cs typeface="Arial"/>
              </a:rPr>
              <a:t>Competition Law</a:t>
            </a:r>
            <a:r>
              <a:rPr lang="en-GB" b="1" u="sng">
                <a:latin typeface="Metropolis"/>
                <a:cs typeface="Arial"/>
              </a:rPr>
              <a:t> and Conflicts of Interest</a:t>
            </a:r>
            <a:r>
              <a:rPr lang="en-GB" sz="1800" b="1" u="sng">
                <a:latin typeface="Metropolis"/>
                <a:cs typeface="Arial"/>
              </a:rPr>
              <a:t>: </a:t>
            </a:r>
            <a:endParaRPr lang="en-GB">
              <a:latin typeface="Metropolis"/>
              <a:ea typeface="Calibri"/>
              <a:cs typeface="Arial"/>
            </a:endParaRPr>
          </a:p>
          <a:p>
            <a:pPr marL="285750" indent="-285750">
              <a:lnSpc>
                <a:spcPct val="100000"/>
              </a:lnSpc>
              <a:spcBef>
                <a:spcPts val="600"/>
              </a:spcBef>
            </a:pPr>
            <a:r>
              <a:rPr lang="en-GB" sz="1600">
                <a:latin typeface="Metropolis"/>
                <a:cs typeface="Arial"/>
              </a:rPr>
              <a:t>Many of you are from competitor organisations. As you will be aware it is critical that we all comply with competition law. If you are in any doubt about competition law compliance you should consult your compliance team. </a:t>
            </a:r>
          </a:p>
          <a:p>
            <a:pPr marL="285750" indent="-285750">
              <a:lnSpc>
                <a:spcPct val="100000"/>
              </a:lnSpc>
              <a:spcBef>
                <a:spcPts val="600"/>
              </a:spcBef>
              <a:buFont typeface="Arial" panose="020B0604020202020204" pitchFamily="34" charset="0"/>
              <a:buChar char="•"/>
            </a:pPr>
            <a:r>
              <a:rPr lang="en-GB" sz="1600">
                <a:latin typeface="Metropolis"/>
                <a:cs typeface="Arial"/>
              </a:rPr>
              <a:t>Discussions between the attendees should be limited to discussing issues of general concern and you must not share or discuss any information that is commercially sensitive and not in the public domain – that includes: current or future prices, strategies, matters about customers or suppliers.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You can and should share your expertise about the matters that are specific to today’s agenda and can talk about matters that are public.</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If any topic is raised which you feel uncomfortable discussing, please make this known and we will immediately adjourn discussions on that point.</a:t>
            </a:r>
          </a:p>
          <a:p>
            <a:pPr marL="285750" indent="-285750">
              <a:spcBef>
                <a:spcPts val="600"/>
              </a:spcBef>
            </a:pPr>
            <a:r>
              <a:rPr lang="en-GB" sz="1600">
                <a:latin typeface="Metropolis"/>
                <a:ea typeface="Calibri"/>
                <a:cs typeface="Arial"/>
              </a:rPr>
              <a:t>If you consider that you or your organisation is or likely to be affected by a conflict of interest(s), you should make this known to the Chair promptly and you should excuse yourself from any discussions where your declared conflict of interest might adversely affect your ability to provide impartial input.</a:t>
            </a:r>
          </a:p>
        </p:txBody>
      </p:sp>
      <p:pic>
        <p:nvPicPr>
          <p:cNvPr id="4" name="Picture 3">
            <a:extLst>
              <a:ext uri="{FF2B5EF4-FFF2-40B4-BE49-F238E27FC236}">
                <a16:creationId xmlns:a16="http://schemas.microsoft.com/office/drawing/2014/main" id="{8DF9C675-7D62-1EBD-4AA0-5D8DCD3ADA1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748257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rPr>
              <a:t>Workstreams 1-4 Status Report </a:t>
            </a:r>
            <a:r>
              <a:rPr lang="en-GB" sz="1400">
                <a:latin typeface="Metropolis"/>
              </a:rPr>
              <a:t>(as at 30.09.24)</a:t>
            </a:r>
            <a:endParaRPr lang="en-GB" sz="2400">
              <a:latin typeface="Metropolis"/>
            </a:endParaRP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4" name="Table 3">
            <a:extLst>
              <a:ext uri="{FF2B5EF4-FFF2-40B4-BE49-F238E27FC236}">
                <a16:creationId xmlns:a16="http://schemas.microsoft.com/office/drawing/2014/main" id="{F17DD150-DEFF-1765-FD6B-FE47EB5360BF}"/>
              </a:ext>
            </a:extLst>
          </p:cNvPr>
          <p:cNvGraphicFramePr>
            <a:graphicFrameLocks noGrp="1"/>
          </p:cNvGraphicFramePr>
          <p:nvPr/>
        </p:nvGraphicFramePr>
        <p:xfrm>
          <a:off x="0" y="6485837"/>
          <a:ext cx="4453465" cy="365760"/>
        </p:xfrm>
        <a:graphic>
          <a:graphicData uri="http://schemas.openxmlformats.org/drawingml/2006/table">
            <a:tbl>
              <a:tblPr firstRow="1" bandRow="1"/>
              <a:tblGrid>
                <a:gridCol w="697600">
                  <a:extLst>
                    <a:ext uri="{9D8B030D-6E8A-4147-A177-3AD203B41FA5}">
                      <a16:colId xmlns:a16="http://schemas.microsoft.com/office/drawing/2014/main" val="20000"/>
                    </a:ext>
                  </a:extLst>
                </a:gridCol>
                <a:gridCol w="1126067">
                  <a:extLst>
                    <a:ext uri="{9D8B030D-6E8A-4147-A177-3AD203B41FA5}">
                      <a16:colId xmlns:a16="http://schemas.microsoft.com/office/drawing/2014/main" val="1496592311"/>
                    </a:ext>
                  </a:extLst>
                </a:gridCol>
                <a:gridCol w="848412">
                  <a:extLst>
                    <a:ext uri="{9D8B030D-6E8A-4147-A177-3AD203B41FA5}">
                      <a16:colId xmlns:a16="http://schemas.microsoft.com/office/drawing/2014/main" val="20001"/>
                    </a:ext>
                  </a:extLst>
                </a:gridCol>
                <a:gridCol w="1048121">
                  <a:extLst>
                    <a:ext uri="{9D8B030D-6E8A-4147-A177-3AD203B41FA5}">
                      <a16:colId xmlns:a16="http://schemas.microsoft.com/office/drawing/2014/main" val="20002"/>
                    </a:ext>
                  </a:extLst>
                </a:gridCol>
                <a:gridCol w="733265">
                  <a:extLst>
                    <a:ext uri="{9D8B030D-6E8A-4147-A177-3AD203B41FA5}">
                      <a16:colId xmlns:a16="http://schemas.microsoft.com/office/drawing/2014/main" val="20003"/>
                    </a:ext>
                  </a:extLst>
                </a:gridCol>
              </a:tblGrid>
              <a:tr h="153776">
                <a:tc>
                  <a:txBody>
                    <a:bodyPr/>
                    <a:lstStyle>
                      <a:lvl1pPr marL="0" algn="l" defTabSz="497695" rtl="0" eaLnBrk="1" latinLnBrk="0" hangingPunct="1">
                        <a:defRPr sz="2000" b="1" kern="1200">
                          <a:solidFill>
                            <a:schemeClr val="lt1"/>
                          </a:solidFill>
                          <a:latin typeface="Calibri"/>
                        </a:defRPr>
                      </a:lvl1pPr>
                      <a:lvl2pPr marL="497695" algn="l" defTabSz="497695" rtl="0" eaLnBrk="1" latinLnBrk="0" hangingPunct="1">
                        <a:defRPr sz="2000" b="1" kern="1200">
                          <a:solidFill>
                            <a:schemeClr val="lt1"/>
                          </a:solidFill>
                          <a:latin typeface="Calibri"/>
                        </a:defRPr>
                      </a:lvl2pPr>
                      <a:lvl3pPr marL="995392" algn="l" defTabSz="497695" rtl="0" eaLnBrk="1" latinLnBrk="0" hangingPunct="1">
                        <a:defRPr sz="2000" b="1" kern="1200">
                          <a:solidFill>
                            <a:schemeClr val="lt1"/>
                          </a:solidFill>
                          <a:latin typeface="Calibri"/>
                        </a:defRPr>
                      </a:lvl3pPr>
                      <a:lvl4pPr marL="1493087" algn="l" defTabSz="497695" rtl="0" eaLnBrk="1" latinLnBrk="0" hangingPunct="1">
                        <a:defRPr sz="2000" b="1" kern="1200">
                          <a:solidFill>
                            <a:schemeClr val="lt1"/>
                          </a:solidFill>
                          <a:latin typeface="Calibri"/>
                        </a:defRPr>
                      </a:lvl4pPr>
                      <a:lvl5pPr marL="1990783" algn="l" defTabSz="497695" rtl="0" eaLnBrk="1" latinLnBrk="0" hangingPunct="1">
                        <a:defRPr sz="2000" b="1" kern="1200">
                          <a:solidFill>
                            <a:schemeClr val="lt1"/>
                          </a:solidFill>
                          <a:latin typeface="Calibri"/>
                        </a:defRPr>
                      </a:lvl5pPr>
                      <a:lvl6pPr marL="2488476" algn="l" defTabSz="497695" rtl="0" eaLnBrk="1" latinLnBrk="0" hangingPunct="1">
                        <a:defRPr sz="2000" b="1" kern="1200">
                          <a:solidFill>
                            <a:schemeClr val="lt1"/>
                          </a:solidFill>
                          <a:latin typeface="Calibri"/>
                        </a:defRPr>
                      </a:lvl6pPr>
                      <a:lvl7pPr marL="2986177" algn="l" defTabSz="497695" rtl="0" eaLnBrk="1" latinLnBrk="0" hangingPunct="1">
                        <a:defRPr sz="2000" b="1" kern="1200">
                          <a:solidFill>
                            <a:schemeClr val="lt1"/>
                          </a:solidFill>
                          <a:latin typeface="Calibri"/>
                        </a:defRPr>
                      </a:lvl7pPr>
                      <a:lvl8pPr marL="3483870" algn="l" defTabSz="497695" rtl="0" eaLnBrk="1" latinLnBrk="0" hangingPunct="1">
                        <a:defRPr sz="2000" b="1" kern="1200">
                          <a:solidFill>
                            <a:schemeClr val="lt1"/>
                          </a:solidFill>
                          <a:latin typeface="Calibri"/>
                        </a:defRPr>
                      </a:lvl8pPr>
                      <a:lvl9pPr marL="3981566" algn="l" defTabSz="497695" rtl="0" eaLnBrk="1" latinLnBrk="0" hangingPunct="1">
                        <a:defRPr sz="2000" b="1" kern="1200">
                          <a:solidFill>
                            <a:schemeClr val="lt1"/>
                          </a:solidFill>
                          <a:latin typeface="Calibri"/>
                        </a:defRPr>
                      </a:lvl9pPr>
                    </a:lstStyle>
                    <a:p>
                      <a:r>
                        <a:rPr lang="en-GB" sz="600">
                          <a:solidFill>
                            <a:schemeClr val="tx1"/>
                          </a:solidFill>
                          <a:latin typeface="Metropolis"/>
                          <a:cs typeface="Arial"/>
                        </a:rPr>
                        <a:t>RAG Definitions: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Overall</a:t>
                      </a:r>
                    </a:p>
                    <a:p>
                      <a:pPr algn="ctr"/>
                      <a:r>
                        <a:rPr lang="en-GB" sz="600" b="1">
                          <a:solidFill>
                            <a:schemeClr val="tx1"/>
                          </a:solidFill>
                          <a:latin typeface="Metropolis"/>
                          <a:cs typeface="Arial"/>
                        </a:rPr>
                        <a:t>(Based on Time, Quality and Risk RAGs)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600" b="1">
                          <a:solidFill>
                            <a:schemeClr val="tx1"/>
                          </a:solidFill>
                          <a:latin typeface="Metropolis"/>
                          <a:cs typeface="Arial"/>
                        </a:rPr>
                        <a:t>Time/Schedule </a:t>
                      </a:r>
                    </a:p>
                    <a:p>
                      <a:pPr algn="ctr"/>
                      <a:r>
                        <a:rPr lang="en-GB" sz="600" b="1">
                          <a:solidFill>
                            <a:schemeClr val="tx1"/>
                          </a:solidFill>
                          <a:latin typeface="Metropolis"/>
                          <a:cs typeface="Arial"/>
                        </a:rPr>
                        <a:t>(on track to meet agreed deadlines)</a:t>
                      </a: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Quality</a:t>
                      </a:r>
                    </a:p>
                    <a:p>
                      <a:pPr algn="ctr"/>
                      <a:r>
                        <a:rPr lang="en-US" sz="600" b="1">
                          <a:solidFill>
                            <a:schemeClr val="tx1"/>
                          </a:solidFill>
                          <a:latin typeface="Metropolis"/>
                          <a:cs typeface="Arial"/>
                        </a:rPr>
                        <a:t>(confidence that the deliverables will meet JROC expectations)</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600" b="1">
                          <a:solidFill>
                            <a:schemeClr val="tx1"/>
                          </a:solidFill>
                          <a:latin typeface="Metropolis"/>
                          <a:cs typeface="Arial"/>
                        </a:rPr>
                        <a:t>Risks</a:t>
                      </a:r>
                    </a:p>
                    <a:p>
                      <a:pPr algn="ctr"/>
                      <a:r>
                        <a:rPr lang="en-US" sz="600" b="1">
                          <a:solidFill>
                            <a:schemeClr val="tx1"/>
                          </a:solidFill>
                          <a:latin typeface="Metropolis"/>
                          <a:cs typeface="Arial"/>
                        </a:rPr>
                        <a:t>(risk to delivery)</a:t>
                      </a:r>
                      <a:endParaRPr lang="en-GB" sz="600" b="1">
                        <a:solidFill>
                          <a:schemeClr val="tx1"/>
                        </a:solidFill>
                        <a:latin typeface="Metropolis"/>
                        <a:cs typeface="Arial"/>
                      </a:endParaRPr>
                    </a:p>
                  </a:txBody>
                  <a:tcPr marL="84406" marR="8440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bl>
          </a:graphicData>
        </a:graphic>
      </p:graphicFrame>
      <p:graphicFrame>
        <p:nvGraphicFramePr>
          <p:cNvPr id="5" name="Table 4">
            <a:extLst>
              <a:ext uri="{FF2B5EF4-FFF2-40B4-BE49-F238E27FC236}">
                <a16:creationId xmlns:a16="http://schemas.microsoft.com/office/drawing/2014/main" id="{38F555E0-EDEA-6999-1AA7-25B632BA5E3E}"/>
              </a:ext>
            </a:extLst>
          </p:cNvPr>
          <p:cNvGraphicFramePr>
            <a:graphicFrameLocks noGrp="1"/>
          </p:cNvGraphicFramePr>
          <p:nvPr/>
        </p:nvGraphicFramePr>
        <p:xfrm>
          <a:off x="7297270" y="-1480"/>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600" b="1">
                          <a:solidFill>
                            <a:schemeClr val="bg1"/>
                          </a:solidFill>
                          <a:latin typeface="Metropolis"/>
                        </a:rPr>
                        <a:t>This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1. Levelling up</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R</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R</a:t>
                      </a:r>
                      <a:endParaRPr lang="en-GB" sz="600" b="1" kern="1200">
                        <a:solidFill>
                          <a:schemeClr val="bg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2a. </a:t>
                      </a:r>
                      <a:r>
                        <a:rPr lang="en-GB" sz="600" b="1" kern="1200" baseline="0">
                          <a:solidFill>
                            <a:schemeClr val="tx1"/>
                          </a:solidFill>
                          <a:latin typeface="Metropolis"/>
                          <a:ea typeface="+mn-ea"/>
                          <a:cs typeface="Arial"/>
                        </a:rPr>
                        <a:t>Financial Crime Data</a:t>
                      </a:r>
                      <a:endParaRPr lang="en-GB" sz="600" b="1">
                        <a:latin typeface="Metropolis"/>
                        <a:cs typeface="Arial"/>
                      </a:endParaRP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2965464423"/>
                  </a:ext>
                </a:extLst>
              </a:tr>
            </a:tbl>
          </a:graphicData>
        </a:graphic>
      </p:graphicFrame>
      <p:graphicFrame>
        <p:nvGraphicFramePr>
          <p:cNvPr id="6" name="Table 5">
            <a:extLst>
              <a:ext uri="{FF2B5EF4-FFF2-40B4-BE49-F238E27FC236}">
                <a16:creationId xmlns:a16="http://schemas.microsoft.com/office/drawing/2014/main" id="{4C13C61A-770F-F410-3929-321BE37B2291}"/>
              </a:ext>
            </a:extLst>
          </p:cNvPr>
          <p:cNvGraphicFramePr>
            <a:graphicFrameLocks noGrp="1"/>
          </p:cNvGraphicFramePr>
          <p:nvPr/>
        </p:nvGraphicFramePr>
        <p:xfrm>
          <a:off x="9744136" y="6403"/>
          <a:ext cx="2446866" cy="85608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600" b="1">
                          <a:solidFill>
                            <a:schemeClr val="bg1"/>
                          </a:solidFill>
                          <a:latin typeface="Metropolis"/>
                        </a:rPr>
                        <a:t>This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5858590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600" b="1">
                          <a:latin typeface="Metropolis"/>
                        </a:rPr>
                        <a:t>2b. Financial crime tools</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588943923"/>
                  </a:ext>
                </a:extLst>
              </a:tr>
              <a:tr h="0">
                <a:tc>
                  <a:txBody>
                    <a:bodyPr/>
                    <a:lstStyle/>
                    <a:p>
                      <a:r>
                        <a:rPr lang="en-GB" sz="600" b="1">
                          <a:latin typeface="Metropolis"/>
                        </a:rPr>
                        <a:t>3. Consumer Protection</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a:ln>
                            <a:noFill/>
                          </a:ln>
                          <a:solidFill>
                            <a:schemeClr val="tx1"/>
                          </a:solidFill>
                          <a:effectLst/>
                          <a:uLnTx/>
                          <a:uFillTx/>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tx1"/>
                          </a:solidFill>
                          <a:latin typeface="Metropolis"/>
                          <a:ea typeface="+mn-ea"/>
                          <a:cs typeface="+mn-cs"/>
                        </a:rPr>
                        <a:t>A</a:t>
                      </a:r>
                      <a:endParaRPr lang="en-GB" sz="600" b="1" kern="120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extLst>
                  <a:ext uri="{0D108BD9-81ED-4DB2-BD59-A6C34878D82A}">
                    <a16:rowId xmlns:a16="http://schemas.microsoft.com/office/drawing/2014/main" val="1109790096"/>
                  </a:ext>
                </a:extLst>
              </a:tr>
              <a:tr h="0">
                <a:tc>
                  <a:txBody>
                    <a:bodyPr/>
                    <a:lstStyle/>
                    <a:p>
                      <a:r>
                        <a:rPr lang="en-GB" sz="600" b="1">
                          <a:latin typeface="Metropolis"/>
                        </a:rPr>
                        <a:t>4. Information Flows</a:t>
                      </a:r>
                    </a:p>
                  </a:txBody>
                  <a:tcPr marL="36000" marR="36000" marT="36000" marB="3600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600" b="1" i="0" u="none" strike="noStrike" kern="1200" cap="none" spc="0" normalizeH="0" baseline="0" noProof="0">
                          <a:ln>
                            <a:noFill/>
                          </a:ln>
                          <a:solidFill>
                            <a:prstClr val="white"/>
                          </a:solidFill>
                          <a:effectLst/>
                          <a:uLnTx/>
                          <a:uFillTx/>
                          <a:latin typeface="Metropolis"/>
                          <a:ea typeface="+mn-ea"/>
                          <a:cs typeface="+mn-cs"/>
                        </a:rPr>
                        <a:t>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736946151"/>
                  </a:ext>
                </a:extLst>
              </a:tr>
            </a:tbl>
          </a:graphicData>
        </a:graphic>
      </p:graphicFrame>
      <p:sp>
        <p:nvSpPr>
          <p:cNvPr id="10" name="Footer Placeholder 4">
            <a:extLst>
              <a:ext uri="{FF2B5EF4-FFF2-40B4-BE49-F238E27FC236}">
                <a16:creationId xmlns:a16="http://schemas.microsoft.com/office/drawing/2014/main" id="{9CA1FAD3-6AE9-98C4-6D1E-A69C01F4162D}"/>
              </a:ext>
            </a:extLst>
          </p:cNvPr>
          <p:cNvSpPr>
            <a:spLocks noGrp="1"/>
          </p:cNvSpPr>
          <p:nvPr>
            <p:ph type="ftr" sz="quarter" idx="11"/>
          </p:nvPr>
        </p:nvSpPr>
        <p:spPr>
          <a:xfrm>
            <a:off x="4038600" y="6472145"/>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extLst>
              <p:ext uri="{D42A27DB-BD31-4B8C-83A1-F6EECF244321}">
                <p14:modId xmlns:p14="http://schemas.microsoft.com/office/powerpoint/2010/main" val="44828782"/>
              </p:ext>
            </p:extLst>
          </p:nvPr>
        </p:nvGraphicFramePr>
        <p:xfrm>
          <a:off x="120074" y="1052290"/>
          <a:ext cx="11924144" cy="5120522"/>
        </p:xfrm>
        <a:graphic>
          <a:graphicData uri="http://schemas.openxmlformats.org/drawingml/2006/table">
            <a:tbl>
              <a:tblPr firstRow="1" bandRow="1">
                <a:tableStyleId>{5C22544A-7EE6-4342-B048-85BDC9FD1C3A}</a:tableStyleId>
              </a:tblPr>
              <a:tblGrid>
                <a:gridCol w="1071417">
                  <a:extLst>
                    <a:ext uri="{9D8B030D-6E8A-4147-A177-3AD203B41FA5}">
                      <a16:colId xmlns:a16="http://schemas.microsoft.com/office/drawing/2014/main" val="4250877703"/>
                    </a:ext>
                  </a:extLst>
                </a:gridCol>
                <a:gridCol w="281709">
                  <a:extLst>
                    <a:ext uri="{9D8B030D-6E8A-4147-A177-3AD203B41FA5}">
                      <a16:colId xmlns:a16="http://schemas.microsoft.com/office/drawing/2014/main" val="3094528232"/>
                    </a:ext>
                  </a:extLst>
                </a:gridCol>
                <a:gridCol w="281709">
                  <a:extLst>
                    <a:ext uri="{9D8B030D-6E8A-4147-A177-3AD203B41FA5}">
                      <a16:colId xmlns:a16="http://schemas.microsoft.com/office/drawing/2014/main" val="198086448"/>
                    </a:ext>
                  </a:extLst>
                </a:gridCol>
                <a:gridCol w="281709">
                  <a:extLst>
                    <a:ext uri="{9D8B030D-6E8A-4147-A177-3AD203B41FA5}">
                      <a16:colId xmlns:a16="http://schemas.microsoft.com/office/drawing/2014/main" val="808849939"/>
                    </a:ext>
                  </a:extLst>
                </a:gridCol>
                <a:gridCol w="281709">
                  <a:extLst>
                    <a:ext uri="{9D8B030D-6E8A-4147-A177-3AD203B41FA5}">
                      <a16:colId xmlns:a16="http://schemas.microsoft.com/office/drawing/2014/main" val="2278467631"/>
                    </a:ext>
                  </a:extLst>
                </a:gridCol>
                <a:gridCol w="4919881">
                  <a:extLst>
                    <a:ext uri="{9D8B030D-6E8A-4147-A177-3AD203B41FA5}">
                      <a16:colId xmlns:a16="http://schemas.microsoft.com/office/drawing/2014/main" val="2765565782"/>
                    </a:ext>
                  </a:extLst>
                </a:gridCol>
                <a:gridCol w="2328601">
                  <a:extLst>
                    <a:ext uri="{9D8B030D-6E8A-4147-A177-3AD203B41FA5}">
                      <a16:colId xmlns:a16="http://schemas.microsoft.com/office/drawing/2014/main" val="2819188149"/>
                    </a:ext>
                  </a:extLst>
                </a:gridCol>
                <a:gridCol w="2477409">
                  <a:extLst>
                    <a:ext uri="{9D8B030D-6E8A-4147-A177-3AD203B41FA5}">
                      <a16:colId xmlns:a16="http://schemas.microsoft.com/office/drawing/2014/main" val="2010091397"/>
                    </a:ext>
                  </a:extLst>
                </a:gridCol>
              </a:tblGrid>
              <a:tr h="190920">
                <a:tc>
                  <a:txBody>
                    <a:bodyPr/>
                    <a:lstStyle/>
                    <a:p>
                      <a:r>
                        <a:rPr lang="en-GB" sz="900">
                          <a:latin typeface="Metropolis"/>
                        </a:rPr>
                        <a:t>Workstream</a:t>
                      </a:r>
                    </a:p>
                  </a:txBody>
                  <a:tcPr anchor="ct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305473">
                <a:tc>
                  <a:txBody>
                    <a:bodyPr/>
                    <a:lstStyle/>
                    <a:p>
                      <a:endParaRPr lang="en-GB" sz="900" b="1">
                        <a:latin typeface="Metropolis" panose="00000500000000000000" pitchFamily="50" charset="0"/>
                      </a:endParaRPr>
                    </a:p>
                  </a:txBody>
                  <a:tcPr anchor="ctr">
                    <a:solidFill>
                      <a:schemeClr val="accent1"/>
                    </a:solidFill>
                  </a:tcPr>
                </a:tc>
                <a:tc>
                  <a:txBody>
                    <a:bodyPr/>
                    <a:lstStyle/>
                    <a:p>
                      <a:pPr algn="ctr"/>
                      <a:r>
                        <a:rPr lang="en-GB" sz="600" b="1">
                          <a:solidFill>
                            <a:schemeClr val="bg1"/>
                          </a:solidFill>
                          <a:latin typeface="Metropolis"/>
                        </a:rPr>
                        <a:t>Overall</a:t>
                      </a:r>
                    </a:p>
                  </a:txBody>
                  <a:tcPr vert="vert270" anchor="ctr">
                    <a:solidFill>
                      <a:schemeClr val="accent1"/>
                    </a:solidFill>
                  </a:tcPr>
                </a:tc>
                <a:tc>
                  <a:txBody>
                    <a:bodyPr/>
                    <a:lstStyle/>
                    <a:p>
                      <a:pPr algn="ctr"/>
                      <a:r>
                        <a:rPr lang="en-US" sz="600" b="1">
                          <a:solidFill>
                            <a:schemeClr val="bg1"/>
                          </a:solidFill>
                          <a:latin typeface="Metropolis"/>
                        </a:rPr>
                        <a:t>Time</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Quality</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Risks</a:t>
                      </a:r>
                      <a:endParaRPr lang="en-GB" sz="6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1180199">
                <a:tc>
                  <a:txBody>
                    <a:bodyPr/>
                    <a:lstStyle/>
                    <a:p>
                      <a:r>
                        <a:rPr lang="en-GB" sz="900" b="1">
                          <a:latin typeface="Metropolis"/>
                        </a:rPr>
                        <a:t>1. Levelling up availability and performance</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R</a:t>
                      </a:r>
                      <a:endParaRPr lang="en-GB" sz="900" b="1" kern="1200">
                        <a:solidFill>
                          <a:schemeClr val="bg1"/>
                        </a:solidFill>
                        <a:latin typeface="Metropolis"/>
                        <a:ea typeface="+mn-ea"/>
                        <a:cs typeface="+mn-cs"/>
                      </a:endParaRPr>
                    </a:p>
                  </a:txBody>
                  <a:tcPr marL="36000" marR="36000" marT="36000" marB="36000" anchor="ctr">
                    <a:solidFill>
                      <a:srgbClr val="FF0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6995" marR="0" lvl="0" indent="-86995" algn="l" defTabSz="9144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Reporting Red as OBL will not be able to produce the API Performance &amp; Availability report with the requisite data by the end of November.</a:t>
                      </a:r>
                    </a:p>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OBL has processed data submissions since mid-Feb, as per plan, but low levels of participation and incomplete data observed. Requirement of 6 consecutive months of data for 60-80% of market will not by fulfilled by the Nov deadline.</a:t>
                      </a:r>
                      <a:endParaRPr lang="en-US" sz="800" b="0" i="0" u="none" strike="noStrike" noProof="0">
                        <a:solidFill>
                          <a:schemeClr val="tx1"/>
                        </a:solidFill>
                        <a:latin typeface="Metropolis"/>
                      </a:endParaRPr>
                    </a:p>
                    <a:p>
                      <a:pPr marL="83820" marR="0" lvl="0" indent="-83820" algn="l">
                        <a:lnSpc>
                          <a:spcPct val="100000"/>
                        </a:lnSpc>
                        <a:spcBef>
                          <a:spcPts val="0"/>
                        </a:spcBef>
                        <a:spcAft>
                          <a:spcPts val="0"/>
                        </a:spcAft>
                        <a:buClr>
                          <a:srgbClr val="000000"/>
                        </a:buClr>
                        <a:buFont typeface="Arial,Sans-Serif"/>
                        <a:buChar char="•"/>
                      </a:pPr>
                      <a:r>
                        <a:rPr lang="en-GB" sz="800" b="0" i="0" u="none" strike="noStrike" noProof="0">
                          <a:solidFill>
                            <a:schemeClr val="tx1"/>
                          </a:solidFill>
                          <a:latin typeface="Metropolis"/>
                        </a:rPr>
                        <a:t>25/09 FCA call: OBL presented the latest status update (7 submissions, poor quality/completeness incl. heatmap). FCA acknowledged there is nothing OBL can do at this stage and asked for a high-level WS1 summary report.</a:t>
                      </a:r>
                      <a:endParaRPr lang="en-US">
                        <a:solidFill>
                          <a:schemeClr val="tx1"/>
                        </a:solidFill>
                      </a:endParaRPr>
                    </a:p>
                  </a:txBody>
                  <a:tcPr marL="36000" marR="36000" marT="36000" marB="36000" anchor="ctr">
                    <a:solidFill>
                      <a:schemeClr val="bg1">
                        <a:lumMod val="85000"/>
                      </a:schemeClr>
                    </a:solidFill>
                  </a:tcPr>
                </a:tc>
                <a:tc rowSpan="2">
                  <a:txBody>
                    <a:bodyPr/>
                    <a:lstStyle/>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WS1: produce a summary report by 04/10 (as requested on 25/09 call)</a:t>
                      </a:r>
                    </a:p>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noProof="0">
                          <a:solidFill>
                            <a:schemeClr val="tx1"/>
                          </a:solidFill>
                          <a:latin typeface="Metropolis"/>
                        </a:rPr>
                        <a:t>WS2a: produce headlines from data gathered so far by 04/10 (as requested on 25/09 call)</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JROC decision on next steps based on the reports summarising TPP and ASPSP feedback. </a:t>
                      </a:r>
                      <a:endParaRPr lang="en-GB">
                        <a:solidFill>
                          <a:schemeClr val="tx1"/>
                        </a:solidFill>
                      </a:endParaRPr>
                    </a:p>
                  </a:txBody>
                  <a:tcPr marL="36000" marR="36000" marT="36000" marB="36000" anchor="ctr">
                    <a:solidFill>
                      <a:schemeClr val="bg1">
                        <a:lumMod val="85000"/>
                      </a:schemeClr>
                    </a:solidFill>
                  </a:tcPr>
                </a:tc>
                <a:tc rowSpan="2">
                  <a:txBody>
                    <a:bodyPr/>
                    <a:lstStyle/>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noProof="0">
                          <a:solidFill>
                            <a:schemeClr val="tx1"/>
                          </a:solidFill>
                          <a:latin typeface="Metropolis"/>
                        </a:rPr>
                        <a:t>Prepare the WS1 &amp; 2a reports by 04/10</a:t>
                      </a:r>
                    </a:p>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noProof="0">
                          <a:solidFill>
                            <a:schemeClr val="tx1"/>
                          </a:solidFill>
                          <a:latin typeface="Metropolis"/>
                        </a:rPr>
                        <a:t>Support participants with any MI questions.</a:t>
                      </a:r>
                      <a:endParaRPr lang="en-US" sz="800" b="0" i="0" u="none" strike="noStrike" noProof="0">
                        <a:solidFill>
                          <a:schemeClr val="tx1"/>
                        </a:solidFill>
                        <a:latin typeface="Metropolis"/>
                      </a:endParaRPr>
                    </a:p>
                    <a:p>
                      <a:pPr marL="83820" marR="0" lvl="0" indent="-83820" algn="l">
                        <a:lnSpc>
                          <a:spcPct val="100000"/>
                        </a:lnSpc>
                        <a:spcBef>
                          <a:spcPts val="0"/>
                        </a:spcBef>
                        <a:spcAft>
                          <a:spcPts val="0"/>
                        </a:spcAft>
                        <a:buClr>
                          <a:srgbClr val="000000"/>
                        </a:buClr>
                        <a:buFont typeface="Arial,Sans-Serif" panose="020B0604020202020204" pitchFamily="34" charset="0"/>
                        <a:buChar char="•"/>
                      </a:pPr>
                      <a:r>
                        <a:rPr lang="en-GB" sz="800" b="0" i="0" u="none" strike="noStrike" noProof="0">
                          <a:solidFill>
                            <a:schemeClr val="tx1"/>
                          </a:solidFill>
                          <a:latin typeface="Metropolis"/>
                        </a:rPr>
                        <a:t>Working with JROC on next steps relating to voluntary data request.</a:t>
                      </a:r>
                      <a:endParaRPr lang="en-GB">
                        <a:solidFill>
                          <a:schemeClr val="tx1"/>
                        </a:solidFill>
                      </a:endParaRPr>
                    </a:p>
                  </a:txBody>
                  <a:tcPr marL="36000" marR="36000" marT="36000" marB="36000" anchor="ctr">
                    <a:solidFill>
                      <a:schemeClr val="bg1">
                        <a:lumMod val="85000"/>
                      </a:schemeClr>
                    </a:solidFill>
                  </a:tcPr>
                </a:tc>
                <a:extLst>
                  <a:ext uri="{0D108BD9-81ED-4DB2-BD59-A6C34878D82A}">
                    <a16:rowId xmlns:a16="http://schemas.microsoft.com/office/drawing/2014/main" val="2961555244"/>
                  </a:ext>
                </a:extLst>
              </a:tr>
              <a:tr h="772902">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2a. </a:t>
                      </a:r>
                      <a:r>
                        <a:rPr lang="en-GB" sz="900" b="1" kern="1200" baseline="0">
                          <a:solidFill>
                            <a:schemeClr val="tx1"/>
                          </a:solidFill>
                          <a:latin typeface="Metropolis"/>
                          <a:ea typeface="+mn-ea"/>
                          <a:cs typeface="Arial"/>
                        </a:rPr>
                        <a:t>Financial Crime Data</a:t>
                      </a:r>
                      <a:endParaRPr lang="en-GB" sz="900" b="1">
                        <a:latin typeface="Metropolis"/>
                        <a:cs typeface="Arial"/>
                      </a:endParaRPr>
                    </a:p>
                  </a:txBody>
                  <a:tcPr marL="36000" marR="36000" marT="36000" marB="36000" anchor="ct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rgbClr val="FFC00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Reporting Amber, noting a risk of not receiving 6 month of data to fulfil the workstream deliverables. Quality RAG has improved from Red to Amber now that the CMA9 who stopped submitting data in May are now resuming submissions as more ASPSPs are submitting. They agreed to submit the missing months by early Oct, which would achieve 60% coverage of the market represented and allow OBL to RAG Time and Quality to Green.  </a:t>
                      </a:r>
                      <a:endParaRPr lang="en-US" sz="800" b="0" i="0" u="none" strike="noStrike" noProof="0">
                        <a:solidFill>
                          <a:schemeClr val="tx1"/>
                        </a:solidFill>
                        <a:latin typeface="Metropolis"/>
                      </a:endParaRPr>
                    </a:p>
                    <a:p>
                      <a:pPr marL="83820" marR="0" lvl="0"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noProof="0">
                          <a:solidFill>
                            <a:schemeClr val="tx1"/>
                          </a:solidFill>
                          <a:latin typeface="Metropolis"/>
                        </a:rPr>
                        <a:t>25/09 FCA call: OBL presented the latest status </a:t>
                      </a:r>
                      <a:r>
                        <a:rPr lang="en-GB" sz="800" b="0" i="0" u="none" strike="noStrike" kern="1200" noProof="0">
                          <a:solidFill>
                            <a:schemeClr val="tx1"/>
                          </a:solidFill>
                          <a:latin typeface="Metropolis"/>
                          <a:ea typeface="+mn-ea"/>
                          <a:cs typeface="+mn-cs"/>
                        </a:rPr>
                        <a:t>update. FCA requested a report on headlines from the data collected so far.  </a:t>
                      </a:r>
                      <a:endParaRPr lang="en-US" sz="800" b="0" i="0" u="none" strike="noStrike" kern="1200">
                        <a:solidFill>
                          <a:schemeClr val="tx1"/>
                        </a:solidFill>
                        <a:latin typeface="Metropolis"/>
                        <a:ea typeface="+mn-ea"/>
                        <a:cs typeface="+mn-cs"/>
                      </a:endParaRPr>
                    </a:p>
                  </a:txBody>
                  <a:tcPr marL="36000" marR="36000" marT="36000" marB="36000" anchor="ctr">
                    <a:solidFill>
                      <a:schemeClr val="tx2">
                        <a:lumMod val="20000"/>
                        <a:lumOff val="80000"/>
                      </a:schemeClr>
                    </a:solidFill>
                  </a:tcPr>
                </a:tc>
                <a:tc vMerge="1">
                  <a:txBody>
                    <a:bodyPr/>
                    <a:lstStyle/>
                    <a:p>
                      <a:pPr marL="83820" lvl="0" indent="-83820" algn="l">
                        <a:buFont typeface="Arial" panose="020B0604020202020204" pitchFamily="34" charset="0"/>
                        <a:buChar char="•"/>
                      </a:pPr>
                      <a:endParaRPr lang="en-GB" sz="800" kern="1200">
                        <a:solidFill>
                          <a:schemeClr val="dk1"/>
                        </a:solidFill>
                        <a:latin typeface="Metropolis"/>
                        <a:ea typeface="+mn-ea"/>
                        <a:cs typeface="+mn-cs"/>
                      </a:endParaRPr>
                    </a:p>
                  </a:txBody>
                  <a:tcPr marL="36000" marR="36000" marT="36000" marB="36000" anchor="ctr"/>
                </a:tc>
                <a:tc vMerge="1">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800" kern="1200">
                        <a:solidFill>
                          <a:schemeClr val="dk1"/>
                        </a:solidFill>
                        <a:latin typeface="Metropolis"/>
                        <a:ea typeface="+mn-ea"/>
                        <a:cs typeface="+mn-cs"/>
                      </a:endParaRPr>
                    </a:p>
                  </a:txBody>
                  <a:tcPr marL="36000" marR="36000" marT="36000" marB="36000" anchor="ctr"/>
                </a:tc>
                <a:extLst>
                  <a:ext uri="{0D108BD9-81ED-4DB2-BD59-A6C34878D82A}">
                    <a16:rowId xmlns:a16="http://schemas.microsoft.com/office/drawing/2014/main" val="3522747918"/>
                  </a:ext>
                </a:extLst>
              </a:tr>
              <a:tr h="550454">
                <a:tc>
                  <a:txBody>
                    <a:bodyPr/>
                    <a:lstStyle/>
                    <a:p>
                      <a:r>
                        <a:rPr lang="en-GB" sz="900" b="1">
                          <a:latin typeface="Metropolis"/>
                        </a:rPr>
                        <a:t>2b. Financial crime tools (e.g. TRIs)</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defTabSz="914400" rtl="0" eaLnBrk="1"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a:solidFill>
                            <a:schemeClr val="tx1"/>
                          </a:solidFill>
                          <a:latin typeface="Metropolis"/>
                          <a:ea typeface="+mn-ea"/>
                          <a:cs typeface="+mn-cs"/>
                        </a:rPr>
                        <a:t>Reporting Green - No changes</a:t>
                      </a:r>
                    </a:p>
                    <a:p>
                      <a:pPr marL="83820" marR="0" lvl="0" indent="-83820" algn="l" defTabSz="914400" rtl="0" eaLnBrk="1"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a:solidFill>
                            <a:schemeClr val="tx1"/>
                          </a:solidFill>
                          <a:latin typeface="Metropolis"/>
                          <a:ea typeface="+mn-ea"/>
                          <a:cs typeface="+mn-cs"/>
                        </a:rPr>
                        <a:t>The data phase continues to run smoothly, with TRIs being received as expected. </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The primary focus for Sep and Oct will be on TRI volumes and efficacy in preparation for the final report and conclusions. </a:t>
                      </a:r>
                    </a:p>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Pilot ASPSPs are preparing to share an interim update prior to the final report.</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ea typeface="+mn-ea"/>
                          <a:cs typeface="+mn-cs"/>
                        </a:rPr>
                        <a:t>Collating feedback and statuses from pilot banks to produce and share interim update with JROC.</a:t>
                      </a:r>
                    </a:p>
                  </a:txBody>
                  <a:tcPr marL="36000" marR="36000" marT="36000" marB="36000" anchor="ctr">
                    <a:solidFill>
                      <a:schemeClr val="bg1">
                        <a:lumMod val="85000"/>
                      </a:schemeClr>
                    </a:solidFill>
                  </a:tcPr>
                </a:tc>
                <a:extLst>
                  <a:ext uri="{0D108BD9-81ED-4DB2-BD59-A6C34878D82A}">
                    <a16:rowId xmlns:a16="http://schemas.microsoft.com/office/drawing/2014/main" val="1196494340"/>
                  </a:ext>
                </a:extLst>
              </a:tr>
              <a:tr h="976876">
                <a:tc>
                  <a:txBody>
                    <a:bodyPr/>
                    <a:lstStyle/>
                    <a:p>
                      <a:r>
                        <a:rPr lang="en-GB" sz="900" b="1">
                          <a:latin typeface="Metropolis"/>
                        </a:rPr>
                        <a:t>3. Consumer Protection (Disputes)</a:t>
                      </a:r>
                    </a:p>
                  </a:txBody>
                  <a:tcPr marL="36000" marR="36000" marT="36000" marB="36000" anchor="ctr">
                    <a:solidFill>
                      <a:schemeClr val="tx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chemeClr val="accent4"/>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tx1"/>
                          </a:solidFill>
                          <a:latin typeface="Metropolis"/>
                          <a:ea typeface="+mn-ea"/>
                          <a:cs typeface="+mn-cs"/>
                        </a:rPr>
                        <a:t>A</a:t>
                      </a:r>
                      <a:endParaRPr lang="en-GB" sz="900" b="1" kern="1200">
                        <a:solidFill>
                          <a:schemeClr val="tx1"/>
                        </a:solidFill>
                        <a:latin typeface="Metropolis"/>
                        <a:ea typeface="+mn-ea"/>
                        <a:cs typeface="+mn-cs"/>
                      </a:endParaRPr>
                    </a:p>
                  </a:txBody>
                  <a:tcPr marL="36000" marR="36000" marT="36000" marB="36000" anchor="ctr">
                    <a:solidFill>
                      <a:schemeClr val="accent4"/>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JROC feedback on the scope document has been received and updated, and upon final JROC sign-off the materials will be shared with JWIG and roundtable attendees, target w/c 30.09.</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A decision of the CR to rebaseline the workstream is now tracking to JWIG on the 07/10.</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Roundtable invites have been sent – first set will be October 8/9 and second set October 24/25, with time in between and after the second set for additional sessions if needed – moderate level of sign-ups (17 organisations at time of writing) so OBL are reaching out directly to increase engagement.</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Analysis is underway and OBL are talking with Pay.UK and PSR about existing research we can use to fast track our analysis.</a:t>
                      </a:r>
                    </a:p>
                  </a:txBody>
                  <a:tcPr marL="36195" marR="36195" marT="36195" marB="36195" anchor="ctr">
                    <a:solidFill>
                      <a:schemeClr val="tx2">
                        <a:lumMod val="20000"/>
                        <a:lumOff val="80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Approval of workstream scope and CR</a:t>
                      </a:r>
                    </a:p>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First pack for roundtable</a:t>
                      </a:r>
                    </a:p>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Second pack for roundtable</a:t>
                      </a:r>
                    </a:p>
                  </a:txBody>
                  <a:tcPr anchor="ctr">
                    <a:solidFill>
                      <a:schemeClr val="tx2">
                        <a:lumMod val="20000"/>
                        <a:lumOff val="80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Analysis and preparation for roundtable 1</a:t>
                      </a:r>
                    </a:p>
                  </a:txBody>
                  <a:tcPr anchor="ctr">
                    <a:solidFill>
                      <a:schemeClr val="tx2">
                        <a:lumMod val="20000"/>
                        <a:lumOff val="80000"/>
                      </a:schemeClr>
                    </a:solidFill>
                  </a:tcPr>
                </a:tc>
                <a:extLst>
                  <a:ext uri="{0D108BD9-81ED-4DB2-BD59-A6C34878D82A}">
                    <a16:rowId xmlns:a16="http://schemas.microsoft.com/office/drawing/2014/main" val="1245212670"/>
                  </a:ext>
                </a:extLst>
              </a:tr>
              <a:tr h="569253">
                <a:tc>
                  <a:txBody>
                    <a:bodyPr/>
                    <a:lstStyle/>
                    <a:p>
                      <a:r>
                        <a:rPr lang="en-GB" sz="900" b="1">
                          <a:latin typeface="Metropolis"/>
                        </a:rPr>
                        <a:t>4. Information Flows</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a:solidFill>
                            <a:schemeClr val="tx1"/>
                          </a:solidFill>
                          <a:effectLst/>
                          <a:latin typeface="Metropolis" panose="00000500000000000000" pitchFamily="50" charset="0"/>
                        </a:rPr>
                        <a:t>The draft WS4 ‘Information Flow Adoption Report’</a:t>
                      </a:r>
                      <a:r>
                        <a:rPr lang="en-GB" sz="800" b="0" i="0" u="none" strike="noStrike" kern="1200">
                          <a:solidFill>
                            <a:schemeClr val="tx1"/>
                          </a:solidFill>
                          <a:latin typeface="Metropolis"/>
                          <a:ea typeface="+mn-ea"/>
                          <a:cs typeface="+mn-cs"/>
                        </a:rPr>
                        <a:t> was published to JROC for review on the 27/09.  </a:t>
                      </a:r>
                      <a:endParaRPr lang="en-GB" sz="800" b="0" i="0" u="none" strike="noStrike" noProof="0">
                        <a:solidFill>
                          <a:schemeClr val="tx1"/>
                        </a:solidFill>
                        <a:latin typeface="Metropolis"/>
                      </a:endParaRP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noProof="0">
                          <a:solidFill>
                            <a:schemeClr val="tx1"/>
                          </a:solidFill>
                          <a:latin typeface="Metropolis"/>
                        </a:rPr>
                        <a:t>OBL received input from all CMA9, 2 non-CMA9 directly plus 7 through Participant Support, and 8 TPP; providing a satisfactory level of coverage and allowing conclusions to be drawn.</a:t>
                      </a:r>
                    </a:p>
                  </a:txBody>
                  <a:tcPr marL="36000" marR="36000" marT="36000" marB="36000" anchor="ctr">
                    <a:solidFill>
                      <a:schemeClr val="bg1">
                        <a:lumMod val="85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tabLst/>
                        <a:defRPr/>
                      </a:pPr>
                      <a:r>
                        <a:rPr lang="en-GB" sz="800" b="0" i="0" u="none" strike="noStrike" kern="1200">
                          <a:solidFill>
                            <a:schemeClr val="tx1"/>
                          </a:solidFill>
                          <a:latin typeface="Metropolis"/>
                          <a:ea typeface="+mn-ea"/>
                          <a:cs typeface="+mn-cs"/>
                        </a:rPr>
                        <a:t>Final report to be published w/e 04/10.</a:t>
                      </a:r>
                    </a:p>
                  </a:txBody>
                  <a:tcPr marL="26765" marR="26765" marT="26765" marB="26765" anchor="ctr">
                    <a:solidFill>
                      <a:schemeClr val="bg1">
                        <a:lumMod val="85000"/>
                      </a:schemeClr>
                    </a:solidFill>
                  </a:tcPr>
                </a:tc>
                <a:tc>
                  <a:txBody>
                    <a:bodyPr/>
                    <a:lstStyle/>
                    <a:p>
                      <a:pPr marL="83820" marR="0" lvl="0" indent="-83820" algn="l" defTabSz="914400" rtl="0" eaLnBrk="1" fontAlgn="base"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a:solidFill>
                            <a:schemeClr val="tx1"/>
                          </a:solidFill>
                          <a:latin typeface="Metropolis"/>
                          <a:ea typeface="+mn-ea"/>
                          <a:cs typeface="+mn-cs"/>
                        </a:rPr>
                        <a:t>Respond to any JROC feedback on the draft report.</a:t>
                      </a:r>
                    </a:p>
                  </a:txBody>
                  <a:tcPr marL="26765" marR="26765" marT="26765" marB="26765" anchor="ctr">
                    <a:solidFill>
                      <a:schemeClr val="bg1">
                        <a:lumMod val="85000"/>
                      </a:schemeClr>
                    </a:solidFill>
                  </a:tcPr>
                </a:tc>
                <a:extLst>
                  <a:ext uri="{0D108BD9-81ED-4DB2-BD59-A6C34878D82A}">
                    <a16:rowId xmlns:a16="http://schemas.microsoft.com/office/drawing/2014/main" val="817122582"/>
                  </a:ext>
                </a:extLst>
              </a:tr>
            </a:tbl>
          </a:graphicData>
        </a:graphic>
      </p:graphicFrame>
    </p:spTree>
    <p:extLst>
      <p:ext uri="{BB962C8B-B14F-4D97-AF65-F5344CB8AC3E}">
        <p14:creationId xmlns:p14="http://schemas.microsoft.com/office/powerpoint/2010/main" val="3917625261"/>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7971377" cy="551815"/>
          </a:xfrm>
        </p:spPr>
        <p:txBody>
          <a:bodyPr anchor="ctr">
            <a:normAutofit/>
          </a:bodyPr>
          <a:lstStyle/>
          <a:p>
            <a:r>
              <a:rPr lang="en-GB" sz="2400">
                <a:latin typeface="Metropolis"/>
                <a:cs typeface="Arial"/>
              </a:rPr>
              <a:t>Workstream 5 Status Report </a:t>
            </a:r>
            <a:r>
              <a:rPr lang="en-GB" sz="1400">
                <a:latin typeface="Metropolis"/>
                <a:cs typeface="Arial"/>
              </a:rPr>
              <a:t>(as at 30.09.24)</a:t>
            </a:r>
            <a:endParaRPr lang="en-GB" sz="2400">
              <a:latin typeface="Metropolis"/>
              <a:cs typeface="Arial"/>
            </a:endParaRP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74170" y="1055577"/>
          <a:ext cx="11753083" cy="5781240"/>
        </p:xfrm>
        <a:graphic>
          <a:graphicData uri="http://schemas.openxmlformats.org/drawingml/2006/table">
            <a:tbl>
              <a:tblPr firstRow="1" bandRow="1">
                <a:tableStyleId>{5C22544A-7EE6-4342-B048-85BDC9FD1C3A}</a:tableStyleId>
              </a:tblPr>
              <a:tblGrid>
                <a:gridCol w="425772">
                  <a:extLst>
                    <a:ext uri="{9D8B030D-6E8A-4147-A177-3AD203B41FA5}">
                      <a16:colId xmlns:a16="http://schemas.microsoft.com/office/drawing/2014/main" val="4250877703"/>
                    </a:ext>
                  </a:extLst>
                </a:gridCol>
                <a:gridCol w="792000">
                  <a:extLst>
                    <a:ext uri="{9D8B030D-6E8A-4147-A177-3AD203B41FA5}">
                      <a16:colId xmlns:a16="http://schemas.microsoft.com/office/drawing/2014/main" val="716176290"/>
                    </a:ext>
                  </a:extLst>
                </a:gridCol>
                <a:gridCol w="291322">
                  <a:extLst>
                    <a:ext uri="{9D8B030D-6E8A-4147-A177-3AD203B41FA5}">
                      <a16:colId xmlns:a16="http://schemas.microsoft.com/office/drawing/2014/main" val="3094528232"/>
                    </a:ext>
                  </a:extLst>
                </a:gridCol>
                <a:gridCol w="291322">
                  <a:extLst>
                    <a:ext uri="{9D8B030D-6E8A-4147-A177-3AD203B41FA5}">
                      <a16:colId xmlns:a16="http://schemas.microsoft.com/office/drawing/2014/main" val="198086448"/>
                    </a:ext>
                  </a:extLst>
                </a:gridCol>
                <a:gridCol w="291322">
                  <a:extLst>
                    <a:ext uri="{9D8B030D-6E8A-4147-A177-3AD203B41FA5}">
                      <a16:colId xmlns:a16="http://schemas.microsoft.com/office/drawing/2014/main" val="808849939"/>
                    </a:ext>
                  </a:extLst>
                </a:gridCol>
                <a:gridCol w="291322">
                  <a:extLst>
                    <a:ext uri="{9D8B030D-6E8A-4147-A177-3AD203B41FA5}">
                      <a16:colId xmlns:a16="http://schemas.microsoft.com/office/drawing/2014/main" val="2278467631"/>
                    </a:ext>
                  </a:extLst>
                </a:gridCol>
                <a:gridCol w="4219575">
                  <a:extLst>
                    <a:ext uri="{9D8B030D-6E8A-4147-A177-3AD203B41FA5}">
                      <a16:colId xmlns:a16="http://schemas.microsoft.com/office/drawing/2014/main" val="2765565782"/>
                    </a:ext>
                  </a:extLst>
                </a:gridCol>
                <a:gridCol w="2692779">
                  <a:extLst>
                    <a:ext uri="{9D8B030D-6E8A-4147-A177-3AD203B41FA5}">
                      <a16:colId xmlns:a16="http://schemas.microsoft.com/office/drawing/2014/main" val="2819188149"/>
                    </a:ext>
                  </a:extLst>
                </a:gridCol>
                <a:gridCol w="2457669">
                  <a:extLst>
                    <a:ext uri="{9D8B030D-6E8A-4147-A177-3AD203B41FA5}">
                      <a16:colId xmlns:a16="http://schemas.microsoft.com/office/drawing/2014/main" val="2010091397"/>
                    </a:ext>
                  </a:extLst>
                </a:gridCol>
              </a:tblGrid>
              <a:tr h="214747">
                <a:tc gridSpan="2">
                  <a:txBody>
                    <a:bodyPr/>
                    <a:lstStyle/>
                    <a:p>
                      <a:r>
                        <a:rPr lang="en-GB" sz="900">
                          <a:latin typeface="Metropolis"/>
                        </a:rPr>
                        <a:t>Workstream</a:t>
                      </a:r>
                    </a:p>
                  </a:txBody>
                  <a:tcPr anchor="ctr"/>
                </a:tc>
                <a:tc hMerge="1">
                  <a:txBody>
                    <a:bodyPr/>
                    <a:lstStyle/>
                    <a:p>
                      <a:endParaRPr lang="en-GB"/>
                    </a:p>
                  </a:txBody>
                  <a:tcPr/>
                </a:tc>
                <a:tc gridSpan="4">
                  <a:txBody>
                    <a:bodyPr/>
                    <a:lstStyle/>
                    <a:p>
                      <a:pPr algn="ctr"/>
                      <a:r>
                        <a:rPr lang="en-US" sz="900">
                          <a:latin typeface="Metropolis"/>
                        </a:rPr>
                        <a:t>RAG Status*</a:t>
                      </a:r>
                      <a:endParaRPr lang="en-GB" sz="900">
                        <a:latin typeface="Metropolis"/>
                      </a:endParaRPr>
                    </a:p>
                  </a:txBody>
                  <a:tcPr anchor="ctr"/>
                </a:tc>
                <a:tc hMerge="1">
                  <a:txBody>
                    <a:bodyPr/>
                    <a:lstStyle/>
                    <a:p>
                      <a:endParaRPr/>
                    </a:p>
                  </a:txBody>
                  <a:tcPr/>
                </a:tc>
                <a:tc hMerge="1">
                  <a:txBody>
                    <a:bodyPr/>
                    <a:lstStyle/>
                    <a:p>
                      <a:pPr algn="ctr"/>
                      <a:endParaRPr lang="en-GB" sz="900">
                        <a:latin typeface="Metropolis"/>
                      </a:endParaRPr>
                    </a:p>
                  </a:txBody>
                  <a:tcPr/>
                </a:tc>
                <a:tc hMerge="1">
                  <a:txBody>
                    <a:bodyPr/>
                    <a:lstStyle/>
                    <a:p>
                      <a:pPr algn="ctr"/>
                      <a:endParaRPr lang="en-GB" sz="900">
                        <a:latin typeface="Metropolis"/>
                      </a:endParaRPr>
                    </a:p>
                  </a:txBody>
                  <a:tcPr/>
                </a:tc>
                <a:tc>
                  <a:txBody>
                    <a:bodyPr/>
                    <a:lstStyle/>
                    <a:p>
                      <a:pPr algn="ctr"/>
                      <a:r>
                        <a:rPr lang="en-GB" sz="900">
                          <a:latin typeface="Metropolis"/>
                        </a:rPr>
                        <a:t>Key Progress Updates</a:t>
                      </a:r>
                    </a:p>
                  </a:txBody>
                  <a:tcPr anchor="ctr"/>
                </a:tc>
                <a:tc gridSpan="2">
                  <a:txBody>
                    <a:bodyPr/>
                    <a:lstStyle/>
                    <a:p>
                      <a:pPr algn="ctr"/>
                      <a:r>
                        <a:rPr lang="en-US" sz="900">
                          <a:latin typeface="Metropolis"/>
                        </a:rPr>
                        <a:t>Upcoming Deliverables, Meetings and Focus Areas</a:t>
                      </a:r>
                      <a:endParaRPr lang="en-GB" sz="900">
                        <a:latin typeface="Metropolis"/>
                      </a:endParaRPr>
                    </a:p>
                  </a:txBody>
                  <a:tcPr anchor="ctr"/>
                </a:tc>
                <a:tc hMerge="1">
                  <a:txBody>
                    <a:bodyPr/>
                    <a:lstStyle/>
                    <a:p>
                      <a:r>
                        <a:rPr lang="en-GB" sz="900">
                          <a:latin typeface="Metropolis"/>
                        </a:rPr>
                        <a:t>Next week</a:t>
                      </a:r>
                    </a:p>
                  </a:txBody>
                  <a:tcPr/>
                </a:tc>
                <a:extLst>
                  <a:ext uri="{0D108BD9-81ED-4DB2-BD59-A6C34878D82A}">
                    <a16:rowId xmlns:a16="http://schemas.microsoft.com/office/drawing/2014/main" val="294520693"/>
                  </a:ext>
                </a:extLst>
              </a:tr>
              <a:tr h="343595">
                <a:tc gridSpan="2">
                  <a:txBody>
                    <a:bodyPr/>
                    <a:lstStyle/>
                    <a:p>
                      <a:endParaRPr lang="en-GB" sz="900" b="1">
                        <a:latin typeface="Metropolis"/>
                      </a:endParaRPr>
                    </a:p>
                  </a:txBody>
                  <a:tcPr anchor="ctr">
                    <a:solidFill>
                      <a:schemeClr val="accent1"/>
                    </a:solidFill>
                  </a:tcPr>
                </a:tc>
                <a:tc hMerge="1">
                  <a:txBody>
                    <a:bodyPr/>
                    <a:lstStyle/>
                    <a:p>
                      <a:endParaRPr lang="en-GB"/>
                    </a:p>
                  </a:txBody>
                  <a:tcPr/>
                </a:tc>
                <a:tc>
                  <a:txBody>
                    <a:bodyPr/>
                    <a:lstStyle/>
                    <a:p>
                      <a:pPr algn="ctr"/>
                      <a:r>
                        <a:rPr lang="en-GB" sz="600" b="1">
                          <a:solidFill>
                            <a:schemeClr val="bg1"/>
                          </a:solidFill>
                          <a:latin typeface="Metropolis"/>
                        </a:rPr>
                        <a:t>Overall</a:t>
                      </a:r>
                    </a:p>
                  </a:txBody>
                  <a:tcPr vert="vert270" anchor="ctr">
                    <a:solidFill>
                      <a:schemeClr val="accent1"/>
                    </a:solidFill>
                  </a:tcPr>
                </a:tc>
                <a:tc>
                  <a:txBody>
                    <a:bodyPr/>
                    <a:lstStyle/>
                    <a:p>
                      <a:pPr algn="ctr"/>
                      <a:r>
                        <a:rPr lang="en-US" sz="600" b="1">
                          <a:solidFill>
                            <a:schemeClr val="bg1"/>
                          </a:solidFill>
                          <a:latin typeface="Metropolis"/>
                        </a:rPr>
                        <a:t>Time</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Quality</a:t>
                      </a:r>
                      <a:endParaRPr lang="en-GB" sz="600" b="1">
                        <a:solidFill>
                          <a:schemeClr val="bg1"/>
                        </a:solidFill>
                        <a:latin typeface="Metropolis"/>
                      </a:endParaRPr>
                    </a:p>
                  </a:txBody>
                  <a:tcPr vert="vert270" anchor="ctr">
                    <a:solidFill>
                      <a:schemeClr val="accent1"/>
                    </a:solidFill>
                  </a:tcPr>
                </a:tc>
                <a:tc>
                  <a:txBody>
                    <a:bodyPr/>
                    <a:lstStyle/>
                    <a:p>
                      <a:pPr algn="ctr"/>
                      <a:r>
                        <a:rPr lang="en-US" sz="600" b="1">
                          <a:solidFill>
                            <a:schemeClr val="bg1"/>
                          </a:solidFill>
                          <a:latin typeface="Metropolis"/>
                        </a:rPr>
                        <a:t>Risks</a:t>
                      </a:r>
                      <a:endParaRPr lang="en-GB" sz="600" b="1">
                        <a:solidFill>
                          <a:schemeClr val="bg1"/>
                        </a:solidFill>
                        <a:latin typeface="Metropolis"/>
                      </a:endParaRPr>
                    </a:p>
                  </a:txBody>
                  <a:tcPr vert="vert270" anchor="ctr">
                    <a:solidFill>
                      <a:schemeClr val="accent1"/>
                    </a:solidFill>
                  </a:tcPr>
                </a:tc>
                <a:tc>
                  <a:txBody>
                    <a:bodyPr/>
                    <a:lstStyle/>
                    <a:p>
                      <a:pPr marL="0" algn="ctr" defTabSz="914400" rtl="0" eaLnBrk="1" latinLnBrk="0" hangingPunct="1"/>
                      <a:r>
                        <a:rPr lang="en-GB" sz="900" b="1" kern="1200">
                          <a:solidFill>
                            <a:schemeClr val="lt1"/>
                          </a:solidFill>
                          <a:latin typeface="Metropolis"/>
                          <a:ea typeface="+mn-ea"/>
                          <a:cs typeface="+mn-cs"/>
                        </a:rPr>
                        <a:t>Include RAG rationale and action plan and any new risks or issues</a:t>
                      </a:r>
                    </a:p>
                  </a:txBody>
                  <a:tcPr anchor="ctr">
                    <a:solidFill>
                      <a:schemeClr val="accent1"/>
                    </a:solidFill>
                  </a:tcPr>
                </a:tc>
                <a:tc>
                  <a:txBody>
                    <a:bodyPr/>
                    <a:lstStyle/>
                    <a:p>
                      <a:pPr algn="ctr"/>
                      <a:r>
                        <a:rPr lang="en-GB" sz="900" b="1">
                          <a:solidFill>
                            <a:schemeClr val="bg1"/>
                          </a:solidFill>
                          <a:latin typeface="Metropolis"/>
                        </a:rPr>
                        <a:t>Key Milestones/Deliverables due in next 4 weeks (as per plan)</a:t>
                      </a:r>
                    </a:p>
                  </a:txBody>
                  <a:tcPr anchor="ctr">
                    <a:solidFill>
                      <a:schemeClr val="accent1"/>
                    </a:solidFill>
                  </a:tcPr>
                </a:tc>
                <a:tc>
                  <a:txBody>
                    <a:bodyPr/>
                    <a:lstStyle/>
                    <a:p>
                      <a:pPr algn="ctr"/>
                      <a:r>
                        <a:rPr lang="en-GB" sz="900" b="1">
                          <a:solidFill>
                            <a:schemeClr val="bg1"/>
                          </a:solidFill>
                          <a:latin typeface="Metropolis"/>
                        </a:rPr>
                        <a:t>Focus Areas for Next Period</a:t>
                      </a:r>
                    </a:p>
                  </a:txBody>
                  <a:tcPr anchor="ctr">
                    <a:solidFill>
                      <a:schemeClr val="accent1"/>
                    </a:solidFill>
                  </a:tcPr>
                </a:tc>
                <a:extLst>
                  <a:ext uri="{0D108BD9-81ED-4DB2-BD59-A6C34878D82A}">
                    <a16:rowId xmlns:a16="http://schemas.microsoft.com/office/drawing/2014/main" val="3970317765"/>
                  </a:ext>
                </a:extLst>
              </a:tr>
              <a:tr h="1098421">
                <a:tc gridSpan="2">
                  <a:txBody>
                    <a:bodyPr/>
                    <a:lstStyle/>
                    <a:p>
                      <a:r>
                        <a:rPr lang="en-GB" sz="900" b="1">
                          <a:latin typeface="Metropolis"/>
                        </a:rPr>
                        <a:t>5.1. Technical</a:t>
                      </a:r>
                    </a:p>
                  </a:txBody>
                  <a:tcPr marL="36000" marR="36000" marT="36000" marB="36000" anchor="ctr">
                    <a:solidFill>
                      <a:schemeClr val="bg1">
                        <a:lumMod val="85000"/>
                      </a:schemeClr>
                    </a:solidFill>
                  </a:tcP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Continues to report Green.</a:t>
                      </a:r>
                    </a:p>
                    <a:p>
                      <a:pPr marL="83820" marR="0" lvl="0" indent="-83820" algn="l" rtl="0" eaLnBrk="1" fontAlgn="auto" latinLnBrk="0" hangingPunct="1">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The workstream is tracking technical requirements on PISPs and ASPSPs under the MLA, this is being worked through alongside propositional &amp; operational MLA requirements. </a:t>
                      </a: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As per MLA stream, the last of the propositional elements has been presented to WG and operational requirements are being covered.</a:t>
                      </a:r>
                    </a:p>
                    <a:p>
                      <a:pPr marL="83820" marR="0" lvl="0" indent="-83820" algn="l">
                        <a:lnSpc>
                          <a:spcPct val="100000"/>
                        </a:lnSpc>
                        <a:spcBef>
                          <a:spcPts val="0"/>
                        </a:spcBef>
                        <a:spcAft>
                          <a:spcPts val="0"/>
                        </a:spcAft>
                        <a:buClr>
                          <a:srgbClr val="000000"/>
                        </a:buClr>
                        <a:buSzTx/>
                        <a:buFont typeface="Arial,Sans-Serif"/>
                        <a:buChar char="•"/>
                      </a:pPr>
                      <a:r>
                        <a:rPr lang="en-GB" sz="800" b="0" i="0" u="none" strike="noStrike" noProof="0">
                          <a:solidFill>
                            <a:schemeClr val="tx1"/>
                          </a:solidFill>
                          <a:latin typeface="Metropolis"/>
                        </a:rPr>
                        <a:t>Requirements for later waves are being picked up through a combination of MLA requirements that have been discounted from Wave 1 but are relevant to Wave 2 or a later wave; or through post-pilot VRP blueprint requirements. </a:t>
                      </a:r>
                    </a:p>
                  </a:txBody>
                  <a:tcPr marL="36000" marR="36000" marT="36000" marB="36000" anchor="ctr">
                    <a:solidFill>
                      <a:schemeClr val="bg1">
                        <a:lumMod val="85000"/>
                      </a:schemeClr>
                    </a:solidFill>
                  </a:tcP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noProof="0">
                          <a:solidFill>
                            <a:schemeClr val="tx1"/>
                          </a:solidFill>
                          <a:latin typeface="Metropolis"/>
                        </a:rPr>
                        <a:t>Track technical requirements.</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Support MLA stream with MLA papers. </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Continue refining longer-term roadmap for waves 2+, to bring to IG at future date.</a:t>
                      </a:r>
                      <a:endParaRPr lang="en-GB" sz="800">
                        <a:solidFill>
                          <a:schemeClr val="tx1"/>
                        </a:solidFill>
                      </a:endParaRPr>
                    </a:p>
                  </a:txBody>
                  <a:tcPr marL="36000" marR="36000" marT="36000" marB="36000" anchor="ctr">
                    <a:solidFill>
                      <a:schemeClr val="bg1">
                        <a:lumMod val="85000"/>
                      </a:schemeClr>
                    </a:solidFill>
                  </a:tcP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noProof="0">
                          <a:solidFill>
                            <a:schemeClr val="tx1"/>
                          </a:solidFill>
                          <a:latin typeface="Metropolis"/>
                        </a:rPr>
                        <a:t>Support &amp; monitor MLA proposition elements. </a:t>
                      </a:r>
                    </a:p>
                    <a:p>
                      <a:pPr marL="83820" lvl="0" indent="-83820" algn="l">
                        <a:buClr>
                          <a:srgbClr val="000000"/>
                        </a:buClr>
                        <a:buFont typeface="Arial,Sans-Serif" panose="020B0604020202020204" pitchFamily="34" charset="0"/>
                        <a:buChar char="•"/>
                      </a:pPr>
                      <a:r>
                        <a:rPr lang="en-US" sz="800" b="0" i="0" u="none" strike="noStrike" noProof="0">
                          <a:solidFill>
                            <a:schemeClr val="tx1"/>
                          </a:solidFill>
                          <a:latin typeface="Metropolis"/>
                        </a:rPr>
                        <a:t>Support &amp; monitor Operational MLA requirements.</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Continue populating longer-term roadmap for Wave 2+.</a:t>
                      </a:r>
                    </a:p>
                    <a:p>
                      <a:pPr marL="83820" lvl="0" indent="-83820" algn="l">
                        <a:buClr>
                          <a:srgbClr val="000000"/>
                        </a:buClr>
                        <a:buFont typeface="Arial,Sans-Serif" panose="020B0604020202020204" pitchFamily="34" charset="0"/>
                        <a:buChar char="•"/>
                      </a:pPr>
                      <a:r>
                        <a:rPr lang="en-GB" sz="800" b="0" i="0" u="none" strike="noStrike" noProof="0">
                          <a:solidFill>
                            <a:schemeClr val="tx1"/>
                          </a:solidFill>
                          <a:latin typeface="Metropolis"/>
                        </a:rPr>
                        <a:t>Consider benefit of technical implementation workshops.</a:t>
                      </a:r>
                    </a:p>
                  </a:txBody>
                  <a:tcPr marL="36000" marR="36000" marT="36000" marB="36000" anchor="ctr">
                    <a:solidFill>
                      <a:schemeClr val="bg1">
                        <a:lumMod val="85000"/>
                      </a:schemeClr>
                    </a:solidFill>
                  </a:tcPr>
                </a:tc>
                <a:extLst>
                  <a:ext uri="{0D108BD9-81ED-4DB2-BD59-A6C34878D82A}">
                    <a16:rowId xmlns:a16="http://schemas.microsoft.com/office/drawing/2014/main" val="2961555244"/>
                  </a:ext>
                </a:extLst>
              </a:tr>
              <a:tr h="754826">
                <a:tc rowSpan="2" gridSpan="2">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a:latin typeface="Metropolis"/>
                        </a:rPr>
                        <a:t>5.2. </a:t>
                      </a:r>
                      <a:r>
                        <a:rPr lang="en-GB" sz="900" b="1" kern="1200" baseline="0">
                          <a:solidFill>
                            <a:schemeClr val="tx1"/>
                          </a:solidFill>
                          <a:latin typeface="Metropolis"/>
                          <a:ea typeface="+mn-ea"/>
                          <a:cs typeface="Arial"/>
                        </a:rPr>
                        <a:t>Disputes</a:t>
                      </a:r>
                      <a:endParaRPr lang="en-GB" sz="900" b="1">
                        <a:latin typeface="Metropolis"/>
                        <a:cs typeface="Arial"/>
                      </a:endParaRPr>
                    </a:p>
                  </a:txBody>
                  <a:tcPr marL="36000" marR="36000" marT="36000" marB="36000" anchor="ctr">
                    <a:solidFill>
                      <a:schemeClr val="tx2">
                        <a:lumMod val="20000"/>
                        <a:lumOff val="80000"/>
                      </a:schemeClr>
                    </a:solidFill>
                  </a:tcPr>
                </a:tc>
                <a:tc rowSpan="2" hMerge="1">
                  <a:txBody>
                    <a:bodyPr/>
                    <a:lstStyle/>
                    <a:p>
                      <a:endParaRPr lang="en-GB"/>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Workstream maintaining a Green status</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Detailed planning underway based on the Disputes mechanism solution approved by JROC. Amber sub-RAG reported against the time component until the detailed planning activities have concluded and the existing plan of record has been validated.</a:t>
                      </a:r>
                      <a:endParaRPr lang="en-GB" sz="800" b="1" i="0" u="none" strike="noStrike" kern="1200" noProof="0">
                        <a:solidFill>
                          <a:schemeClr val="tx1"/>
                        </a:solidFill>
                        <a:latin typeface="Metropolis"/>
                      </a:endParaRP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b="0" i="0" u="none" strike="noStrike" kern="1200" noProof="0">
                          <a:solidFill>
                            <a:schemeClr val="tx1"/>
                          </a:solidFill>
                          <a:latin typeface="Metropolis"/>
                        </a:rPr>
                        <a:t>Unhappy paths catalogue shared with WG on 19/09, with feedback by 03/10. </a:t>
                      </a:r>
                      <a:endParaRPr lang="en-GB" sz="800" b="0" i="0" u="none" strike="noStrike" kern="1200">
                        <a:solidFill>
                          <a:schemeClr val="tx1"/>
                        </a:solidFill>
                        <a:latin typeface="Metropolis"/>
                        <a:ea typeface="+mn-ea"/>
                        <a:cs typeface="+mn-cs"/>
                      </a:endParaRPr>
                    </a:p>
                  </a:txBody>
                  <a:tcPr marL="36000" marR="36000" marT="36000" marB="36000" anchor="ctr">
                    <a:solidFill>
                      <a:schemeClr val="tx2">
                        <a:lumMod val="20000"/>
                        <a:lumOff val="80000"/>
                      </a:schemeClr>
                    </a:solidFill>
                  </a:tcPr>
                </a:tc>
                <a:tc>
                  <a:txBody>
                    <a:bodyPr/>
                    <a:lstStyle/>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OBL to commence legal analysis of liability position of each identified unhappy path.</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Clarification of whether MLA Disputes are in scope with WG</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Conduct detailed design activities ahead of build phase</a:t>
                      </a:r>
                    </a:p>
                  </a:txBody>
                  <a:tcPr marL="36000" marR="36000" marT="36000" marB="36000" anchor="ctr">
                    <a:solidFill>
                      <a:schemeClr val="tx2">
                        <a:lumMod val="20000"/>
                        <a:lumOff val="80000"/>
                      </a:schemeClr>
                    </a:solidFill>
                  </a:tcPr>
                </a:tc>
                <a:tc>
                  <a:txBody>
                    <a:bodyPr/>
                    <a:lstStyle/>
                    <a:p>
                      <a:pPr marL="83820" marR="0" lvl="1"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Internal approval to proceed.  </a:t>
                      </a:r>
                    </a:p>
                    <a:p>
                      <a:pPr marL="83820" marR="0" lvl="1" indent="-83820" algn="l" rtl="0" eaLnBrk="1" fontAlgn="auto" latinLnBrk="0" hangingPunct="1">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Development of liability position for each Unhappy Path.</a:t>
                      </a:r>
                    </a:p>
                  </a:txBody>
                  <a:tcPr marL="36000" marR="36000" marT="36000" marB="36000" anchor="ctr">
                    <a:solidFill>
                      <a:schemeClr val="tx2">
                        <a:lumMod val="20000"/>
                        <a:lumOff val="80000"/>
                      </a:schemeClr>
                    </a:solidFill>
                  </a:tcPr>
                </a:tc>
                <a:extLst>
                  <a:ext uri="{0D108BD9-81ED-4DB2-BD59-A6C34878D82A}">
                    <a16:rowId xmlns:a16="http://schemas.microsoft.com/office/drawing/2014/main" val="3522747918"/>
                  </a:ext>
                </a:extLst>
              </a:tr>
              <a:tr h="411232">
                <a:tc gridSpan="2" vMerge="1">
                  <a:txBody>
                    <a:bodyPr/>
                    <a:lstStyle/>
                    <a:p>
                      <a:endParaRPr lang="en-GB"/>
                    </a:p>
                  </a:txBody>
                  <a:tcPr/>
                </a:tc>
                <a:tc hMerge="1"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i="0" u="sng" strike="noStrike" kern="1200">
                          <a:solidFill>
                            <a:schemeClr val="tx1"/>
                          </a:solidFill>
                          <a:latin typeface="Metropolis"/>
                          <a:ea typeface="+mn-ea"/>
                          <a:cs typeface="+mn-cs"/>
                        </a:rPr>
                        <a:t>Disputes Solution – development swimlane</a:t>
                      </a:r>
                    </a:p>
                    <a:p>
                      <a:pPr marL="171450" marR="0" lvl="0" indent="-171450" algn="l">
                        <a:lnSpc>
                          <a:spcPct val="100000"/>
                        </a:lnSpc>
                        <a:spcBef>
                          <a:spcPts val="0"/>
                        </a:spcBef>
                        <a:spcAft>
                          <a:spcPts val="0"/>
                        </a:spcAft>
                        <a:buClrTx/>
                        <a:buSzTx/>
                        <a:buFont typeface="Arial" panose="020B0604020202020204" pitchFamily="34" charset="0"/>
                        <a:buChar char="•"/>
                      </a:pPr>
                      <a:r>
                        <a:rPr lang="en-GB" sz="800" b="0" i="0" u="none" strike="noStrike" kern="1200">
                          <a:solidFill>
                            <a:schemeClr val="tx1"/>
                          </a:solidFill>
                          <a:latin typeface="Metropolis"/>
                          <a:ea typeface="+mn-ea"/>
                          <a:cs typeface="+mn-cs"/>
                        </a:rPr>
                        <a:t>Continuing with the planning and mobilisation of the project, with particular focus this week on build/milestone planning and solution design.</a:t>
                      </a:r>
                    </a:p>
                  </a:txBody>
                  <a:tcPr marL="36000" marR="36000" marT="36000" marB="36000" anchor="ctr">
                    <a:solidFill>
                      <a:schemeClr val="tx2">
                        <a:lumMod val="20000"/>
                        <a:lumOff val="80000"/>
                      </a:schemeClr>
                    </a:solidFill>
                  </a:tcPr>
                </a:tc>
                <a:tc>
                  <a:txBody>
                    <a:bodyPr/>
                    <a:lstStyle/>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High level implementation plan baselined</a:t>
                      </a:r>
                    </a:p>
                    <a:p>
                      <a:pPr marL="83820" lvl="1" indent="-83820" algn="l">
                        <a:buClr>
                          <a:srgbClr val="000000"/>
                        </a:buClr>
                        <a:buFont typeface="Arial,Sans-Serif" panose="020B0604020202020204" pitchFamily="34" charset="0"/>
                        <a:buChar char="•"/>
                      </a:pPr>
                      <a:r>
                        <a:rPr lang="en-GB" sz="800" b="0" i="0" u="none" strike="noStrike" kern="1200" noProof="0">
                          <a:solidFill>
                            <a:schemeClr val="tx1"/>
                          </a:solidFill>
                          <a:latin typeface="Metropolis"/>
                        </a:rPr>
                        <a:t>High level user stories and design agreed</a:t>
                      </a:r>
                    </a:p>
                  </a:txBody>
                  <a:tcPr marL="36000" marR="36000" marT="36000" marB="36000" anchor="ctr">
                    <a:solidFill>
                      <a:schemeClr val="tx2">
                        <a:lumMod val="20000"/>
                        <a:lumOff val="80000"/>
                      </a:schemeClr>
                    </a:solidFill>
                  </a:tcPr>
                </a:tc>
                <a:tc>
                  <a:txBody>
                    <a:bodyPr/>
                    <a:lstStyle/>
                    <a:p>
                      <a:pPr marL="83820" marR="0" lvl="1"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High level implementation plan baselined</a:t>
                      </a:r>
                      <a:endParaRPr lang="en-US" sz="800" b="0" i="0" u="none" strike="noStrike" kern="1200" noProof="0">
                        <a:solidFill>
                          <a:srgbClr val="000000"/>
                        </a:solidFill>
                        <a:latin typeface="Metropolis"/>
                      </a:endParaRPr>
                    </a:p>
                    <a:p>
                      <a:pPr marL="83820" lvl="1" indent="-83820" algn="l">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High level user stories and design agreed</a:t>
                      </a:r>
                      <a:endParaRPr lang="en-GB"/>
                    </a:p>
                  </a:txBody>
                  <a:tcPr marL="36000" marR="36000" marT="36000" marB="36000" anchor="ctr">
                    <a:solidFill>
                      <a:schemeClr val="tx2">
                        <a:lumMod val="20000"/>
                        <a:lumOff val="80000"/>
                      </a:schemeClr>
                    </a:solidFill>
                  </a:tcPr>
                </a:tc>
                <a:extLst>
                  <a:ext uri="{0D108BD9-81ED-4DB2-BD59-A6C34878D82A}">
                    <a16:rowId xmlns:a16="http://schemas.microsoft.com/office/drawing/2014/main" val="4062288465"/>
                  </a:ext>
                </a:extLst>
              </a:tr>
              <a:tr h="411232">
                <a:tc gridSpan="2">
                  <a:txBody>
                    <a:bodyPr/>
                    <a:lstStyle/>
                    <a:p>
                      <a:r>
                        <a:rPr lang="en-GB" sz="900" b="1">
                          <a:latin typeface="Metropolis"/>
                        </a:rPr>
                        <a:t>5.3. Industry Engagement</a:t>
                      </a:r>
                    </a:p>
                  </a:txBody>
                  <a:tcPr marL="36000" marR="36000" marT="36000" marB="36000" anchor="ctr">
                    <a:solidFill>
                      <a:schemeClr val="bg1">
                        <a:lumMod val="85000"/>
                      </a:schemeClr>
                    </a:solidFill>
                  </a:tcPr>
                </a:tc>
                <a:tc hMerge="1">
                  <a:txBody>
                    <a:bodyPr/>
                    <a:lstStyle/>
                    <a:p>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endParaRPr lang="en-GB" sz="900" b="1" kern="1200">
                        <a:solidFill>
                          <a:schemeClr val="bg1"/>
                        </a:solidFill>
                        <a:latin typeface="Metropolis"/>
                        <a:ea typeface="+mn-ea"/>
                        <a:cs typeface="+mn-cs"/>
                      </a:endParaRPr>
                    </a:p>
                  </a:txBody>
                  <a:tcPr marL="36000" marR="36000" marT="36000" marB="36000" anchor="ctr">
                    <a:solidFill>
                      <a:srgbClr val="00B050"/>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US" sz="800" b="0" i="0" u="none" strike="noStrike" noProof="0">
                          <a:solidFill>
                            <a:schemeClr val="dk1"/>
                          </a:solidFill>
                          <a:latin typeface="Metropolis"/>
                        </a:rPr>
                        <a:t>Reporting Green.</a:t>
                      </a:r>
                      <a:endParaRPr lang="en-US" sz="800" b="0" i="0" u="none" strike="noStrike" noProof="0">
                        <a:solidFill>
                          <a:srgbClr val="000000"/>
                        </a:solidFill>
                        <a:latin typeface="Metropolis"/>
                      </a:endParaRPr>
                    </a:p>
                    <a:p>
                      <a:pPr marL="83820" marR="0" lvl="0" indent="-83820" algn="l">
                        <a:buClr>
                          <a:srgbClr val="000000"/>
                        </a:buClr>
                        <a:buSzTx/>
                        <a:buFont typeface="Arial,Sans-Serif" panose="020B0604020202020204" pitchFamily="34" charset="0"/>
                        <a:buChar char="•"/>
                      </a:pPr>
                      <a:r>
                        <a:rPr lang="en-US" sz="800" b="0" i="0" u="none" strike="noStrike" noProof="0">
                          <a:solidFill>
                            <a:schemeClr val="dk1"/>
                          </a:solidFill>
                          <a:latin typeface="Metropolis"/>
                        </a:rPr>
                        <a:t>Work progressing with wider community from September.</a:t>
                      </a:r>
                    </a:p>
                    <a:p>
                      <a:pPr marL="83820" marR="0" lvl="0" indent="-83820" algn="l">
                        <a:buClr>
                          <a:srgbClr val="000000"/>
                        </a:buClr>
                        <a:buSzTx/>
                        <a:buFont typeface="Arial,Sans-Serif" panose="020B0604020202020204" pitchFamily="34" charset="0"/>
                        <a:buChar char="•"/>
                      </a:pPr>
                      <a:r>
                        <a:rPr lang="en-US" sz="800" b="0" i="0" u="none" strike="noStrike" noProof="0">
                          <a:solidFill>
                            <a:schemeClr val="dk1"/>
                          </a:solidFill>
                          <a:latin typeface="Metropolis"/>
                        </a:rPr>
                        <a:t>‘WS5 info session’ held 30/09, </a:t>
                      </a:r>
                      <a:r>
                        <a:rPr lang="en-GB" sz="800" b="0" i="0" u="none" strike="noStrike" noProof="0">
                          <a:solidFill>
                            <a:schemeClr val="dk1"/>
                          </a:solidFill>
                          <a:latin typeface="Metropolis"/>
                        </a:rPr>
                        <a:t>36 firms in total attended.</a:t>
                      </a:r>
                      <a:endParaRPr lang="en-US"/>
                    </a:p>
                  </a:txBody>
                  <a:tcPr marL="36000" marR="36000" marT="36000" marB="36000" anchor="ctr">
                    <a:solidFill>
                      <a:schemeClr val="bg1">
                        <a:lumMod val="85000"/>
                      </a:schemeClr>
                    </a:solidFill>
                  </a:tcPr>
                </a:tc>
                <a:tc>
                  <a:txBody>
                    <a:bodyPr/>
                    <a:lstStyle/>
                    <a:p>
                      <a:pPr marL="83820" indent="-83820" algn="l" rtl="0" eaLnBrk="1" latinLnBrk="0" hangingPunct="1">
                        <a:buClr>
                          <a:srgbClr val="000000"/>
                        </a:buClr>
                        <a:buFont typeface="Arial,Sans-Serif" panose="020B0604020202020204" pitchFamily="34" charset="0"/>
                        <a:buChar char="•"/>
                      </a:pPr>
                      <a:r>
                        <a:rPr lang="en-GB" sz="800" b="0" i="0" u="none" strike="noStrike" kern="1200" noProof="0">
                          <a:solidFill>
                            <a:srgbClr val="000000"/>
                          </a:solidFill>
                          <a:latin typeface="Metropolis"/>
                        </a:rPr>
                        <a:t>Update status of interested parties to VRP IG.</a:t>
                      </a:r>
                      <a:endParaRPr lang="en-US" sz="800" b="0" i="0" u="none" strike="noStrike" kern="1200" noProof="0">
                        <a:solidFill>
                          <a:srgbClr val="000000"/>
                        </a:solidFill>
                        <a:latin typeface="Metropolis"/>
                      </a:endParaRPr>
                    </a:p>
                    <a:p>
                      <a:pPr marL="83820" lvl="0" indent="-83820" algn="l">
                        <a:buClr>
                          <a:srgbClr val="000000"/>
                        </a:buClr>
                        <a:buFont typeface="Arial,Sans-Serif" panose="020B0604020202020204" pitchFamily="34" charset="0"/>
                        <a:buChar char="•"/>
                      </a:pPr>
                      <a:r>
                        <a:rPr lang="en-GB" sz="800" b="0" i="0" u="none" strike="noStrike" kern="1200" noProof="0">
                          <a:solidFill>
                            <a:schemeClr val="dk1"/>
                          </a:solidFill>
                          <a:latin typeface="Metropolis"/>
                        </a:rPr>
                        <a:t>Facilitate the </a:t>
                      </a:r>
                      <a:r>
                        <a:rPr lang="en-US" sz="800" b="0" i="0" u="none" strike="noStrike" noProof="0">
                          <a:solidFill>
                            <a:schemeClr val="dk1"/>
                          </a:solidFill>
                          <a:latin typeface="Metropolis"/>
                        </a:rPr>
                        <a:t>‘WS5 ecosystem info session’ (30/09).</a:t>
                      </a:r>
                      <a:endParaRPr lang="en-GB"/>
                    </a:p>
                  </a:txBody>
                  <a:tcPr marL="36000" marR="36000" marT="36000" marB="36000" anchor="ctr">
                    <a:solidFill>
                      <a:schemeClr val="bg1">
                        <a:lumMod val="85000"/>
                      </a:schemeClr>
                    </a:solidFill>
                  </a:tcPr>
                </a:tc>
                <a:tc>
                  <a:txBody>
                    <a:bodyPr/>
                    <a:lstStyle/>
                    <a:p>
                      <a:pPr marL="83820" marR="0" lvl="0" indent="-83820" algn="l" rtl="0" eaLnBrk="1" fontAlgn="auto" latinLnBrk="0" hangingPunct="1">
                        <a:buClr>
                          <a:srgbClr val="000000"/>
                        </a:buClr>
                        <a:buSzTx/>
                        <a:buFont typeface="Arial,Sans-Serif" panose="020B0604020202020204" pitchFamily="34" charset="0"/>
                        <a:buChar char="•"/>
                      </a:pPr>
                      <a:r>
                        <a:rPr lang="en-GB" sz="800" b="0" i="0" u="none" strike="noStrike" kern="1200" noProof="0">
                          <a:solidFill>
                            <a:srgbClr val="000000"/>
                          </a:solidFill>
                          <a:latin typeface="Metropolis"/>
                        </a:rPr>
                        <a:t>Update status of interested parties to VRP IG (on-going).</a:t>
                      </a:r>
                      <a:endParaRPr lang="en-US" sz="800" b="0" i="0" u="none" strike="noStrike" kern="1200" noProof="0">
                        <a:solidFill>
                          <a:srgbClr val="000000"/>
                        </a:solidFill>
                        <a:latin typeface="Metropolis"/>
                      </a:endParaRPr>
                    </a:p>
                  </a:txBody>
                  <a:tcPr marL="36000" marR="36000" marT="36000" marB="36000" anchor="ctr">
                    <a:solidFill>
                      <a:schemeClr val="bg1">
                        <a:lumMod val="85000"/>
                      </a:schemeClr>
                    </a:solidFill>
                  </a:tcPr>
                </a:tc>
                <a:extLst>
                  <a:ext uri="{0D108BD9-81ED-4DB2-BD59-A6C34878D82A}">
                    <a16:rowId xmlns:a16="http://schemas.microsoft.com/office/drawing/2014/main" val="1245212670"/>
                  </a:ext>
                </a:extLst>
              </a:tr>
              <a:tr h="1671079">
                <a:tc rowSpan="2">
                  <a:txBody>
                    <a:bodyPr/>
                    <a:lstStyle/>
                    <a:p>
                      <a:pPr algn="ctr"/>
                      <a:r>
                        <a:rPr lang="en-GB" sz="900" b="1">
                          <a:solidFill>
                            <a:schemeClr val="tx1"/>
                          </a:solidFill>
                          <a:latin typeface="Metropolis"/>
                        </a:rPr>
                        <a:t>5.4. MLA &amp; Commercial</a:t>
                      </a:r>
                    </a:p>
                  </a:txBody>
                  <a:tcPr marL="36000" marR="36000" marT="36000" marB="36000" vert="vert27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5.4a MLA</a:t>
                      </a:r>
                    </a:p>
                  </a:txBody>
                  <a:tcPr marL="36000" marR="36000" marT="36000" marB="36000" anchor="ct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Reporting Green overall, although risk noted to reflect the uncertainty around the delivery timing of the commercial framework/model (until WS5.3b CR approved).</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Engagement letter with Addleshaw Goddard (AG) signed.</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Discussions on MOU with Pay.UK still under discussion. Pay.UK have not provided their feedback/comments.</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Feedback on the Terms of Reference for the MLA Legal Sub-Group (LSG), i.e. smaller number of participants concept received from the VRPWG and currently under review by OBL.</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rgbClr val="000000"/>
                          </a:solidFill>
                          <a:latin typeface="Metropolis"/>
                        </a:rPr>
                        <a:t>Kick-off call with AG held and draft Heads of Terms reviewed, and comments fed back to AG for </a:t>
                      </a:r>
                      <a:r>
                        <a:rPr lang="en-US" sz="800" b="0" i="0" u="none" strike="noStrike" kern="1200" noProof="0" err="1">
                          <a:solidFill>
                            <a:srgbClr val="000000"/>
                          </a:solidFill>
                          <a:latin typeface="Metropolis"/>
                        </a:rPr>
                        <a:t>finalisation</a:t>
                      </a:r>
                      <a:r>
                        <a:rPr lang="en-US" sz="800" b="0" i="0" u="none" strike="noStrike" kern="1200" noProof="0">
                          <a:solidFill>
                            <a:srgbClr val="000000"/>
                          </a:solidFill>
                          <a:latin typeface="Metropolis"/>
                        </a:rPr>
                        <a:t>.</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The first group of operational requirements is currently with the </a:t>
                      </a:r>
                      <a:r>
                        <a:rPr lang="en-GB" sz="800" b="0" i="0" u="none" strike="noStrike" kern="1200" noProof="0" err="1">
                          <a:solidFill>
                            <a:schemeClr val="tx1"/>
                          </a:solidFill>
                          <a:latin typeface="Metropolis"/>
                        </a:rPr>
                        <a:t>cVRP</a:t>
                      </a:r>
                      <a:r>
                        <a:rPr lang="en-GB" sz="800" b="0" i="0" u="none" strike="noStrike" kern="1200" noProof="0">
                          <a:solidFill>
                            <a:schemeClr val="tx1"/>
                          </a:solidFill>
                          <a:latin typeface="Metropolis"/>
                        </a:rPr>
                        <a:t> WG for comment by 03/10</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The second group of Op </a:t>
                      </a:r>
                      <a:r>
                        <a:rPr lang="en-GB" sz="800" b="0" i="0" u="none" strike="noStrike" kern="1200" noProof="0" err="1">
                          <a:solidFill>
                            <a:schemeClr val="tx1"/>
                          </a:solidFill>
                          <a:latin typeface="Metropolis"/>
                        </a:rPr>
                        <a:t>reqs</a:t>
                      </a:r>
                      <a:r>
                        <a:rPr lang="en-GB" sz="800" b="0" i="0" u="none" strike="noStrike" kern="1200" noProof="0">
                          <a:solidFill>
                            <a:schemeClr val="tx1"/>
                          </a:solidFill>
                          <a:latin typeface="Metropolis"/>
                        </a:rPr>
                        <a:t> is due to be presented at the 03/10 </a:t>
                      </a:r>
                      <a:r>
                        <a:rPr lang="en-GB" sz="800" b="0" i="0" u="none" strike="noStrike" kern="1200" noProof="0" err="1">
                          <a:solidFill>
                            <a:schemeClr val="tx1"/>
                          </a:solidFill>
                          <a:latin typeface="Metropolis"/>
                        </a:rPr>
                        <a:t>cVRP</a:t>
                      </a:r>
                      <a:r>
                        <a:rPr lang="en-GB" sz="800" b="0" i="0" u="none" strike="noStrike" kern="1200" noProof="0">
                          <a:solidFill>
                            <a:schemeClr val="tx1"/>
                          </a:solidFill>
                          <a:latin typeface="Metropolis"/>
                        </a:rPr>
                        <a:t> WG. </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GB" sz="800" b="0" i="0" u="none" strike="noStrike" kern="1200" noProof="0">
                          <a:solidFill>
                            <a:schemeClr val="tx1"/>
                          </a:solidFill>
                          <a:latin typeface="Metropolis"/>
                        </a:rPr>
                        <a:t>The final 2 op </a:t>
                      </a:r>
                      <a:r>
                        <a:rPr lang="en-GB" sz="800" b="0" i="0" u="none" strike="noStrike" kern="1200" noProof="0" err="1">
                          <a:solidFill>
                            <a:schemeClr val="tx1"/>
                          </a:solidFill>
                          <a:latin typeface="Metropolis"/>
                        </a:rPr>
                        <a:t>req</a:t>
                      </a:r>
                      <a:r>
                        <a:rPr lang="en-GB" sz="800" b="0" i="0" u="none" strike="noStrike" kern="1200" noProof="0">
                          <a:solidFill>
                            <a:schemeClr val="tx1"/>
                          </a:solidFill>
                          <a:latin typeface="Metropolis"/>
                        </a:rPr>
                        <a:t> groups will be tabled at the later Oct </a:t>
                      </a:r>
                      <a:r>
                        <a:rPr lang="en-GB" sz="800" b="0" i="0" u="none" strike="noStrike" kern="1200" noProof="0" err="1">
                          <a:solidFill>
                            <a:schemeClr val="tx1"/>
                          </a:solidFill>
                          <a:latin typeface="Metropolis"/>
                        </a:rPr>
                        <a:t>cVRP</a:t>
                      </a:r>
                      <a:r>
                        <a:rPr lang="en-GB" sz="800" b="0" i="0" u="none" strike="noStrike" kern="1200" noProof="0">
                          <a:solidFill>
                            <a:schemeClr val="tx1"/>
                          </a:solidFill>
                          <a:latin typeface="Metropolis"/>
                        </a:rPr>
                        <a:t> WG meeting. </a:t>
                      </a:r>
                    </a:p>
                  </a:txBody>
                  <a:tcPr marL="36000" marR="36000" marT="36000" marB="36000" anchor="ctr"/>
                </a:tc>
                <a:tc>
                  <a:txBody>
                    <a:bodyPr/>
                    <a:lstStyle/>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rgbClr val="000000"/>
                          </a:solidFill>
                          <a:latin typeface="Metropolis"/>
                        </a:rPr>
                        <a:t>MOU with Pay.UK signed.</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LSG formed and starting to operate from October 10. AG will attend/lead this LSG.</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Heads of Terms finalised and shared with LSG at 10/10 LSG meeting.</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Regular meetings held between AG and OBL/Pay.UK to progress drafting of MLA v1.0.</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Business Requirements finalised and provided to AG to incorporate into MLA drafting; significant progress on Operational requirements with all proposals sent to WG by end-October.</a:t>
                      </a: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endParaRPr lang="en-US" sz="800" b="0" i="0" u="none" strike="noStrike" kern="1200" noProof="0">
                        <a:solidFill>
                          <a:srgbClr val="000000"/>
                        </a:solidFill>
                        <a:latin typeface="Metropolis"/>
                      </a:endParaRPr>
                    </a:p>
                  </a:txBody>
                  <a:tcPr marL="36000" marR="36000" marT="36000" marB="36000" anchor="ctr"/>
                </a:tc>
                <a:tc>
                  <a:txBody>
                    <a:bodyPr/>
                    <a:lstStyle/>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Continue to work with AG to progress MLA 1.0 drafting.</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Review and provide feedback on drafts as and when provided by AG.</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Develop plan to share and consult with VRP WG on MLA 1.0 (draft 3) by end of October.</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r>
                        <a:rPr lang="en-US" sz="800" b="0" i="0" u="none" strike="noStrike" kern="1200" noProof="0">
                          <a:solidFill>
                            <a:schemeClr val="tx1"/>
                          </a:solidFill>
                          <a:latin typeface="Metropolis"/>
                        </a:rPr>
                        <a:t>Coordinate and chair LSG meetings to progress MLA drafting work and bringing back relevant items to VRP WG for emndorsement/consulation.</a:t>
                      </a:r>
                      <a:endParaRPr lang="en-US" sz="800" b="0" i="0" u="none" strike="noStrike" kern="1200" noProof="0">
                        <a:solidFill>
                          <a:srgbClr val="000000"/>
                        </a:solidFill>
                        <a:latin typeface="Metropolis"/>
                      </a:endParaRPr>
                    </a:p>
                    <a:p>
                      <a:pPr marL="83820" marR="0" lvl="0" indent="-83820" algn="l">
                        <a:lnSpc>
                          <a:spcPct val="100000"/>
                        </a:lnSpc>
                        <a:spcBef>
                          <a:spcPts val="0"/>
                        </a:spcBef>
                        <a:spcAft>
                          <a:spcPts val="0"/>
                        </a:spcAft>
                        <a:buClr>
                          <a:srgbClr val="000000"/>
                        </a:buClr>
                        <a:buSzTx/>
                        <a:buFont typeface="Arial,Sans-Serif" panose="020B0604020202020204" pitchFamily="34" charset="0"/>
                        <a:buChar char="•"/>
                      </a:pPr>
                      <a:endParaRPr lang="en-US" sz="800" b="0" i="0" u="none" strike="noStrike" kern="1200" noProof="0">
                        <a:solidFill>
                          <a:schemeClr val="tx1"/>
                        </a:solidFill>
                        <a:latin typeface="Metropolis"/>
                      </a:endParaRPr>
                    </a:p>
                    <a:p>
                      <a:pPr marL="83820" marR="0" lvl="0" indent="-83820" algn="l">
                        <a:lnSpc>
                          <a:spcPct val="100000"/>
                        </a:lnSpc>
                        <a:spcBef>
                          <a:spcPts val="0"/>
                        </a:spcBef>
                        <a:spcAft>
                          <a:spcPts val="0"/>
                        </a:spcAft>
                        <a:buClrTx/>
                        <a:buSzTx/>
                        <a:buFont typeface="Arial" panose="020B0604020202020204" pitchFamily="34" charset="0"/>
                        <a:buChar char="•"/>
                      </a:pPr>
                      <a:endParaRPr lang="en-US" sz="800" b="0" i="0" u="none" strike="noStrike" kern="1200" noProof="0">
                        <a:solidFill>
                          <a:schemeClr val="tx1"/>
                        </a:solidFill>
                        <a:latin typeface="Metropolis"/>
                        <a:ea typeface="+mn-ea"/>
                        <a:cs typeface="+mn-cs"/>
                      </a:endParaRPr>
                    </a:p>
                  </a:txBody>
                  <a:tcPr marL="36000" marR="36000" marT="36000" marB="36000" anchor="ctr"/>
                </a:tc>
                <a:extLst>
                  <a:ext uri="{0D108BD9-81ED-4DB2-BD59-A6C34878D82A}">
                    <a16:rowId xmlns:a16="http://schemas.microsoft.com/office/drawing/2014/main" val="817122582"/>
                  </a:ext>
                </a:extLst>
              </a:tr>
              <a:tr h="525763">
                <a:tc vMerge="1">
                  <a:txBody>
                    <a:bodyPr/>
                    <a:lstStyle/>
                    <a:p>
                      <a:endParaRPr lang="en-GB" sz="900" b="1">
                        <a:latin typeface="Metropolis"/>
                      </a:endParaRPr>
                    </a:p>
                  </a:txBody>
                  <a:tcPr marL="36000" marR="36000" marT="36000" marB="3600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5.4b Comm Framework</a:t>
                      </a:r>
                    </a:p>
                  </a:txBody>
                  <a:tcPr marL="36000" marR="36000" marT="36000" marB="36000"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solidFill>
                      <a:srgbClr val="FFC00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endParaRPr lang="en-GB" sz="900" b="1" kern="1200">
                        <a:solidFill>
                          <a:schemeClr val="bg1"/>
                        </a:solidFill>
                        <a:latin typeface="Metropolis"/>
                        <a:ea typeface="+mn-ea"/>
                        <a:cs typeface="+mn-cs"/>
                      </a:endParaRPr>
                    </a:p>
                  </a:txBody>
                  <a:tcPr marL="36000" marR="36000" marT="36000" marB="36000" anchor="ctr">
                    <a:solidFill>
                      <a:srgbClr val="FFC000"/>
                    </a:solidFill>
                  </a:tcPr>
                </a:tc>
                <a:tc>
                  <a:txBody>
                    <a:bodyPr/>
                    <a:lstStyle/>
                    <a:p>
                      <a:pPr marL="36000" marR="0" lvl="0" indent="0" algn="l" defTabSz="914400" rtl="0" eaLnBrk="1" fontAlgn="b" latinLnBrk="0" hangingPunct="1">
                        <a:lnSpc>
                          <a:spcPct val="100000"/>
                        </a:lnSpc>
                        <a:spcBef>
                          <a:spcPts val="0"/>
                        </a:spcBef>
                        <a:spcAft>
                          <a:spcPts val="0"/>
                        </a:spcAft>
                        <a:buClrTx/>
                        <a:buSzTx/>
                        <a:buFontTx/>
                        <a:buNone/>
                        <a:tabLst/>
                        <a:defRPr/>
                      </a:pPr>
                      <a:r>
                        <a:rPr lang="en-US" sz="800" kern="1200">
                          <a:solidFill>
                            <a:schemeClr val="tx1"/>
                          </a:solidFill>
                          <a:latin typeface="Metropolis"/>
                          <a:ea typeface="+mn-ea"/>
                          <a:cs typeface="+mn-cs"/>
                        </a:rPr>
                        <a:t>Reporting Amber (improved position from Red last week), delivery plan has been developed, however, needs to be aligned with the PSR announcement due mid-October, once received a change request will be produced to rebaseline the workstream.</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Commence procurement activities to onboard external consultancy support.</a:t>
                      </a:r>
                    </a:p>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Raise CR to JWIG to baseline the workstream.</a:t>
                      </a:r>
                    </a:p>
                  </a:txBody>
                  <a:tcPr marL="36000" marR="36000" marT="36000" marB="36000" anchor="ctr">
                    <a:solidFill>
                      <a:schemeClr val="bg1">
                        <a:lumMod val="85000"/>
                      </a:schemeClr>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a:solidFill>
                            <a:schemeClr val="tx1"/>
                          </a:solidFill>
                          <a:latin typeface="Metropolis"/>
                          <a:ea typeface="+mn-ea"/>
                          <a:cs typeface="+mn-cs"/>
                        </a:rPr>
                        <a:t>Raise CR to JWIG to baseline the workstream (subject to alignment with PSR announcement)</a:t>
                      </a:r>
                    </a:p>
                  </a:txBody>
                  <a:tcPr marL="36000" marR="36000" marT="36000" marB="36000" anchor="ctr">
                    <a:solidFill>
                      <a:schemeClr val="bg1">
                        <a:lumMod val="85000"/>
                      </a:schemeClr>
                    </a:solidFill>
                  </a:tcPr>
                </a:tc>
                <a:extLst>
                  <a:ext uri="{0D108BD9-81ED-4DB2-BD59-A6C34878D82A}">
                    <a16:rowId xmlns:a16="http://schemas.microsoft.com/office/drawing/2014/main" val="3981125100"/>
                  </a:ext>
                </a:extLst>
              </a:tr>
            </a:tbl>
          </a:graphicData>
        </a:graphic>
      </p:graphicFrame>
      <p:pic>
        <p:nvPicPr>
          <p:cNvPr id="2" name="Picture 1">
            <a:extLst>
              <a:ext uri="{FF2B5EF4-FFF2-40B4-BE49-F238E27FC236}">
                <a16:creationId xmlns:a16="http://schemas.microsoft.com/office/drawing/2014/main" id="{7CA41B17-CA41-5DAC-CC52-A31F2752AEA3}"/>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2923391" y="37082"/>
            <a:ext cx="1635179" cy="522029"/>
          </a:xfrm>
          <a:prstGeom prst="rect">
            <a:avLst/>
          </a:prstGeom>
        </p:spPr>
      </p:pic>
      <p:graphicFrame>
        <p:nvGraphicFramePr>
          <p:cNvPr id="4" name="Table 3">
            <a:extLst>
              <a:ext uri="{FF2B5EF4-FFF2-40B4-BE49-F238E27FC236}">
                <a16:creationId xmlns:a16="http://schemas.microsoft.com/office/drawing/2014/main" id="{12006212-B3BB-2CD2-C310-E55E4B40743B}"/>
              </a:ext>
            </a:extLst>
          </p:cNvPr>
          <p:cNvGraphicFramePr>
            <a:graphicFrameLocks noGrp="1"/>
          </p:cNvGraphicFramePr>
          <p:nvPr/>
        </p:nvGraphicFramePr>
        <p:xfrm>
          <a:off x="7297270" y="6403"/>
          <a:ext cx="2446866" cy="692640"/>
        </p:xfrm>
        <a:graphic>
          <a:graphicData uri="http://schemas.openxmlformats.org/drawingml/2006/table">
            <a:tbl>
              <a:tblPr firstRow="1" bandRow="1">
                <a:tableStyleId>{5C22544A-7EE6-4342-B048-85BDC9FD1C3A}</a:tableStyleId>
              </a:tblPr>
              <a:tblGrid>
                <a:gridCol w="1227817">
                  <a:extLst>
                    <a:ext uri="{9D8B030D-6E8A-4147-A177-3AD203B41FA5}">
                      <a16:colId xmlns:a16="http://schemas.microsoft.com/office/drawing/2014/main" val="3792726295"/>
                    </a:ext>
                  </a:extLst>
                </a:gridCol>
                <a:gridCol w="632533">
                  <a:extLst>
                    <a:ext uri="{9D8B030D-6E8A-4147-A177-3AD203B41FA5}">
                      <a16:colId xmlns:a16="http://schemas.microsoft.com/office/drawing/2014/main" val="3266844368"/>
                    </a:ext>
                  </a:extLst>
                </a:gridCol>
                <a:gridCol w="586516">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5.1. Technical</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4235252416"/>
                  </a:ext>
                </a:extLst>
              </a:tr>
              <a:tr h="0">
                <a:tc>
                  <a:txBody>
                    <a:bodyPr/>
                    <a:lstStyle/>
                    <a:p>
                      <a:pPr marL="0" marR="0" lvl="0" indent="0" algn="l" defTabSz="99545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a:latin typeface="Metropolis"/>
                        </a:rPr>
                        <a:t>5.2 </a:t>
                      </a:r>
                      <a:r>
                        <a:rPr lang="en-GB" sz="600" b="1" kern="1200" baseline="0">
                          <a:solidFill>
                            <a:schemeClr val="tx1"/>
                          </a:solidFill>
                          <a:latin typeface="Metropolis"/>
                          <a:ea typeface="+mn-ea"/>
                          <a:cs typeface="Arial"/>
                        </a:rPr>
                        <a:t>Disputes</a:t>
                      </a:r>
                      <a:endParaRPr lang="en-GB" sz="600" b="1">
                        <a:latin typeface="Metropolis"/>
                        <a:cs typeface="Arial"/>
                      </a:endParaRP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2965464423"/>
                  </a:ext>
                </a:extLst>
              </a:tr>
            </a:tbl>
          </a:graphicData>
        </a:graphic>
      </p:graphicFrame>
      <p:graphicFrame>
        <p:nvGraphicFramePr>
          <p:cNvPr id="9" name="Table 8">
            <a:extLst>
              <a:ext uri="{FF2B5EF4-FFF2-40B4-BE49-F238E27FC236}">
                <a16:creationId xmlns:a16="http://schemas.microsoft.com/office/drawing/2014/main" id="{C0E01529-7F2A-4042-C3C1-54797D8ADB6D}"/>
              </a:ext>
            </a:extLst>
          </p:cNvPr>
          <p:cNvGraphicFramePr>
            <a:graphicFrameLocks noGrp="1"/>
          </p:cNvGraphicFramePr>
          <p:nvPr/>
        </p:nvGraphicFramePr>
        <p:xfrm>
          <a:off x="9744136" y="6403"/>
          <a:ext cx="2447864" cy="856080"/>
        </p:xfrm>
        <a:graphic>
          <a:graphicData uri="http://schemas.openxmlformats.org/drawingml/2006/table">
            <a:tbl>
              <a:tblPr firstRow="1" bandRow="1">
                <a:tableStyleId>{5C22544A-7EE6-4342-B048-85BDC9FD1C3A}</a:tableStyleId>
              </a:tblPr>
              <a:tblGrid>
                <a:gridCol w="1182954">
                  <a:extLst>
                    <a:ext uri="{9D8B030D-6E8A-4147-A177-3AD203B41FA5}">
                      <a16:colId xmlns:a16="http://schemas.microsoft.com/office/drawing/2014/main" val="3792726295"/>
                    </a:ext>
                  </a:extLst>
                </a:gridCol>
                <a:gridCol w="632455">
                  <a:extLst>
                    <a:ext uri="{9D8B030D-6E8A-4147-A177-3AD203B41FA5}">
                      <a16:colId xmlns:a16="http://schemas.microsoft.com/office/drawing/2014/main" val="3266844368"/>
                    </a:ext>
                  </a:extLst>
                </a:gridCol>
                <a:gridCol w="632455">
                  <a:extLst>
                    <a:ext uri="{9D8B030D-6E8A-4147-A177-3AD203B41FA5}">
                      <a16:colId xmlns:a16="http://schemas.microsoft.com/office/drawing/2014/main" val="2059149524"/>
                    </a:ext>
                  </a:extLst>
                </a:gridCol>
              </a:tblGrid>
              <a:tr h="0">
                <a:tc rowSpan="2">
                  <a:txBody>
                    <a:bodyPr/>
                    <a:lstStyle/>
                    <a:p>
                      <a:r>
                        <a:rPr lang="en-GB" sz="900" b="1">
                          <a:latin typeface="Metropolis"/>
                        </a:rPr>
                        <a:t>Workstream RAG</a:t>
                      </a:r>
                    </a:p>
                  </a:txBody>
                  <a:tcPr>
                    <a:solidFill>
                      <a:schemeClr val="accent1"/>
                    </a:solidFill>
                  </a:tcPr>
                </a:tc>
                <a:tc>
                  <a:txBody>
                    <a:bodyPr/>
                    <a:lstStyle/>
                    <a:p>
                      <a:pPr algn="ctr"/>
                      <a:r>
                        <a:rPr lang="en-GB" sz="600" b="1">
                          <a:solidFill>
                            <a:schemeClr val="bg1"/>
                          </a:solidFill>
                          <a:latin typeface="Metropolis"/>
                        </a:rPr>
                        <a:t>This Week</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Last Week</a:t>
                      </a:r>
                    </a:p>
                  </a:txBody>
                  <a:tcPr>
                    <a:solidFill>
                      <a:schemeClr val="accent1"/>
                    </a:solidFill>
                  </a:tcPr>
                </a:tc>
                <a:extLst>
                  <a:ext uri="{0D108BD9-81ED-4DB2-BD59-A6C34878D82A}">
                    <a16:rowId xmlns:a16="http://schemas.microsoft.com/office/drawing/2014/main" val="216121726"/>
                  </a:ext>
                </a:extLst>
              </a:tr>
              <a:tr h="0">
                <a:tc vMerge="1">
                  <a:txBody>
                    <a:bodyPr/>
                    <a:lstStyle/>
                    <a:p>
                      <a:endParaRPr/>
                    </a:p>
                  </a:txBody>
                  <a:tcPr>
                    <a:solidFill>
                      <a:schemeClr val="accent1"/>
                    </a:solidFill>
                  </a:tcPr>
                </a:tc>
                <a:tc>
                  <a:txBody>
                    <a:bodyPr/>
                    <a:lstStyle/>
                    <a:p>
                      <a:pPr algn="ctr"/>
                      <a:r>
                        <a:rPr lang="en-GB" sz="600" b="1">
                          <a:solidFill>
                            <a:schemeClr val="bg1"/>
                          </a:solidFill>
                          <a:latin typeface="Metropolis"/>
                        </a:rPr>
                        <a:t>Overall</a:t>
                      </a:r>
                    </a:p>
                  </a:txBody>
                  <a:tcP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a:solidFill>
                            <a:schemeClr val="bg1"/>
                          </a:solidFill>
                          <a:latin typeface="Metropolis"/>
                        </a:rPr>
                        <a:t>Overall</a:t>
                      </a:r>
                    </a:p>
                  </a:txBody>
                  <a:tcPr>
                    <a:solidFill>
                      <a:schemeClr val="accent1"/>
                    </a:solidFill>
                  </a:tcPr>
                </a:tc>
                <a:extLst>
                  <a:ext uri="{0D108BD9-81ED-4DB2-BD59-A6C34878D82A}">
                    <a16:rowId xmlns:a16="http://schemas.microsoft.com/office/drawing/2014/main" val="58585907"/>
                  </a:ext>
                </a:extLst>
              </a:tr>
              <a:tr h="0">
                <a:tc>
                  <a:txBody>
                    <a:bodyPr/>
                    <a:lstStyle/>
                    <a:p>
                      <a:r>
                        <a:rPr lang="en-GB" sz="600" b="1">
                          <a:latin typeface="Metropolis"/>
                        </a:rPr>
                        <a:t>5.3 Industry Engagement</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a:solidFill>
                            <a:schemeClr val="bg1"/>
                          </a:solidFill>
                          <a:latin typeface="Metropolis"/>
                          <a:ea typeface="+mn-ea"/>
                          <a:cs typeface="+mn-cs"/>
                        </a:rPr>
                        <a:t>G</a:t>
                      </a:r>
                      <a:endParaRPr lang="en-GB" sz="600" b="1" kern="1200">
                        <a:solidFill>
                          <a:schemeClr val="bg1"/>
                        </a:solidFill>
                        <a:latin typeface="Metropolis"/>
                        <a:ea typeface="+mn-ea"/>
                        <a:cs typeface="+mn-cs"/>
                      </a:endParaRPr>
                    </a:p>
                  </a:txBody>
                  <a:tcPr marL="36000" marR="36000" marT="36000" marB="36000" anchor="ctr">
                    <a:solidFill>
                      <a:srgbClr val="00B050"/>
                    </a:solidFill>
                  </a:tcPr>
                </a:tc>
                <a:extLst>
                  <a:ext uri="{0D108BD9-81ED-4DB2-BD59-A6C34878D82A}">
                    <a16:rowId xmlns:a16="http://schemas.microsoft.com/office/drawing/2014/main" val="2172534418"/>
                  </a:ext>
                </a:extLst>
              </a:tr>
              <a:tr h="0">
                <a:tc>
                  <a:txBody>
                    <a:bodyPr/>
                    <a:lstStyle/>
                    <a:p>
                      <a:r>
                        <a:rPr lang="en-GB" sz="600" b="1">
                          <a:latin typeface="Metropolis"/>
                        </a:rPr>
                        <a:t>5.4a MLA</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bg1"/>
                          </a:solidFill>
                          <a:latin typeface="Metropolis"/>
                          <a:ea typeface="+mn-ea"/>
                          <a:cs typeface="+mn-cs"/>
                        </a:rPr>
                        <a:t>G</a:t>
                      </a:r>
                    </a:p>
                  </a:txBody>
                  <a:tcPr marL="36000" marR="36000" marT="36000" marB="36000" anchor="ctr">
                    <a:solidFill>
                      <a:srgbClr val="00B050"/>
                    </a:solidFill>
                  </a:tcPr>
                </a:tc>
                <a:extLst>
                  <a:ext uri="{0D108BD9-81ED-4DB2-BD59-A6C34878D82A}">
                    <a16:rowId xmlns:a16="http://schemas.microsoft.com/office/drawing/2014/main" val="1588943923"/>
                  </a:ext>
                </a:extLst>
              </a:tr>
              <a:tr h="0">
                <a:tc>
                  <a:txBody>
                    <a:bodyPr/>
                    <a:lstStyle/>
                    <a:p>
                      <a:r>
                        <a:rPr lang="en-GB" sz="600" b="1">
                          <a:latin typeface="Metropolis"/>
                        </a:rPr>
                        <a:t>5.4b Commercial Framework</a:t>
                      </a:r>
                    </a:p>
                  </a:txBody>
                  <a:tcPr marL="36000" marR="36000" marT="36000" marB="36000"/>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600" b="1" kern="1200">
                          <a:solidFill>
                            <a:schemeClr val="tx1"/>
                          </a:solidFill>
                          <a:latin typeface="Metropolis" panose="00000500000000000000" pitchFamily="50" charset="0"/>
                          <a:ea typeface="+mn-ea"/>
                          <a:cs typeface="+mn-cs"/>
                        </a:rPr>
                        <a:t>A</a:t>
                      </a:r>
                    </a:p>
                  </a:txBody>
                  <a:tcPr marL="36000" marR="36000" marT="36000" marB="36000" anchor="ctr">
                    <a:solidFill>
                      <a:srgbClr val="FFC000"/>
                    </a:solidFill>
                  </a:tcPr>
                </a:tc>
                <a:tc>
                  <a:txBody>
                    <a:bodyPr/>
                    <a:lstStyle/>
                    <a:p>
                      <a:pPr algn="ctr"/>
                      <a:r>
                        <a:rPr lang="en-GB" sz="600" b="1">
                          <a:solidFill>
                            <a:schemeClr val="bg1"/>
                          </a:solidFill>
                          <a:latin typeface="Metropolis" panose="00000500000000000000" pitchFamily="50" charset="0"/>
                        </a:rPr>
                        <a:t>R</a:t>
                      </a:r>
                      <a:endParaRPr sz="600" b="1">
                        <a:solidFill>
                          <a:schemeClr val="bg1"/>
                        </a:solidFill>
                        <a:latin typeface="Metropolis" panose="00000500000000000000" pitchFamily="50" charset="0"/>
                      </a:endParaRPr>
                    </a:p>
                  </a:txBody>
                  <a:tcPr marL="36000" marR="36000" marT="36000" marB="36000" anchor="ctr">
                    <a:solidFill>
                      <a:srgbClr val="FF0000"/>
                    </a:solidFill>
                  </a:tcPr>
                </a:tc>
                <a:extLst>
                  <a:ext uri="{0D108BD9-81ED-4DB2-BD59-A6C34878D82A}">
                    <a16:rowId xmlns:a16="http://schemas.microsoft.com/office/drawing/2014/main" val="1109790096"/>
                  </a:ext>
                </a:extLst>
              </a:tr>
            </a:tbl>
          </a:graphicData>
        </a:graphic>
      </p:graphicFrame>
    </p:spTree>
    <p:extLst>
      <p:ext uri="{BB962C8B-B14F-4D97-AF65-F5344CB8AC3E}">
        <p14:creationId xmlns:p14="http://schemas.microsoft.com/office/powerpoint/2010/main" val="1134566281"/>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8967216" cy="551815"/>
          </a:xfrm>
        </p:spPr>
        <p:txBody>
          <a:bodyPr anchor="ctr">
            <a:normAutofit/>
          </a:bodyPr>
          <a:lstStyle/>
          <a:p>
            <a:r>
              <a:rPr lang="en-GB" sz="2400">
                <a:latin typeface="Metropolis"/>
              </a:rPr>
              <a:t>Return to Green (RTG) Status Report </a:t>
            </a:r>
            <a:r>
              <a:rPr lang="en-GB" sz="1400">
                <a:latin typeface="Metropolis"/>
              </a:rPr>
              <a:t>(as at 30.09.24)</a:t>
            </a: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88464" y="1039385"/>
          <a:ext cx="11865111" cy="4776960"/>
        </p:xfrm>
        <a:graphic>
          <a:graphicData uri="http://schemas.openxmlformats.org/drawingml/2006/table">
            <a:tbl>
              <a:tblPr firstRow="1" bandRow="1">
                <a:tableStyleId>{5C22544A-7EE6-4342-B048-85BDC9FD1C3A}</a:tableStyleId>
              </a:tblPr>
              <a:tblGrid>
                <a:gridCol w="952693">
                  <a:extLst>
                    <a:ext uri="{9D8B030D-6E8A-4147-A177-3AD203B41FA5}">
                      <a16:colId xmlns:a16="http://schemas.microsoft.com/office/drawing/2014/main" val="4250877703"/>
                    </a:ext>
                  </a:extLst>
                </a:gridCol>
                <a:gridCol w="583726">
                  <a:extLst>
                    <a:ext uri="{9D8B030D-6E8A-4147-A177-3AD203B41FA5}">
                      <a16:colId xmlns:a16="http://schemas.microsoft.com/office/drawing/2014/main" val="3094528232"/>
                    </a:ext>
                  </a:extLst>
                </a:gridCol>
                <a:gridCol w="2632432">
                  <a:extLst>
                    <a:ext uri="{9D8B030D-6E8A-4147-A177-3AD203B41FA5}">
                      <a16:colId xmlns:a16="http://schemas.microsoft.com/office/drawing/2014/main" val="2765565782"/>
                    </a:ext>
                  </a:extLst>
                </a:gridCol>
                <a:gridCol w="4478852">
                  <a:extLst>
                    <a:ext uri="{9D8B030D-6E8A-4147-A177-3AD203B41FA5}">
                      <a16:colId xmlns:a16="http://schemas.microsoft.com/office/drawing/2014/main" val="133527858"/>
                    </a:ext>
                  </a:extLst>
                </a:gridCol>
                <a:gridCol w="1230184">
                  <a:extLst>
                    <a:ext uri="{9D8B030D-6E8A-4147-A177-3AD203B41FA5}">
                      <a16:colId xmlns:a16="http://schemas.microsoft.com/office/drawing/2014/main" val="4048623487"/>
                    </a:ext>
                  </a:extLst>
                </a:gridCol>
                <a:gridCol w="1184745">
                  <a:extLst>
                    <a:ext uri="{9D8B030D-6E8A-4147-A177-3AD203B41FA5}">
                      <a16:colId xmlns:a16="http://schemas.microsoft.com/office/drawing/2014/main" val="2819188149"/>
                    </a:ext>
                  </a:extLst>
                </a:gridCol>
                <a:gridCol w="802479">
                  <a:extLst>
                    <a:ext uri="{9D8B030D-6E8A-4147-A177-3AD203B41FA5}">
                      <a16:colId xmlns:a16="http://schemas.microsoft.com/office/drawing/2014/main" val="2010091397"/>
                    </a:ext>
                  </a:extLst>
                </a:gridCol>
              </a:tblGrid>
              <a:tr h="350102">
                <a:tc>
                  <a:txBody>
                    <a:bodyPr/>
                    <a:lstStyle/>
                    <a:p>
                      <a:r>
                        <a:rPr lang="en-GB" sz="900" b="1">
                          <a:solidFill>
                            <a:schemeClr val="bg1"/>
                          </a:solidFill>
                          <a:latin typeface="Metropolis"/>
                        </a:rPr>
                        <a:t>Workstream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900" b="1">
                          <a:solidFill>
                            <a:schemeClr val="bg1"/>
                          </a:solidFill>
                          <a:latin typeface="Metropolis"/>
                        </a:rPr>
                        <a:t>RAG Status</a:t>
                      </a: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kern="1200">
                          <a:solidFill>
                            <a:schemeClr val="lt1"/>
                          </a:solidFill>
                          <a:latin typeface="Metropolis"/>
                          <a:ea typeface="+mn-ea"/>
                          <a:cs typeface="+mn-cs"/>
                        </a:rPr>
                        <a:t>Reason for non-Green status</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900" b="1">
                          <a:solidFill>
                            <a:schemeClr val="bg1"/>
                          </a:solidFill>
                          <a:latin typeface="Metropolis"/>
                        </a:rPr>
                        <a:t>Return to Green plan</a:t>
                      </a:r>
                    </a:p>
                    <a:p>
                      <a:pPr algn="ctr"/>
                      <a:r>
                        <a:rPr lang="en-GB" sz="900" b="0">
                          <a:solidFill>
                            <a:schemeClr val="bg1"/>
                          </a:solidFill>
                          <a:latin typeface="Metropolis"/>
                        </a:rPr>
                        <a:t>List out specific actions, dates, and owners (including any non-OBL 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a:r>
                        <a:rPr lang="en-GB" sz="900" b="1">
                          <a:solidFill>
                            <a:schemeClr val="bg1"/>
                          </a:solidFill>
                          <a:latin typeface="Metropolis"/>
                        </a:rPr>
                        <a:t>Overall RTG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770842158"/>
                  </a:ext>
                </a:extLst>
              </a:tr>
              <a:tr h="350102">
                <a:tc>
                  <a:txBody>
                    <a:bodyPr/>
                    <a:lstStyle/>
                    <a:p>
                      <a:endParaRPr lang="en-GB" sz="900" b="1">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Overall</a:t>
                      </a:r>
                      <a:endParaRPr lang="en-GB" sz="700" b="1">
                        <a:solidFill>
                          <a:schemeClr val="bg1"/>
                        </a:solidFill>
                        <a:latin typeface="Metropolis"/>
                      </a:endParaRP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lvl="0" algn="ctr">
                        <a:buNone/>
                      </a:pPr>
                      <a:r>
                        <a:rPr lang="en-GB" sz="900" b="1" i="0" u="none" strike="noStrike" kern="1200" noProof="0">
                          <a:solidFill>
                            <a:schemeClr val="lt1"/>
                          </a:solidFill>
                          <a:latin typeface="Metropolis"/>
                        </a:rPr>
                        <a:t>Detailed Description/Reason - should be comprehensive and clear</a:t>
                      </a:r>
                      <a:endParaRPr lang="en-US" b="1"/>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Itemised action plan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target </a:t>
                      </a:r>
                    </a:p>
                    <a:p>
                      <a:pPr algn="ctr"/>
                      <a:r>
                        <a:rPr lang="en-GB" sz="900" b="1">
                          <a:solidFill>
                            <a:schemeClr val="bg1"/>
                          </a:solidFill>
                          <a:latin typeface="Metropolis"/>
                        </a:rPr>
                        <a:t>completion data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970317765"/>
                  </a:ext>
                </a:extLst>
              </a:tr>
              <a:tr h="17951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WS 1 – Levelling Up</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bg1"/>
                          </a:solidFill>
                          <a:latin typeface="Metropolis"/>
                          <a:ea typeface="+mn-ea"/>
                          <a:cs typeface="+mn-cs"/>
                        </a:rPr>
                        <a:t>R</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0000"/>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GB" sz="800" b="0" i="0" u="none" strike="noStrike" kern="1200" noProof="0">
                          <a:solidFill>
                            <a:schemeClr val="tx1"/>
                          </a:solidFill>
                          <a:latin typeface="Metropolis"/>
                          <a:ea typeface="+mn-ea"/>
                          <a:cs typeface="+mn-cs"/>
                        </a:rPr>
                        <a:t>Reporting Red as OBL will not be able to produce the API Performance &amp; Availability report with the requisite data by the end of November.</a:t>
                      </a:r>
                    </a:p>
                    <a:p>
                      <a:pPr marL="0" marR="0" lvl="0" indent="0" algn="l" rtl="0" eaLnBrk="1" fontAlgn="auto" latinLnBrk="0" hangingPunct="1">
                        <a:lnSpc>
                          <a:spcPct val="100000"/>
                        </a:lnSpc>
                        <a:spcBef>
                          <a:spcPts val="0"/>
                        </a:spcBef>
                        <a:spcAft>
                          <a:spcPts val="0"/>
                        </a:spcAft>
                        <a:buClr>
                          <a:srgbClr val="000000"/>
                        </a:buClr>
                        <a:buSzTx/>
                        <a:buFont typeface="Arial,Sans-Serif" panose="020B0604020202020204" pitchFamily="34" charset="0"/>
                        <a:buNone/>
                      </a:pPr>
                      <a:r>
                        <a:rPr lang="en-GB" sz="800" b="0" i="0" u="none" strike="noStrike" kern="1200" noProof="0">
                          <a:solidFill>
                            <a:schemeClr val="tx1"/>
                          </a:solidFill>
                          <a:latin typeface="Metropolis"/>
                        </a:rPr>
                        <a:t>Non-Order workplan objective is to analyse 6 consecutive months of data representing 60-80% of the market by 01/11. Handful of submissions received to date, incomplete data set, quality issues, and far from reaching the market representation threshold. </a:t>
                      </a:r>
                      <a:r>
                        <a:rPr lang="en-GB" sz="800" b="0" i="0" u="none" strike="noStrike" kern="1200">
                          <a:solidFill>
                            <a:schemeClr val="tx1"/>
                          </a:solidFill>
                          <a:latin typeface="Metropolis"/>
                          <a:ea typeface="+mn-ea"/>
                          <a:cs typeface="+mn-cs"/>
                        </a:rPr>
                        <a:t>Enough useable overlapping data across submissions is required to produce a meaningful analysis. </a:t>
                      </a:r>
                      <a:r>
                        <a:rPr lang="en-GB" sz="800" b="0" i="0" u="none" strike="noStrike" kern="1200" noProof="0">
                          <a:solidFill>
                            <a:schemeClr val="tx1"/>
                          </a:solidFill>
                          <a:latin typeface="Metropolis"/>
                        </a:rPr>
                        <a:t>Keeping in mind this is a voluntary submission exercise.</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Flagged Nov. deadline risk to JROC. JROC will decide next steps and potential impact on timeline based on TPP’s responses to WS1 survey.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TPP roundtable took place on 01/08 to mitigate the data risk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Survey sent to 23 TPPs, with a 15/08 deadline.</a:t>
                      </a:r>
                    </a:p>
                    <a:p>
                      <a:pPr marL="228600" marR="0" lvl="0" indent="-228600" algn="l" rtl="0" eaLnBrk="1" fontAlgn="auto" latinLnBrk="0" hangingPunct="1">
                        <a:lnSpc>
                          <a:spcPct val="100000"/>
                        </a:lnSpc>
                        <a:spcBef>
                          <a:spcPts val="0"/>
                        </a:spcBef>
                        <a:spcAft>
                          <a:spcPts val="0"/>
                        </a:spcAft>
                        <a:buClrTx/>
                        <a:buSzTx/>
                        <a:buFont typeface="+mj-lt"/>
                        <a:buAutoNum type="arabicPeriod"/>
                      </a:pPr>
                      <a:r>
                        <a:rPr lang="en-GB" sz="800" kern="1200">
                          <a:solidFill>
                            <a:schemeClr val="tx1"/>
                          </a:solidFill>
                          <a:latin typeface="Metropolis"/>
                          <a:ea typeface="+mn-ea"/>
                          <a:cs typeface="+mn-cs"/>
                        </a:rPr>
                        <a:t>Ecosystem feedback summary report sent to JROC w/c 26/08 subject to JROC requirements.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JROC’s decision on FCA data </a:t>
                      </a:r>
                      <a:r>
                        <a:rPr lang="en-GB" sz="800" b="0" i="0" u="none" strike="noStrike" kern="1200" noProof="0">
                          <a:solidFill>
                            <a:schemeClr val="tx1"/>
                          </a:solidFill>
                          <a:latin typeface="Metropolis"/>
                        </a:rPr>
                        <a:t>request, voluntary vs. mandatory, scope (number of non-CMA9 and TPP returns OBL can expect (resourcing &amp; budget implications)), data period requested (last 6M vs. monthly as of start date), expected date of first submission given to participants.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Gather TPPs &amp; ASPSPs intentions to submit data by the start date.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Reassess impact on ‘non-order workplan’ timeline: if monthly submissions, will require date when OBL starts getting data for 60-80% of market (note: this might later than the start date) + 6M.</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Agreement on revised timeline and get budget to resource work (external contractors and/or API build.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OBL</a:t>
                      </a:r>
                    </a:p>
                    <a:p>
                      <a:pPr marL="228600" indent="-228600" algn="l" defTabSz="914400" rtl="0" eaLnBrk="1" latinLnBrk="0" hangingPunct="1">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rtl="0" eaLnBrk="1" fontAlgn="auto" latinLnBrk="0" hangingPunct="1">
                        <a:lnSpc>
                          <a:spcPct val="100000"/>
                        </a:lnSpc>
                        <a:spcBef>
                          <a:spcPts val="0"/>
                        </a:spcBef>
                        <a:spcAft>
                          <a:spcPts val="0"/>
                        </a:spcAft>
                        <a:buClrTx/>
                        <a:buSzTx/>
                        <a:buFont typeface="+mj-lt"/>
                        <a:buAutoNum type="arabicPeriod"/>
                      </a:pPr>
                      <a:r>
                        <a:rPr lang="en-GB" sz="800" kern="1200">
                          <a:solidFill>
                            <a:schemeClr val="tx1"/>
                          </a:solidFill>
                          <a:latin typeface="Metropolis"/>
                          <a:ea typeface="+mn-ea"/>
                          <a:cs typeface="+mn-cs"/>
                        </a:rPr>
                        <a:t>OBL</a:t>
                      </a:r>
                    </a:p>
                    <a:p>
                      <a:pPr marL="228600" marR="0" lvl="0" indent="-228600" algn="l" rtl="0" eaLnBrk="1" fontAlgn="auto" latinLnBrk="0" hangingPunct="1">
                        <a:lnSpc>
                          <a:spcPct val="100000"/>
                        </a:lnSpc>
                        <a:spcBef>
                          <a:spcPts val="0"/>
                        </a:spcBef>
                        <a:spcAft>
                          <a:spcPts val="0"/>
                        </a:spcAft>
                        <a:buClrTx/>
                        <a:buSzTx/>
                        <a:buFont typeface="+mj-lt"/>
                        <a:buAutoNum type="arabicPeriod"/>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 or 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TBD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34371370"/>
                  </a:ext>
                </a:extLst>
              </a:tr>
              <a:tr h="13869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WS2a - </a:t>
                      </a:r>
                      <a:r>
                        <a:rPr lang="en-GB" sz="900" b="1" kern="1200" baseline="0">
                          <a:solidFill>
                            <a:schemeClr val="tx1"/>
                          </a:solidFill>
                          <a:latin typeface="Metropolis"/>
                          <a:ea typeface="+mn-ea"/>
                          <a:cs typeface="Arial"/>
                        </a:rPr>
                        <a:t>Financial Crime Data</a:t>
                      </a:r>
                      <a:endParaRPr lang="en-GB" sz="900" b="1">
                        <a:solidFill>
                          <a:schemeClr val="tx1"/>
                        </a:solidFill>
                        <a:latin typeface="Metropoli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b="0" i="0" u="none" strike="noStrike" kern="1200" noProof="0">
                          <a:solidFill>
                            <a:schemeClr val="tx1"/>
                          </a:solidFill>
                          <a:latin typeface="Metropolis"/>
                        </a:rPr>
                        <a:t>Reporting Amber, noting a risk of not receiving substantive data in time to fulfil the workstream deliverables. However, confidence increased this week as 1 CMA9 agreed to resume submissions and submit missing May-Aug data. This would bring us to 60% of the market </a:t>
                      </a:r>
                      <a:r>
                        <a:rPr lang="en-GB" sz="800" b="0" i="0" u="none" strike="noStrike" noProof="0">
                          <a:solidFill>
                            <a:schemeClr val="tx1"/>
                          </a:solidFill>
                          <a:latin typeface="Metropolis"/>
                        </a:rPr>
                        <a:t>represented and allow us to RAG Time and Quality to Green.</a:t>
                      </a:r>
                      <a:endParaRPr lang="en-GB" sz="800" b="0" i="0" u="none" strike="noStrike" kern="1200" noProof="0">
                        <a:solidFill>
                          <a:schemeClr val="tx1"/>
                        </a:solidFill>
                        <a:latin typeface="Metropoli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Flagged Nov. deadline risk to JROC. JROC will decide next steps and potential impact on timeline based on ASPSP’s responses to WS1 survey.</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ASPSP roundtable took place on 01/08 to mitigate the data risk and to help inform JROC on next steps, incl. potential FCA 'voluntary data request’.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rPr>
                        <a:t>Survey sent to 16 ASPSPs, with a 15/08 deadline.</a:t>
                      </a:r>
                    </a:p>
                    <a:p>
                      <a:pPr marL="228600" marR="0" lvl="0" indent="-228600" algn="l" rtl="0" eaLnBrk="1" fontAlgn="auto" latinLnBrk="0" hangingPunct="1">
                        <a:lnSpc>
                          <a:spcPct val="100000"/>
                        </a:lnSpc>
                        <a:spcBef>
                          <a:spcPts val="0"/>
                        </a:spcBef>
                        <a:spcAft>
                          <a:spcPts val="0"/>
                        </a:spcAft>
                        <a:buClrTx/>
                        <a:buSzTx/>
                        <a:buFont typeface="+mj-lt"/>
                        <a:buAutoNum type="arabicPeriod"/>
                      </a:pPr>
                      <a:r>
                        <a:rPr lang="en-GB" sz="800" kern="1200">
                          <a:solidFill>
                            <a:schemeClr val="tx1"/>
                          </a:solidFill>
                          <a:latin typeface="Metropolis"/>
                          <a:ea typeface="+mn-ea"/>
                          <a:cs typeface="+mn-cs"/>
                        </a:rPr>
                        <a:t>Ecosystem feedback summary report sent to JROC w/c 26/08.</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Receiving missing months (May-Aug) from 1 CMA9 who had stopped submitting.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Receiving confirmation from submitting firms that they will submit Sep data by 21/10.</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Proposal would be to return to Green once items 5 &amp; 6 are completed.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JROC’s decision on FCA data </a:t>
                      </a:r>
                      <a:r>
                        <a:rPr lang="en-GB" sz="800" b="0" i="0" u="none" strike="noStrike" kern="1200" noProof="0">
                          <a:solidFill>
                            <a:schemeClr val="tx1"/>
                          </a:solidFill>
                          <a:latin typeface="Metropolis"/>
                        </a:rPr>
                        <a:t>request, voluntary vs. mandatory, scope (number of ASPSP returns OBL can expect (resourcing &amp; budget implications)), data period requested (last 6M vs. monthly as of start date), expected date of first submission given to participants.</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OBL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kern="1200" noProof="0">
                          <a:solidFill>
                            <a:schemeClr val="tx1"/>
                          </a:solidFill>
                          <a:latin typeface="Metropolis"/>
                          <a:ea typeface="+mn-ea"/>
                          <a:cs typeface="+mn-cs"/>
                        </a:rPr>
                        <a:t>JROC or 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indent="-228600" algn="l" defTabSz="914400" rtl="0" eaLnBrk="1" latinLnBrk="0" hangingPunct="1">
                        <a:buFont typeface="+mj-lt"/>
                        <a:buAutoNum type="arabicPeriod"/>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a:solidFill>
                          <a:schemeClr val="tx1"/>
                        </a:solidFill>
                        <a:effectLst/>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a:solidFill>
                            <a:schemeClr val="tx1"/>
                          </a:solidFill>
                          <a:effectLst/>
                          <a:latin typeface="Metropolis"/>
                          <a:ea typeface="+mn-ea"/>
                          <a:cs typeface="+mn-cs"/>
                        </a:rPr>
                        <a:t>Complete</a:t>
                      </a:r>
                      <a:endParaRPr lang="en-GB" sz="800" kern="120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08/10/24</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08/10/24</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08/10/24</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GB" sz="800" b="0" i="0" u="none" strike="noStrike" kern="1200" noProof="0">
                        <a:solidFill>
                          <a:schemeClr val="tx1"/>
                        </a:solidFill>
                        <a:latin typeface="Metropolis"/>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800" b="0" i="0" u="none" strike="noStrike" kern="1200" noProof="0">
                          <a:solidFill>
                            <a:schemeClr val="tx1"/>
                          </a:solidFill>
                          <a:latin typeface="Metropolis"/>
                          <a:ea typeface="+mn-ea"/>
                          <a:cs typeface="+mn-cs"/>
                        </a:rPr>
                        <a:t>TBD</a:t>
                      </a:r>
                      <a:endParaRPr lang="en-GB" sz="800" kern="1200" noProof="0">
                        <a:solidFill>
                          <a:schemeClr val="tx1"/>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lgn="ctr" defTabSz="914400" rtl="0" eaLnBrk="1" latinLnBrk="0" hangingPunct="1">
                        <a:buFont typeface="Arial" panose="020B0604020202020204" pitchFamily="34" charset="0"/>
                        <a:buNone/>
                      </a:pPr>
                      <a:r>
                        <a:rPr lang="en-GB" sz="800" kern="1200">
                          <a:solidFill>
                            <a:schemeClr val="tx1"/>
                          </a:solidFill>
                          <a:latin typeface="Metropolis"/>
                          <a:ea typeface="+mn-ea"/>
                          <a:cs typeface="+mn-cs"/>
                        </a:rPr>
                        <a:t>TBD</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44006307"/>
                  </a:ext>
                </a:extLst>
              </a:tr>
            </a:tbl>
          </a:graphicData>
        </a:graphic>
      </p:graphicFrame>
    </p:spTree>
    <p:extLst>
      <p:ext uri="{BB962C8B-B14F-4D97-AF65-F5344CB8AC3E}">
        <p14:creationId xmlns:p14="http://schemas.microsoft.com/office/powerpoint/2010/main" val="331291517"/>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4BDFAB5-89C2-456A-837D-27E3F0614D59}"/>
              </a:ext>
            </a:extLst>
          </p:cNvPr>
          <p:cNvSpPr>
            <a:spLocks noGrp="1"/>
          </p:cNvSpPr>
          <p:nvPr>
            <p:ph type="title"/>
          </p:nvPr>
        </p:nvSpPr>
        <p:spPr>
          <a:xfrm>
            <a:off x="329184" y="599347"/>
            <a:ext cx="9083330" cy="551815"/>
          </a:xfrm>
        </p:spPr>
        <p:txBody>
          <a:bodyPr anchor="ctr">
            <a:normAutofit/>
          </a:bodyPr>
          <a:lstStyle/>
          <a:p>
            <a:r>
              <a:rPr lang="en-GB" sz="2400">
                <a:latin typeface="Metropolis"/>
              </a:rPr>
              <a:t>Return to Green (RTG) Status Report </a:t>
            </a:r>
            <a:r>
              <a:rPr lang="en-GB" sz="1400">
                <a:latin typeface="Metropolis"/>
              </a:rPr>
              <a:t>(as at 30.09.24) – 2/2</a:t>
            </a:r>
          </a:p>
        </p:txBody>
      </p:sp>
      <p:sp>
        <p:nvSpPr>
          <p:cNvPr id="13" name="Footer Placeholder 4">
            <a:extLst>
              <a:ext uri="{FF2B5EF4-FFF2-40B4-BE49-F238E27FC236}">
                <a16:creationId xmlns:a16="http://schemas.microsoft.com/office/drawing/2014/main" id="{F84B32B4-9798-4D43-8CD7-406D0B7D7679}"/>
              </a:ext>
            </a:extLst>
          </p:cNvPr>
          <p:cNvSpPr>
            <a:spLocks noGrp="1"/>
          </p:cNvSpPr>
          <p:nvPr>
            <p:ph type="ftr" sz="quarter" idx="11"/>
          </p:nvPr>
        </p:nvSpPr>
        <p:spPr>
          <a:xfrm>
            <a:off x="4038600" y="6486472"/>
            <a:ext cx="4114800" cy="365125"/>
          </a:xfrm>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mn-cs"/>
              </a:rPr>
              <a:t>Classification: CONFIDENTIAL</a:t>
            </a:r>
          </a:p>
        </p:txBody>
      </p:sp>
      <p:sp>
        <p:nvSpPr>
          <p:cNvPr id="14" name="Slide Number Placeholder 5">
            <a:extLst>
              <a:ext uri="{FF2B5EF4-FFF2-40B4-BE49-F238E27FC236}">
                <a16:creationId xmlns:a16="http://schemas.microsoft.com/office/drawing/2014/main" id="{AE722852-700C-4DF2-91B2-28EB3B6F3E77}"/>
              </a:ext>
            </a:extLst>
          </p:cNvPr>
          <p:cNvSpPr>
            <a:spLocks noGrp="1"/>
          </p:cNvSpPr>
          <p:nvPr>
            <p:ph type="sldNum" sz="quarter" idx="12"/>
          </p:nvPr>
        </p:nvSpPr>
        <p:spPr>
          <a:xfrm>
            <a:off x="8610600" y="6486472"/>
            <a:ext cx="3161400" cy="365125"/>
          </a:xfrm>
        </p:spPr>
        <p:txBody>
          <a:bodyPr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Metropolis" panose="00000500000000000000" pitchFamily="50"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srgbClr val="FFFFFF"/>
              </a:solidFill>
              <a:effectLst/>
              <a:uLnTx/>
              <a:uFillTx/>
              <a:latin typeface="Metropolis" panose="00000500000000000000" pitchFamily="50" charset="0"/>
              <a:ea typeface="+mn-ea"/>
              <a:cs typeface="Arial" panose="020B0604020202020204" pitchFamily="34" charset="0"/>
            </a:endParaRPr>
          </a:p>
        </p:txBody>
      </p:sp>
      <p:graphicFrame>
        <p:nvGraphicFramePr>
          <p:cNvPr id="3" name="Table 9">
            <a:extLst>
              <a:ext uri="{FF2B5EF4-FFF2-40B4-BE49-F238E27FC236}">
                <a16:creationId xmlns:a16="http://schemas.microsoft.com/office/drawing/2014/main" id="{D0061E51-C2A3-B08C-3FD4-BB41BBAE7E58}"/>
              </a:ext>
            </a:extLst>
          </p:cNvPr>
          <p:cNvGraphicFramePr>
            <a:graphicFrameLocks noGrp="1"/>
          </p:cNvGraphicFramePr>
          <p:nvPr/>
        </p:nvGraphicFramePr>
        <p:xfrm>
          <a:off x="188464" y="1158651"/>
          <a:ext cx="11865111" cy="2931258"/>
        </p:xfrm>
        <a:graphic>
          <a:graphicData uri="http://schemas.openxmlformats.org/drawingml/2006/table">
            <a:tbl>
              <a:tblPr firstRow="1" bandRow="1">
                <a:tableStyleId>{5C22544A-7EE6-4342-B048-85BDC9FD1C3A}</a:tableStyleId>
              </a:tblPr>
              <a:tblGrid>
                <a:gridCol w="952693">
                  <a:extLst>
                    <a:ext uri="{9D8B030D-6E8A-4147-A177-3AD203B41FA5}">
                      <a16:colId xmlns:a16="http://schemas.microsoft.com/office/drawing/2014/main" val="4250877703"/>
                    </a:ext>
                  </a:extLst>
                </a:gridCol>
                <a:gridCol w="583726">
                  <a:extLst>
                    <a:ext uri="{9D8B030D-6E8A-4147-A177-3AD203B41FA5}">
                      <a16:colId xmlns:a16="http://schemas.microsoft.com/office/drawing/2014/main" val="3094528232"/>
                    </a:ext>
                  </a:extLst>
                </a:gridCol>
                <a:gridCol w="3089966">
                  <a:extLst>
                    <a:ext uri="{9D8B030D-6E8A-4147-A177-3AD203B41FA5}">
                      <a16:colId xmlns:a16="http://schemas.microsoft.com/office/drawing/2014/main" val="2765565782"/>
                    </a:ext>
                  </a:extLst>
                </a:gridCol>
                <a:gridCol w="4021318">
                  <a:extLst>
                    <a:ext uri="{9D8B030D-6E8A-4147-A177-3AD203B41FA5}">
                      <a16:colId xmlns:a16="http://schemas.microsoft.com/office/drawing/2014/main" val="133527858"/>
                    </a:ext>
                  </a:extLst>
                </a:gridCol>
                <a:gridCol w="1181322">
                  <a:extLst>
                    <a:ext uri="{9D8B030D-6E8A-4147-A177-3AD203B41FA5}">
                      <a16:colId xmlns:a16="http://schemas.microsoft.com/office/drawing/2014/main" val="4048623487"/>
                    </a:ext>
                  </a:extLst>
                </a:gridCol>
                <a:gridCol w="1181322">
                  <a:extLst>
                    <a:ext uri="{9D8B030D-6E8A-4147-A177-3AD203B41FA5}">
                      <a16:colId xmlns:a16="http://schemas.microsoft.com/office/drawing/2014/main" val="2819188149"/>
                    </a:ext>
                  </a:extLst>
                </a:gridCol>
                <a:gridCol w="854764">
                  <a:extLst>
                    <a:ext uri="{9D8B030D-6E8A-4147-A177-3AD203B41FA5}">
                      <a16:colId xmlns:a16="http://schemas.microsoft.com/office/drawing/2014/main" val="2010091397"/>
                    </a:ext>
                  </a:extLst>
                </a:gridCol>
              </a:tblGrid>
              <a:tr h="418269">
                <a:tc>
                  <a:txBody>
                    <a:bodyPr/>
                    <a:lstStyle/>
                    <a:p>
                      <a:r>
                        <a:rPr lang="en-GB" sz="900" b="1">
                          <a:solidFill>
                            <a:schemeClr val="bg1"/>
                          </a:solidFill>
                          <a:latin typeface="Metropolis"/>
                        </a:rPr>
                        <a:t>Workstream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US" sz="900" b="1">
                          <a:solidFill>
                            <a:schemeClr val="bg1"/>
                          </a:solidFill>
                          <a:latin typeface="Metropolis"/>
                        </a:rPr>
                        <a:t>RAG Status</a:t>
                      </a: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kern="1200">
                          <a:solidFill>
                            <a:schemeClr val="lt1"/>
                          </a:solidFill>
                          <a:latin typeface="Metropolis"/>
                          <a:ea typeface="+mn-ea"/>
                          <a:cs typeface="+mn-cs"/>
                        </a:rPr>
                        <a:t>Reason for non-Green status</a:t>
                      </a:r>
                      <a:endParaRPr lang="en-US"/>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gridSpan="3">
                  <a:txBody>
                    <a:bodyPr/>
                    <a:lstStyle/>
                    <a:p>
                      <a:pPr algn="ctr"/>
                      <a:r>
                        <a:rPr lang="en-GB" sz="900" b="1">
                          <a:solidFill>
                            <a:schemeClr val="bg1"/>
                          </a:solidFill>
                          <a:latin typeface="Metropolis"/>
                        </a:rPr>
                        <a:t>Return to Green plan</a:t>
                      </a:r>
                    </a:p>
                    <a:p>
                      <a:pPr algn="ctr"/>
                      <a:r>
                        <a:rPr lang="en-GB" sz="900" b="0">
                          <a:solidFill>
                            <a:schemeClr val="bg1"/>
                          </a:solidFill>
                          <a:latin typeface="Metropolis"/>
                        </a:rPr>
                        <a:t>List out specific actions, dates, and owners (including any non-OBL 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h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rowSpan="2">
                  <a:txBody>
                    <a:bodyPr/>
                    <a:lstStyle/>
                    <a:p>
                      <a:pPr algn="ctr"/>
                      <a:r>
                        <a:rPr lang="en-GB" sz="900" b="1">
                          <a:solidFill>
                            <a:schemeClr val="bg1"/>
                          </a:solidFill>
                          <a:latin typeface="Metropolis"/>
                        </a:rPr>
                        <a:t>Overall RTG date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770842158"/>
                  </a:ext>
                </a:extLst>
              </a:tr>
              <a:tr h="418269">
                <a:tc>
                  <a:txBody>
                    <a:bodyPr/>
                    <a:lstStyle/>
                    <a:p>
                      <a:endParaRPr lang="en-GB" sz="900" b="1">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Overall</a:t>
                      </a:r>
                      <a:endParaRPr lang="en-GB" sz="700" b="1">
                        <a:solidFill>
                          <a:schemeClr val="bg1"/>
                        </a:solidFill>
                        <a:latin typeface="Metropolis"/>
                      </a:endParaRPr>
                    </a:p>
                  </a:txBody>
                  <a:tcPr marL="36000" marR="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marL="0" lvl="0" algn="ctr">
                        <a:buNone/>
                      </a:pPr>
                      <a:r>
                        <a:rPr lang="en-GB" sz="900" b="1" i="0" u="none" strike="noStrike" kern="1200" noProof="0">
                          <a:solidFill>
                            <a:schemeClr val="lt1"/>
                          </a:solidFill>
                          <a:latin typeface="Metropolis"/>
                        </a:rPr>
                        <a:t>Detailed Description/Reason - should be comprehensive and clear</a:t>
                      </a:r>
                      <a:endParaRPr lang="en-US" b="1"/>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Itemised action plan</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owners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en-GB" sz="900" b="1">
                          <a:solidFill>
                            <a:schemeClr val="bg1"/>
                          </a:solidFill>
                          <a:latin typeface="Metropolis"/>
                        </a:rPr>
                        <a:t>Action target </a:t>
                      </a:r>
                    </a:p>
                    <a:p>
                      <a:pPr algn="ctr"/>
                      <a:r>
                        <a:rPr lang="en-GB" sz="900" b="1">
                          <a:solidFill>
                            <a:schemeClr val="bg1"/>
                          </a:solidFill>
                          <a:latin typeface="Metropolis"/>
                        </a:rPr>
                        <a:t>completion data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vMerge="1">
                  <a:txBody>
                    <a:bodyPr/>
                    <a:lstStyle/>
                    <a:p>
                      <a:pPr algn="ctr"/>
                      <a:endParaRPr lang="en-GB" sz="900" b="1">
                        <a:solidFill>
                          <a:schemeClr val="bg1"/>
                        </a:solidFill>
                        <a:latin typeface="Metropoli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970317765"/>
                  </a:ext>
                </a:extLst>
              </a:tr>
              <a:tr h="653538">
                <a:tc>
                  <a:txBody>
                    <a:bodyPr/>
                    <a:lstStyle/>
                    <a:p>
                      <a:r>
                        <a:rPr lang="en-GB" sz="900" b="1">
                          <a:latin typeface="Metropolis"/>
                        </a:rPr>
                        <a:t>3. Consumer Protection (Disputes)</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Workstream running behind plan as pre-work was required to clarify the WS scope coupled with focusing efforts on mobilising the programme and on progressing WS5 activities. The workstream is not on the overall critical path for the programme.</a:t>
                      </a:r>
                    </a:p>
                    <a:p>
                      <a:pPr marL="83820" marR="0" lvl="0" indent="-83820"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800" b="0" i="0" u="none" strike="noStrike" kern="1200">
                          <a:solidFill>
                            <a:schemeClr val="tx1"/>
                          </a:solidFill>
                          <a:latin typeface="Metropolis"/>
                          <a:ea typeface="+mn-ea"/>
                          <a:cs typeface="+mn-cs"/>
                        </a:rPr>
                        <a:t>Change request has been shared with the FCA ahead of being issued to JWIG to rebaseline the workstream delivery by 1-month.  Upon approval of the CR, the workstream will return to Green.</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28600" lvl="0" indent="-228600" algn="l">
                        <a:buAutoNum type="arabicPeriod"/>
                      </a:pPr>
                      <a:r>
                        <a:rPr lang="en-GB" sz="800" kern="1200">
                          <a:solidFill>
                            <a:schemeClr val="tx1"/>
                          </a:solidFill>
                          <a:latin typeface="Metropolis"/>
                          <a:ea typeface="+mn-ea"/>
                          <a:cs typeface="+mn-cs"/>
                        </a:rPr>
                        <a:t>Identify and re-focus resources to WS3</a:t>
                      </a:r>
                    </a:p>
                    <a:p>
                      <a:pPr marL="228600" lvl="0" indent="-228600" algn="l">
                        <a:buAutoNum type="arabicPeriod"/>
                      </a:pPr>
                      <a:r>
                        <a:rPr lang="en-GB" sz="800" kern="1200">
                          <a:solidFill>
                            <a:schemeClr val="tx1"/>
                          </a:solidFill>
                          <a:latin typeface="Metropolis"/>
                          <a:ea typeface="+mn-ea"/>
                          <a:cs typeface="+mn-cs"/>
                        </a:rPr>
                        <a:t>Create revised plan and share with FCA </a:t>
                      </a:r>
                    </a:p>
                    <a:p>
                      <a:pPr marL="228600" lvl="0" indent="-228600" algn="l">
                        <a:buAutoNum type="arabicPeriod"/>
                      </a:pPr>
                      <a:r>
                        <a:rPr lang="en-GB" sz="800" kern="1200">
                          <a:solidFill>
                            <a:schemeClr val="tx1"/>
                          </a:solidFill>
                          <a:latin typeface="Metropolis"/>
                          <a:ea typeface="+mn-ea"/>
                          <a:cs typeface="+mn-cs"/>
                        </a:rPr>
                        <a:t>OBL to Raise CR to JWIG to rebaseline the workstream</a:t>
                      </a:r>
                    </a:p>
                    <a:p>
                      <a:pPr marL="228600" lvl="0" indent="-228600" algn="l">
                        <a:buAutoNum type="arabicPeriod"/>
                      </a:pPr>
                      <a:r>
                        <a:rPr lang="en-GB" sz="800" kern="1200">
                          <a:solidFill>
                            <a:schemeClr val="tx1"/>
                          </a:solidFill>
                          <a:latin typeface="Metropolis"/>
                          <a:ea typeface="+mn-ea"/>
                          <a:cs typeface="+mn-cs"/>
                        </a:rPr>
                        <a:t>JWIG approval of the change request (aligned to the meeting on the 07/10).</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defTabSz="914400">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07/10/24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lvl="0" indent="0" algn="ctr" defTabSz="914400">
                        <a:buNone/>
                      </a:pPr>
                      <a:r>
                        <a:rPr lang="en-GB" sz="800" kern="1200">
                          <a:solidFill>
                            <a:schemeClr val="tx1"/>
                          </a:solidFill>
                          <a:latin typeface="Metropolis"/>
                          <a:ea typeface="+mn-ea"/>
                          <a:cs typeface="+mn-cs"/>
                        </a:rPr>
                        <a:t>07/10/24</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3206911"/>
                  </a:ext>
                </a:extLst>
              </a:tr>
              <a:tr h="6535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1">
                          <a:solidFill>
                            <a:schemeClr val="tx1"/>
                          </a:solidFill>
                          <a:latin typeface="Metropolis"/>
                        </a:rPr>
                        <a:t>5.4b Comm Framework</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900" b="1" kern="1200">
                          <a:solidFill>
                            <a:schemeClr val="tx1"/>
                          </a:solidFill>
                          <a:latin typeface="Metropolis"/>
                          <a:ea typeface="+mn-ea"/>
                          <a:cs typeface="+mn-cs"/>
                        </a:rPr>
                        <a:t>A</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FC000"/>
                    </a:solidFill>
                  </a:tcPr>
                </a:tc>
                <a:tc>
                  <a:txBody>
                    <a:bodyPr/>
                    <a:lstStyle/>
                    <a:p>
                      <a:pPr marL="83820" marR="0" lvl="0" indent="-83820" algn="l" defTabSz="914400" rtl="0" eaLnBrk="1" fontAlgn="auto" latinLnBrk="0" hangingPunct="1">
                        <a:lnSpc>
                          <a:spcPct val="100000"/>
                        </a:lnSpc>
                        <a:spcBef>
                          <a:spcPts val="0"/>
                        </a:spcBef>
                        <a:spcAft>
                          <a:spcPts val="0"/>
                        </a:spcAft>
                        <a:buClrTx/>
                        <a:buSzTx/>
                        <a:buFont typeface="Arial" panose="020B0604020202020204" pitchFamily="34" charset="0"/>
                        <a:buChar char="•"/>
                        <a:tabLst>
                          <a:tab pos="457200" algn="l"/>
                        </a:tabLst>
                        <a:defRPr/>
                      </a:pPr>
                      <a:r>
                        <a:rPr lang="en-US" sz="800" kern="1200">
                          <a:solidFill>
                            <a:schemeClr val="tx1"/>
                          </a:solidFill>
                          <a:latin typeface="Metropolis"/>
                          <a:ea typeface="+mn-ea"/>
                          <a:cs typeface="+mn-cs"/>
                        </a:rPr>
                        <a:t>Reporting Amber (improved position from Red last week), delivery plan has been developed, however, needs to be aligned with the PSR announcement due mid-October, once received a change request will be produced to rebaseline the workstream.</a:t>
                      </a:r>
                      <a:endParaRPr lang="en-US" sz="800" kern="1200">
                        <a:solidFill>
                          <a:srgbClr val="FF0000"/>
                        </a:solidFill>
                        <a:latin typeface="Metropolis"/>
                        <a:ea typeface="+mn-ea"/>
                        <a:cs typeface="+mn-cs"/>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176213" lvl="0" indent="-176213" algn="l">
                        <a:buAutoNum type="arabicPeriod"/>
                      </a:pPr>
                      <a:r>
                        <a:rPr lang="en-GB" sz="800" kern="1200">
                          <a:solidFill>
                            <a:schemeClr val="tx1"/>
                          </a:solidFill>
                          <a:latin typeface="Metropolis"/>
                          <a:ea typeface="+mn-ea"/>
                          <a:cs typeface="+mn-cs"/>
                        </a:rPr>
                        <a:t>Create delivery plan including the governance process and timings and share with FCA/PSR.</a:t>
                      </a:r>
                    </a:p>
                    <a:p>
                      <a:pPr marL="176213" lvl="0" indent="-176213" algn="l">
                        <a:buAutoNum type="arabicPeriod"/>
                      </a:pPr>
                      <a:r>
                        <a:rPr lang="en-GB" sz="800" kern="1200">
                          <a:solidFill>
                            <a:schemeClr val="tx1"/>
                          </a:solidFill>
                          <a:latin typeface="Metropolis"/>
                          <a:ea typeface="+mn-ea"/>
                          <a:cs typeface="+mn-cs"/>
                        </a:rPr>
                        <a:t>Determine the critical path date by which the Commercial Framework needs to be in place so that it can be built into the Wave 1 MLA so that the current timelines can be met.</a:t>
                      </a:r>
                    </a:p>
                    <a:p>
                      <a:pPr marL="176213" lvl="0" indent="-176213" algn="l">
                        <a:buAutoNum type="arabicPeriod"/>
                      </a:pPr>
                      <a:r>
                        <a:rPr lang="en-GB" sz="800" kern="1200">
                          <a:solidFill>
                            <a:schemeClr val="tx1"/>
                          </a:solidFill>
                          <a:latin typeface="Metropolis"/>
                          <a:ea typeface="+mn-ea"/>
                          <a:cs typeface="+mn-cs"/>
                        </a:rPr>
                        <a:t>Raise CR to JWIG to baseline the workstream (subject to alignment with PSR announcement).</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a:t>
                      </a:r>
                    </a:p>
                    <a:p>
                      <a:pPr marL="264160" lvl="0" indent="-228600" algn="l">
                        <a:spcBef>
                          <a:spcPts val="0"/>
                        </a:spcBef>
                        <a:buAutoNum type="arabicPeriod"/>
                      </a:pPr>
                      <a:r>
                        <a:rPr lang="en-GB" sz="800" b="0" i="0" u="none" strike="noStrike">
                          <a:solidFill>
                            <a:schemeClr val="tx1"/>
                          </a:solidFill>
                          <a:effectLst/>
                          <a:latin typeface="Metropolis"/>
                        </a:rPr>
                        <a:t>OBL / JWIG</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Complete</a:t>
                      </a:r>
                    </a:p>
                    <a:p>
                      <a:pPr marL="264160" lvl="0" indent="-228600" algn="l">
                        <a:spcBef>
                          <a:spcPts val="0"/>
                        </a:spcBef>
                        <a:buAutoNum type="arabicPeriod"/>
                      </a:pPr>
                      <a:r>
                        <a:rPr lang="en-GB" sz="800" b="0" i="0" u="none" strike="noStrike" kern="1200">
                          <a:solidFill>
                            <a:schemeClr val="tx1"/>
                          </a:solidFill>
                          <a:effectLst/>
                          <a:latin typeface="Metropolis"/>
                          <a:ea typeface="+mn-ea"/>
                          <a:cs typeface="+mn-cs"/>
                        </a:rPr>
                        <a:t>TBC</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lvl="0" indent="0" algn="ctr" defTabSz="914400">
                        <a:buNone/>
                      </a:pPr>
                      <a:r>
                        <a:rPr lang="en-GB" sz="800" kern="1200">
                          <a:solidFill>
                            <a:schemeClr val="tx1"/>
                          </a:solidFill>
                          <a:latin typeface="Metropolis"/>
                          <a:ea typeface="+mn-ea"/>
                          <a:cs typeface="+mn-cs"/>
                        </a:rPr>
                        <a:t>TBC</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21667232"/>
                  </a:ext>
                </a:extLst>
              </a:tr>
            </a:tbl>
          </a:graphicData>
        </a:graphic>
      </p:graphicFrame>
      <p:pic>
        <p:nvPicPr>
          <p:cNvPr id="2" name="Picture 1">
            <a:extLst>
              <a:ext uri="{FF2B5EF4-FFF2-40B4-BE49-F238E27FC236}">
                <a16:creationId xmlns:a16="http://schemas.microsoft.com/office/drawing/2014/main" id="{05783B2F-C7CF-70E6-D569-A89D9AAEFB2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2923391" y="37082"/>
            <a:ext cx="1635179" cy="522029"/>
          </a:xfrm>
          <a:prstGeom prst="rect">
            <a:avLst/>
          </a:prstGeom>
        </p:spPr>
      </p:pic>
    </p:spTree>
    <p:extLst>
      <p:ext uri="{BB962C8B-B14F-4D97-AF65-F5344CB8AC3E}">
        <p14:creationId xmlns:p14="http://schemas.microsoft.com/office/powerpoint/2010/main" val="2074844484"/>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MLA Operator – latest thinking</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24</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11805670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D853096-1619-D093-8F4D-B2A58B985194}"/>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E24DC23E-1EF7-2B54-FDAF-6E9C34153D87}"/>
              </a:ext>
            </a:extLst>
          </p:cNvPr>
          <p:cNvSpPr>
            <a:spLocks noGrp="1"/>
          </p:cNvSpPr>
          <p:nvPr>
            <p:ph type="sldNum" sz="quarter" idx="12"/>
          </p:nvPr>
        </p:nvSpPr>
        <p:spPr/>
        <p:txBody>
          <a:bodyPr/>
          <a:lstStyle/>
          <a:p>
            <a:fld id="{F7DBEFEF-2EF4-7341-AFBF-5942378A7132}" type="slidenum">
              <a:rPr lang="en-US" smtClean="0"/>
              <a:t>25</a:t>
            </a:fld>
            <a:endParaRPr lang="en-US"/>
          </a:p>
        </p:txBody>
      </p:sp>
      <p:sp>
        <p:nvSpPr>
          <p:cNvPr id="4" name="Date Placeholder 3">
            <a:extLst>
              <a:ext uri="{FF2B5EF4-FFF2-40B4-BE49-F238E27FC236}">
                <a16:creationId xmlns:a16="http://schemas.microsoft.com/office/drawing/2014/main" id="{294A3A38-71B4-52DF-2E61-6FA162F8A686}"/>
              </a:ext>
            </a:extLst>
          </p:cNvPr>
          <p:cNvSpPr>
            <a:spLocks noGrp="1"/>
          </p:cNvSpPr>
          <p:nvPr>
            <p:ph type="dt" sz="half" idx="2"/>
          </p:nvPr>
        </p:nvSpPr>
        <p:spPr/>
        <p:txBody>
          <a:bodyPr/>
          <a:lstStyle/>
          <a:p>
            <a:fld id="{8847B666-15D2-B946-9531-77A749B5F469}" type="datetime1">
              <a:rPr lang="en-GB" smtClean="0"/>
              <a:t>03/10/2024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597077E5-D91C-C055-ED74-8E6C0FFB710C}"/>
              </a:ext>
            </a:extLst>
          </p:cNvPr>
          <p:cNvSpPr>
            <a:spLocks noGrp="1"/>
          </p:cNvSpPr>
          <p:nvPr>
            <p:ph type="title"/>
          </p:nvPr>
        </p:nvSpPr>
        <p:spPr/>
        <p:txBody>
          <a:bodyPr/>
          <a:lstStyle/>
          <a:p>
            <a:r>
              <a:rPr lang="en-GB"/>
              <a:t>Progress to date </a:t>
            </a:r>
          </a:p>
        </p:txBody>
      </p:sp>
      <p:sp>
        <p:nvSpPr>
          <p:cNvPr id="8" name="Content Placeholder 7">
            <a:extLst>
              <a:ext uri="{FF2B5EF4-FFF2-40B4-BE49-F238E27FC236}">
                <a16:creationId xmlns:a16="http://schemas.microsoft.com/office/drawing/2014/main" id="{7EA824A7-833A-713D-57AC-1790822A106D}"/>
              </a:ext>
            </a:extLst>
          </p:cNvPr>
          <p:cNvSpPr>
            <a:spLocks noGrp="1"/>
          </p:cNvSpPr>
          <p:nvPr>
            <p:ph idx="1"/>
          </p:nvPr>
        </p:nvSpPr>
        <p:spPr>
          <a:xfrm>
            <a:off x="360000" y="1260000"/>
            <a:ext cx="11436721" cy="5114296"/>
          </a:xfrm>
        </p:spPr>
        <p:txBody>
          <a:bodyPr vert="horz" lIns="91440" tIns="45720" rIns="91440" bIns="45720" rtlCol="0" anchor="t">
            <a:normAutofit/>
          </a:bodyPr>
          <a:lstStyle/>
          <a:p>
            <a:pPr marL="285750" indent="-285750">
              <a:buFont typeface="Arial" panose="020B0604020202020204" pitchFamily="34" charset="0"/>
              <a:buChar char="•"/>
            </a:pPr>
            <a:r>
              <a:rPr lang="en-GB">
                <a:latin typeface="Metropolis"/>
                <a:cs typeface="Arial"/>
              </a:rPr>
              <a:t>Determining the wave 1 MLA operator is a key decision for the VRP programme.  The optimal operator needs to be identified in time to allows the wave 1 transactions to flow in H1 2025, as per the agreed programme objectives.</a:t>
            </a:r>
          </a:p>
          <a:p>
            <a:pPr marL="285750" indent="-285750">
              <a:buFont typeface="Arial" panose="020B0604020202020204" pitchFamily="34" charset="0"/>
              <a:buChar char="•"/>
            </a:pPr>
            <a:endParaRPr lang="en-GB">
              <a:latin typeface="Metropolis"/>
              <a:cs typeface="Arial"/>
            </a:endParaRPr>
          </a:p>
          <a:p>
            <a:pPr marL="285750" indent="-285750">
              <a:buFont typeface="Arial" panose="020B0604020202020204" pitchFamily="34" charset="0"/>
              <a:buChar char="•"/>
            </a:pPr>
            <a:r>
              <a:rPr lang="en-GB">
                <a:latin typeface="Metropolis"/>
                <a:cs typeface="Arial"/>
              </a:rPr>
              <a:t>In light of this we have made the following progress: </a:t>
            </a:r>
          </a:p>
          <a:p>
            <a:pPr marL="971550" lvl="1" indent="-285750">
              <a:buFont typeface="Arial" panose="020B0604020202020204" pitchFamily="34" charset="0"/>
              <a:buChar char="•"/>
            </a:pPr>
            <a:r>
              <a:rPr lang="en-GB">
                <a:latin typeface="Metropolis"/>
                <a:cs typeface="Arial"/>
              </a:rPr>
              <a:t>Set out the proposed timeline/approach to the VRP WG, FAP and JWIG on 5 September</a:t>
            </a:r>
          </a:p>
          <a:p>
            <a:pPr marL="971550" lvl="1" indent="-285750">
              <a:buFont typeface="Arial" panose="020B0604020202020204" pitchFamily="34" charset="0"/>
              <a:buChar char="•"/>
            </a:pPr>
            <a:r>
              <a:rPr lang="en-GB">
                <a:latin typeface="Metropolis"/>
                <a:cs typeface="Arial"/>
              </a:rPr>
              <a:t>Outlined the proposed operator options and evaluation criteria to the VRP WG</a:t>
            </a:r>
          </a:p>
          <a:p>
            <a:pPr marL="971550" lvl="1" indent="-285750">
              <a:buFont typeface="Arial" panose="020B0604020202020204" pitchFamily="34" charset="0"/>
              <a:buChar char="•"/>
            </a:pPr>
            <a:r>
              <a:rPr lang="en-GB">
                <a:latin typeface="Metropolis"/>
                <a:cs typeface="Arial"/>
              </a:rPr>
              <a:t>Received feedback from ten participants on the operator options and evaluation criteria.  This feedback also contained initial views on their operator choice</a:t>
            </a:r>
          </a:p>
          <a:p>
            <a:pPr marL="971550" lvl="1" indent="-285750">
              <a:buFont typeface="Arial" panose="020B0604020202020204" pitchFamily="34" charset="0"/>
              <a:buChar char="•"/>
            </a:pPr>
            <a:r>
              <a:rPr lang="en-GB">
                <a:latin typeface="Metropolis"/>
                <a:cs typeface="Arial"/>
              </a:rPr>
              <a:t>Outlined the functional capabilities required of the wave 1 MLA operator and awaiting feedback</a:t>
            </a:r>
          </a:p>
          <a:p>
            <a:pPr marL="285750" indent="-285750">
              <a:buFont typeface="Arial" panose="020B0604020202020204" pitchFamily="34" charset="0"/>
              <a:buChar char="•"/>
            </a:pPr>
            <a:endParaRPr lang="en-GB">
              <a:latin typeface="Metropolis"/>
              <a:cs typeface="Arial"/>
            </a:endParaRPr>
          </a:p>
          <a:p>
            <a:pPr marL="285750" indent="-285750">
              <a:buFont typeface="Arial" panose="020B0604020202020204" pitchFamily="34" charset="0"/>
              <a:buChar char="•"/>
            </a:pPr>
            <a:r>
              <a:rPr lang="en-GB">
                <a:latin typeface="Metropolis"/>
                <a:cs typeface="Arial"/>
              </a:rPr>
              <a:t>In light of the feedback OBL and Pay.UK have submitted a paper for the VRP WG to review on 3 October which provides an overview of how the thinking on the MLA operator is progressing.  This is the next stage in the process towards a recommendation being presented to the JROC Board on 7 November.  A summary of the paper is on slides 31 and 32.</a:t>
            </a:r>
          </a:p>
        </p:txBody>
      </p:sp>
      <p:pic>
        <p:nvPicPr>
          <p:cNvPr id="5" name="Picture 4">
            <a:extLst>
              <a:ext uri="{FF2B5EF4-FFF2-40B4-BE49-F238E27FC236}">
                <a16:creationId xmlns:a16="http://schemas.microsoft.com/office/drawing/2014/main" id="{D7462103-9670-E3C8-2782-C3317EBACB19}"/>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4048801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0214A35-9323-10A3-0F48-2CDD4B120DCF}"/>
              </a:ext>
            </a:extLst>
          </p:cNvPr>
          <p:cNvSpPr/>
          <p:nvPr/>
        </p:nvSpPr>
        <p:spPr>
          <a:xfrm>
            <a:off x="6075020" y="1597578"/>
            <a:ext cx="5480933" cy="4610057"/>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10" name="Title 6">
            <a:extLst>
              <a:ext uri="{FF2B5EF4-FFF2-40B4-BE49-F238E27FC236}">
                <a16:creationId xmlns:a16="http://schemas.microsoft.com/office/drawing/2014/main" id="{E181F996-E7F9-00F6-25F0-16BB1A55C1A9}"/>
              </a:ext>
            </a:extLst>
          </p:cNvPr>
          <p:cNvSpPr txBox="1">
            <a:spLocks/>
          </p:cNvSpPr>
          <p:nvPr/>
        </p:nvSpPr>
        <p:spPr>
          <a:xfrm>
            <a:off x="7095208" y="1879800"/>
            <a:ext cx="4460726" cy="4197048"/>
          </a:xfrm>
          <a:prstGeom prst="rect">
            <a:avLst/>
          </a:prstGeom>
        </p:spPr>
        <p:txBody>
          <a:bodyPr vert="horz" lIns="91440" tIns="45720" rIns="91440" bIns="45720" rtlCol="0" anchor="t">
            <a:normAutofit fontScale="900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pPr lvl="0">
              <a:lnSpc>
                <a:spcPct val="110000"/>
              </a:lnSpc>
              <a:spcAft>
                <a:spcPts val="600"/>
              </a:spcAft>
            </a:pPr>
            <a:r>
              <a:rPr lang="en-GB" sz="1800" b="1">
                <a:solidFill>
                  <a:srgbClr val="FFFFFF"/>
                </a:solidFill>
                <a:effectLst/>
                <a:latin typeface="Metropolis"/>
                <a:ea typeface="Arial" panose="020B0604020202020204" pitchFamily="34" charset="0"/>
                <a:cs typeface="Arial"/>
              </a:rPr>
              <a:t>Management of liabilities</a:t>
            </a:r>
            <a:endParaRPr lang="en-US">
              <a:solidFill>
                <a:srgbClr val="FFFFFF"/>
              </a:solidFill>
            </a:endParaRPr>
          </a:p>
          <a:p>
            <a:pPr>
              <a:lnSpc>
                <a:spcPct val="110000"/>
              </a:lnSpc>
              <a:spcAft>
                <a:spcPts val="600"/>
              </a:spcAft>
            </a:pPr>
            <a:endParaRPr lang="en-GB">
              <a:solidFill>
                <a:srgbClr val="FFFFFF"/>
              </a:solidFill>
              <a:latin typeface="Metropolis"/>
              <a:ea typeface="Arial" panose="020B0604020202020204" pitchFamily="34" charset="0"/>
              <a:cs typeface="Arial"/>
            </a:endParaRPr>
          </a:p>
          <a:p>
            <a:pPr>
              <a:lnSpc>
                <a:spcPct val="110000"/>
              </a:lnSpc>
              <a:spcAft>
                <a:spcPts val="600"/>
              </a:spcAft>
            </a:pPr>
            <a:r>
              <a:rPr lang="en-GB" sz="1800" b="1">
                <a:solidFill>
                  <a:srgbClr val="FFFFFF"/>
                </a:solidFill>
                <a:effectLst/>
                <a:latin typeface="Metropolis"/>
                <a:ea typeface="Arial" panose="020B0604020202020204" pitchFamily="34" charset="0"/>
                <a:cs typeface="Arial"/>
              </a:rPr>
              <a:t>Suitability of the management and</a:t>
            </a:r>
            <a:r>
              <a:rPr lang="en-GB">
                <a:solidFill>
                  <a:srgbClr val="FFFFFF"/>
                </a:solidFill>
                <a:latin typeface="Metropolis"/>
                <a:ea typeface="Arial" panose="020B0604020202020204" pitchFamily="34" charset="0"/>
                <a:cs typeface="Arial"/>
              </a:rPr>
              <a:t> </a:t>
            </a:r>
            <a:r>
              <a:rPr lang="en-GB" sz="1800" b="1">
                <a:solidFill>
                  <a:srgbClr val="FFFFFF"/>
                </a:solidFill>
                <a:effectLst/>
                <a:latin typeface="Metropolis"/>
                <a:ea typeface="Arial" panose="020B0604020202020204" pitchFamily="34" charset="0"/>
                <a:cs typeface="Arial"/>
              </a:rPr>
              <a:t>governance of the organisation </a:t>
            </a:r>
            <a:endParaRPr lang="en-GB">
              <a:solidFill>
                <a:srgbClr val="FFFFFF"/>
              </a:solidFill>
              <a:latin typeface="Metropolis"/>
              <a:cs typeface="Arial"/>
            </a:endParaRPr>
          </a:p>
          <a:p>
            <a:pPr>
              <a:lnSpc>
                <a:spcPct val="110000"/>
              </a:lnSpc>
              <a:spcAft>
                <a:spcPts val="600"/>
              </a:spcAft>
            </a:pPr>
            <a:endParaRPr lang="en-GB">
              <a:solidFill>
                <a:srgbClr val="FFFFFF"/>
              </a:solidFill>
              <a:latin typeface="Metropolis"/>
              <a:ea typeface="Arial" panose="020B0604020202020204" pitchFamily="34" charset="0"/>
              <a:cs typeface="Arial"/>
            </a:endParaRPr>
          </a:p>
          <a:p>
            <a:pPr lvl="0">
              <a:lnSpc>
                <a:spcPct val="110000"/>
              </a:lnSpc>
              <a:spcAft>
                <a:spcPts val="600"/>
              </a:spcAft>
            </a:pPr>
            <a:r>
              <a:rPr lang="en-GB" sz="1800" b="1">
                <a:solidFill>
                  <a:srgbClr val="FFFFFF"/>
                </a:solidFill>
                <a:effectLst/>
                <a:latin typeface="Metropolis"/>
                <a:ea typeface="Arial" panose="020B0604020202020204" pitchFamily="34" charset="0"/>
                <a:cs typeface="Arial"/>
              </a:rPr>
              <a:t>Future development for waves 2+, etc. </a:t>
            </a:r>
            <a:endParaRPr lang="en-GB" sz="1800">
              <a:solidFill>
                <a:srgbClr val="FFFFFF"/>
              </a:solidFill>
              <a:effectLst/>
              <a:latin typeface="Metropolis"/>
              <a:ea typeface="Arial" panose="020B0604020202020204" pitchFamily="34" charset="0"/>
              <a:cs typeface="Arial"/>
            </a:endParaRPr>
          </a:p>
          <a:p>
            <a:pPr>
              <a:lnSpc>
                <a:spcPct val="110000"/>
              </a:lnSpc>
              <a:spcAft>
                <a:spcPts val="600"/>
              </a:spcAft>
            </a:pPr>
            <a:endParaRPr lang="en-GB">
              <a:solidFill>
                <a:srgbClr val="FFFFFF"/>
              </a:solidFill>
              <a:latin typeface="Metropolis"/>
              <a:ea typeface="Times New Roman" panose="02020603050405020304" pitchFamily="18" charset="0"/>
              <a:cs typeface="Arial"/>
            </a:endParaRPr>
          </a:p>
          <a:p>
            <a:pPr>
              <a:lnSpc>
                <a:spcPct val="110000"/>
              </a:lnSpc>
              <a:spcAft>
                <a:spcPts val="600"/>
              </a:spcAft>
            </a:pPr>
            <a:r>
              <a:rPr lang="en-GB" sz="1800" b="1">
                <a:solidFill>
                  <a:srgbClr val="FFFFFF"/>
                </a:solidFill>
                <a:effectLst/>
                <a:latin typeface="Metropolis"/>
                <a:ea typeface="Times New Roman" panose="02020603050405020304" pitchFamily="18" charset="0"/>
                <a:cs typeface="Calibri"/>
              </a:rPr>
              <a:t>Legal practicalities relating </a:t>
            </a:r>
            <a:r>
              <a:rPr lang="en-GB">
                <a:solidFill>
                  <a:srgbClr val="FFFFFF"/>
                </a:solidFill>
                <a:latin typeface="Metropolis"/>
                <a:ea typeface="Times New Roman" panose="02020603050405020304" pitchFamily="18" charset="0"/>
                <a:cs typeface="Calibri"/>
              </a:rPr>
              <a:t>to the </a:t>
            </a:r>
            <a:r>
              <a:rPr lang="en-GB" sz="1800" b="1">
                <a:solidFill>
                  <a:srgbClr val="FFFFFF"/>
                </a:solidFill>
                <a:effectLst/>
                <a:latin typeface="Metropolis"/>
                <a:ea typeface="Times New Roman" panose="02020603050405020304" pitchFamily="18" charset="0"/>
                <a:cs typeface="Calibri"/>
              </a:rPr>
              <a:t>organisation in operating </a:t>
            </a:r>
            <a:r>
              <a:rPr lang="en-GB">
                <a:solidFill>
                  <a:srgbClr val="FFFFFF"/>
                </a:solidFill>
                <a:latin typeface="Metropolis"/>
                <a:ea typeface="Times New Roman" panose="02020603050405020304" pitchFamily="18" charset="0"/>
                <a:cs typeface="Calibri"/>
              </a:rPr>
              <a:t>the MLA</a:t>
            </a:r>
          </a:p>
          <a:p>
            <a:pPr>
              <a:lnSpc>
                <a:spcPct val="110000"/>
              </a:lnSpc>
              <a:spcAft>
                <a:spcPts val="600"/>
              </a:spcAft>
            </a:pPr>
            <a:endParaRPr lang="en-GB">
              <a:solidFill>
                <a:srgbClr val="FFFFFF"/>
              </a:solidFill>
              <a:latin typeface="Metropolis"/>
              <a:ea typeface="Times New Roman" panose="02020603050405020304" pitchFamily="18" charset="0"/>
              <a:cs typeface="Calibri"/>
            </a:endParaRPr>
          </a:p>
          <a:p>
            <a:pPr>
              <a:lnSpc>
                <a:spcPct val="110000"/>
              </a:lnSpc>
              <a:spcAft>
                <a:spcPts val="600"/>
              </a:spcAft>
            </a:pPr>
            <a:r>
              <a:rPr lang="en-GB" sz="1800" b="1">
                <a:solidFill>
                  <a:srgbClr val="FFFFFF"/>
                </a:solidFill>
                <a:effectLst/>
                <a:latin typeface="Metropolis"/>
                <a:ea typeface="Times New Roman" panose="02020603050405020304" pitchFamily="18" charset="0"/>
                <a:cs typeface="Calibri"/>
              </a:rPr>
              <a:t>MLA </a:t>
            </a:r>
            <a:r>
              <a:rPr lang="en-GB">
                <a:solidFill>
                  <a:srgbClr val="FFFFFF"/>
                </a:solidFill>
                <a:latin typeface="Metropolis"/>
                <a:ea typeface="Times New Roman" panose="02020603050405020304" pitchFamily="18" charset="0"/>
                <a:cs typeface="Calibri"/>
              </a:rPr>
              <a:t>f</a:t>
            </a:r>
            <a:r>
              <a:rPr lang="en-GB">
                <a:solidFill>
                  <a:srgbClr val="FFFFFF"/>
                </a:solidFill>
                <a:latin typeface="Metropolis"/>
                <a:ea typeface="Times New Roman" panose="02020603050405020304" pitchFamily="18" charset="0"/>
                <a:cs typeface="Arial"/>
              </a:rPr>
              <a:t>it</a:t>
            </a:r>
            <a:r>
              <a:rPr lang="en-GB" sz="1800" b="1">
                <a:solidFill>
                  <a:srgbClr val="FFFFFF"/>
                </a:solidFill>
                <a:effectLst/>
                <a:latin typeface="Metropolis"/>
                <a:ea typeface="Arial" panose="020B0604020202020204" pitchFamily="34" charset="0"/>
                <a:cs typeface="Arial"/>
              </a:rPr>
              <a:t> with JROC’s longer-term plans for the Future Entity</a:t>
            </a:r>
            <a:endParaRPr lang="en-GB"/>
          </a:p>
        </p:txBody>
      </p:sp>
      <p:sp>
        <p:nvSpPr>
          <p:cNvPr id="6" name="Rectangle 5">
            <a:extLst>
              <a:ext uri="{FF2B5EF4-FFF2-40B4-BE49-F238E27FC236}">
                <a16:creationId xmlns:a16="http://schemas.microsoft.com/office/drawing/2014/main" id="{CC5EDA20-4297-6DCB-5B76-F79C9C780058}"/>
              </a:ext>
            </a:extLst>
          </p:cNvPr>
          <p:cNvSpPr/>
          <p:nvPr/>
        </p:nvSpPr>
        <p:spPr>
          <a:xfrm>
            <a:off x="303576" y="1590523"/>
            <a:ext cx="5480933" cy="4610057"/>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
        <p:nvSpPr>
          <p:cNvPr id="2" name="Footer Placeholder 1">
            <a:extLst>
              <a:ext uri="{FF2B5EF4-FFF2-40B4-BE49-F238E27FC236}">
                <a16:creationId xmlns:a16="http://schemas.microsoft.com/office/drawing/2014/main" id="{339872EF-33F5-41F6-87C2-9E61F9EE958E}"/>
              </a:ext>
            </a:extLst>
          </p:cNvPr>
          <p:cNvSpPr>
            <a:spLocks noGrp="1"/>
          </p:cNvSpPr>
          <p:nvPr>
            <p:ph type="ftr" sz="quarter" idx="11"/>
          </p:nvPr>
        </p:nvSpPr>
        <p:spPr/>
        <p:txBody>
          <a:bodyPr/>
          <a:lstStyle/>
          <a:p>
            <a:r>
              <a:rPr lang="en-US"/>
              <a:t>CONFIDENTIAL</a:t>
            </a:r>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p:txBody>
          <a:bodyPr/>
          <a:lstStyle/>
          <a:p>
            <a:fld id="{F7DBEFEF-2EF4-7341-AFBF-5942378A7132}" type="slidenum">
              <a:rPr lang="en-US" smtClean="0"/>
              <a:t>26</a:t>
            </a:fld>
            <a:endParaRPr lang="en-US"/>
          </a:p>
        </p:txBody>
      </p:sp>
      <p:sp>
        <p:nvSpPr>
          <p:cNvPr id="4" name="Date Placeholder 3">
            <a:extLst>
              <a:ext uri="{FF2B5EF4-FFF2-40B4-BE49-F238E27FC236}">
                <a16:creationId xmlns:a16="http://schemas.microsoft.com/office/drawing/2014/main" id="{5AAB6A75-63D1-428F-8F04-E19B660E92F8}"/>
              </a:ext>
            </a:extLst>
          </p:cNvPr>
          <p:cNvSpPr>
            <a:spLocks noGrp="1"/>
          </p:cNvSpPr>
          <p:nvPr>
            <p:ph type="dt" sz="half" idx="2"/>
          </p:nvPr>
        </p:nvSpPr>
        <p:spPr/>
        <p:txBody>
          <a:bodyPr/>
          <a:lstStyle/>
          <a:p>
            <a:fld id="{8847B666-15D2-B946-9531-77A749B5F469}" type="datetime1">
              <a:rPr lang="en-GB" smtClean="0"/>
              <a:t>03/10/2024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A9D2E9E2-FE7F-4B4E-B9F5-C8DF3CA216AF}"/>
              </a:ext>
            </a:extLst>
          </p:cNvPr>
          <p:cNvSpPr>
            <a:spLocks noGrp="1"/>
          </p:cNvSpPr>
          <p:nvPr>
            <p:ph type="title"/>
          </p:nvPr>
        </p:nvSpPr>
        <p:spPr>
          <a:xfrm>
            <a:off x="335278" y="797850"/>
            <a:ext cx="11716513" cy="356884"/>
          </a:xfrm>
        </p:spPr>
        <p:txBody>
          <a:bodyPr vert="horz" lIns="91440" tIns="45720" rIns="91440" bIns="45720" rtlCol="0" anchor="t">
            <a:normAutofit/>
          </a:bodyPr>
          <a:lstStyle/>
          <a:p>
            <a:r>
              <a:rPr lang="en-GB"/>
              <a:t>Evaluation criteria and assumptions</a:t>
            </a:r>
          </a:p>
        </p:txBody>
      </p:sp>
      <p:sp>
        <p:nvSpPr>
          <p:cNvPr id="8" name="Title 6">
            <a:extLst>
              <a:ext uri="{FF2B5EF4-FFF2-40B4-BE49-F238E27FC236}">
                <a16:creationId xmlns:a16="http://schemas.microsoft.com/office/drawing/2014/main" id="{77D0B1E3-A9BA-E84A-AFF9-25BECB44466C}"/>
              </a:ext>
            </a:extLst>
          </p:cNvPr>
          <p:cNvSpPr txBox="1">
            <a:spLocks/>
          </p:cNvSpPr>
          <p:nvPr/>
        </p:nvSpPr>
        <p:spPr>
          <a:xfrm>
            <a:off x="1323763" y="1908021"/>
            <a:ext cx="4460726" cy="4507493"/>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pPr lvl="0">
              <a:lnSpc>
                <a:spcPct val="100000"/>
              </a:lnSpc>
              <a:spcAft>
                <a:spcPts val="800"/>
              </a:spcAft>
            </a:pPr>
            <a:r>
              <a:rPr lang="en-GB" sz="1800" b="1">
                <a:solidFill>
                  <a:srgbClr val="FFFFFF"/>
                </a:solidFill>
                <a:effectLst/>
                <a:latin typeface="Metropolis"/>
                <a:ea typeface="Arial" panose="020B0604020202020204" pitchFamily="34" charset="0"/>
                <a:cs typeface="Arial"/>
              </a:rPr>
              <a:t>Ease of set-up</a:t>
            </a:r>
            <a:endParaRPr lang="en-US">
              <a:solidFill>
                <a:srgbClr val="FFFFFF"/>
              </a:solidFill>
              <a:latin typeface="Metropolis"/>
              <a:cs typeface="Arial"/>
            </a:endParaRPr>
          </a:p>
          <a:p>
            <a:pPr>
              <a:lnSpc>
                <a:spcPct val="100000"/>
              </a:lnSpc>
              <a:spcAft>
                <a:spcPts val="8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Alignment with capabilities of the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Fit with core purpose of the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Wider strategic implications for each organisation </a:t>
            </a:r>
            <a:endParaRPr lang="en-GB" sz="1800">
              <a:solidFill>
                <a:srgbClr val="FFFFFF"/>
              </a:solidFill>
              <a:effectLst/>
              <a:latin typeface="Metropolis"/>
              <a:ea typeface="Arial" panose="020B0604020202020204" pitchFamily="34" charset="0"/>
              <a:cs typeface="Arial"/>
            </a:endParaRPr>
          </a:p>
          <a:p>
            <a:pPr>
              <a:lnSpc>
                <a:spcPct val="100000"/>
              </a:lnSpc>
              <a:spcAft>
                <a:spcPts val="600"/>
              </a:spcAft>
            </a:pPr>
            <a:endParaRPr lang="en-GB">
              <a:solidFill>
                <a:srgbClr val="FFFFFF"/>
              </a:solidFill>
              <a:latin typeface="Metropolis"/>
              <a:ea typeface="Arial" panose="020B0604020202020204" pitchFamily="34" charset="0"/>
              <a:cs typeface="Arial"/>
            </a:endParaRPr>
          </a:p>
          <a:p>
            <a:pPr lvl="0">
              <a:lnSpc>
                <a:spcPct val="100000"/>
              </a:lnSpc>
              <a:spcAft>
                <a:spcPts val="600"/>
              </a:spcAft>
            </a:pPr>
            <a:r>
              <a:rPr lang="en-GB" sz="1800" b="1">
                <a:solidFill>
                  <a:srgbClr val="FFFFFF"/>
                </a:solidFill>
                <a:effectLst/>
                <a:latin typeface="Metropolis"/>
                <a:ea typeface="Arial" panose="020B0604020202020204" pitchFamily="34" charset="0"/>
                <a:cs typeface="Arial"/>
              </a:rPr>
              <a:t>Cost (set-up and run)</a:t>
            </a:r>
            <a:endParaRPr lang="en-GB" sz="1800">
              <a:solidFill>
                <a:srgbClr val="FFFFFF"/>
              </a:solidFill>
              <a:effectLst/>
              <a:latin typeface="Metropolis"/>
              <a:ea typeface="Arial" panose="020B0604020202020204" pitchFamily="34" charset="0"/>
              <a:cs typeface="Arial"/>
            </a:endParaRPr>
          </a:p>
        </p:txBody>
      </p:sp>
      <p:grpSp>
        <p:nvGrpSpPr>
          <p:cNvPr id="13" name="Group 12">
            <a:extLst>
              <a:ext uri="{FF2B5EF4-FFF2-40B4-BE49-F238E27FC236}">
                <a16:creationId xmlns:a16="http://schemas.microsoft.com/office/drawing/2014/main" id="{941C7411-45BF-E126-3579-F0072CE6C84A}"/>
              </a:ext>
            </a:extLst>
          </p:cNvPr>
          <p:cNvGrpSpPr/>
          <p:nvPr/>
        </p:nvGrpSpPr>
        <p:grpSpPr>
          <a:xfrm>
            <a:off x="582494" y="1773169"/>
            <a:ext cx="625402" cy="625403"/>
            <a:chOff x="797015" y="2062410"/>
            <a:chExt cx="646331" cy="646332"/>
          </a:xfrm>
        </p:grpSpPr>
        <p:sp>
          <p:nvSpPr>
            <p:cNvPr id="11" name="TextBox 10">
              <a:extLst>
                <a:ext uri="{FF2B5EF4-FFF2-40B4-BE49-F238E27FC236}">
                  <a16:creationId xmlns:a16="http://schemas.microsoft.com/office/drawing/2014/main" id="{C59B9334-F621-CDE9-118D-16EC6853330E}"/>
                </a:ext>
              </a:extLst>
            </p:cNvPr>
            <p:cNvSpPr txBox="1"/>
            <p:nvPr/>
          </p:nvSpPr>
          <p:spPr>
            <a:xfrm>
              <a:off x="871268"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1</a:t>
              </a:r>
            </a:p>
          </p:txBody>
        </p:sp>
        <p:sp>
          <p:nvSpPr>
            <p:cNvPr id="12" name="Oval 11">
              <a:extLst>
                <a:ext uri="{FF2B5EF4-FFF2-40B4-BE49-F238E27FC236}">
                  <a16:creationId xmlns:a16="http://schemas.microsoft.com/office/drawing/2014/main" id="{8428C934-B27A-666B-20D0-D5B5D4CF4D9C}"/>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a:extLst>
              <a:ext uri="{FF2B5EF4-FFF2-40B4-BE49-F238E27FC236}">
                <a16:creationId xmlns:a16="http://schemas.microsoft.com/office/drawing/2014/main" id="{37B5898E-47A2-B9EC-04DF-638F83F10860}"/>
              </a:ext>
            </a:extLst>
          </p:cNvPr>
          <p:cNvGrpSpPr/>
          <p:nvPr/>
        </p:nvGrpSpPr>
        <p:grpSpPr>
          <a:xfrm>
            <a:off x="582494" y="2648577"/>
            <a:ext cx="625402" cy="625403"/>
            <a:chOff x="797015" y="2062410"/>
            <a:chExt cx="646331" cy="646332"/>
          </a:xfrm>
        </p:grpSpPr>
        <p:sp>
          <p:nvSpPr>
            <p:cNvPr id="15" name="TextBox 14">
              <a:extLst>
                <a:ext uri="{FF2B5EF4-FFF2-40B4-BE49-F238E27FC236}">
                  <a16:creationId xmlns:a16="http://schemas.microsoft.com/office/drawing/2014/main" id="{757F214B-DC83-0A8B-E4EB-3BD90A778F3D}"/>
                </a:ext>
              </a:extLst>
            </p:cNvPr>
            <p:cNvSpPr txBox="1"/>
            <p:nvPr/>
          </p:nvSpPr>
          <p:spPr>
            <a:xfrm>
              <a:off x="884062"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2</a:t>
              </a:r>
            </a:p>
          </p:txBody>
        </p:sp>
        <p:sp>
          <p:nvSpPr>
            <p:cNvPr id="16" name="Oval 15">
              <a:extLst>
                <a:ext uri="{FF2B5EF4-FFF2-40B4-BE49-F238E27FC236}">
                  <a16:creationId xmlns:a16="http://schemas.microsoft.com/office/drawing/2014/main" id="{DB53FC2E-439F-576D-9946-A81182D11576}"/>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a:extLst>
              <a:ext uri="{FF2B5EF4-FFF2-40B4-BE49-F238E27FC236}">
                <a16:creationId xmlns:a16="http://schemas.microsoft.com/office/drawing/2014/main" id="{0955F4A3-9BC8-B979-56E1-4620AAAF76A3}"/>
              </a:ext>
            </a:extLst>
          </p:cNvPr>
          <p:cNvGrpSpPr/>
          <p:nvPr/>
        </p:nvGrpSpPr>
        <p:grpSpPr>
          <a:xfrm>
            <a:off x="582494" y="3554060"/>
            <a:ext cx="625402" cy="625403"/>
            <a:chOff x="797015" y="2062410"/>
            <a:chExt cx="646331" cy="646332"/>
          </a:xfrm>
        </p:grpSpPr>
        <p:sp>
          <p:nvSpPr>
            <p:cNvPr id="22" name="TextBox 21">
              <a:extLst>
                <a:ext uri="{FF2B5EF4-FFF2-40B4-BE49-F238E27FC236}">
                  <a16:creationId xmlns:a16="http://schemas.microsoft.com/office/drawing/2014/main" id="{1F35139A-55D4-0896-A382-B9861333126B}"/>
                </a:ext>
              </a:extLst>
            </p:cNvPr>
            <p:cNvSpPr txBox="1"/>
            <p:nvPr/>
          </p:nvSpPr>
          <p:spPr>
            <a:xfrm>
              <a:off x="884062" y="2062410"/>
              <a:ext cx="472215" cy="646331"/>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3</a:t>
              </a:r>
            </a:p>
          </p:txBody>
        </p:sp>
        <p:sp>
          <p:nvSpPr>
            <p:cNvPr id="23" name="Oval 22">
              <a:extLst>
                <a:ext uri="{FF2B5EF4-FFF2-40B4-BE49-F238E27FC236}">
                  <a16:creationId xmlns:a16="http://schemas.microsoft.com/office/drawing/2014/main" id="{43F88C3C-4977-B0B9-9D95-56BD3FC9F021}"/>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E585503A-3DA7-A389-5B7E-0B0E6713A67F}"/>
              </a:ext>
            </a:extLst>
          </p:cNvPr>
          <p:cNvGrpSpPr/>
          <p:nvPr/>
        </p:nvGrpSpPr>
        <p:grpSpPr>
          <a:xfrm>
            <a:off x="582494" y="4470396"/>
            <a:ext cx="625402" cy="646331"/>
            <a:chOff x="797015" y="2062411"/>
            <a:chExt cx="646331" cy="667960"/>
          </a:xfrm>
        </p:grpSpPr>
        <p:sp>
          <p:nvSpPr>
            <p:cNvPr id="25" name="TextBox 24">
              <a:extLst>
                <a:ext uri="{FF2B5EF4-FFF2-40B4-BE49-F238E27FC236}">
                  <a16:creationId xmlns:a16="http://schemas.microsoft.com/office/drawing/2014/main" id="{0DDF15DE-CF16-F727-B6DB-B3C26E0521E0}"/>
                </a:ext>
              </a:extLst>
            </p:cNvPr>
            <p:cNvSpPr txBox="1"/>
            <p:nvPr/>
          </p:nvSpPr>
          <p:spPr>
            <a:xfrm>
              <a:off x="884062"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4</a:t>
              </a:r>
            </a:p>
          </p:txBody>
        </p:sp>
        <p:sp>
          <p:nvSpPr>
            <p:cNvPr id="26" name="Oval 25">
              <a:extLst>
                <a:ext uri="{FF2B5EF4-FFF2-40B4-BE49-F238E27FC236}">
                  <a16:creationId xmlns:a16="http://schemas.microsoft.com/office/drawing/2014/main" id="{5FBC9D28-D72C-5522-6F0E-323D214CF9FD}"/>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26">
            <a:extLst>
              <a:ext uri="{FF2B5EF4-FFF2-40B4-BE49-F238E27FC236}">
                <a16:creationId xmlns:a16="http://schemas.microsoft.com/office/drawing/2014/main" id="{99B44BBC-0C28-40E3-1A09-A2C385A77774}"/>
              </a:ext>
            </a:extLst>
          </p:cNvPr>
          <p:cNvGrpSpPr/>
          <p:nvPr/>
        </p:nvGrpSpPr>
        <p:grpSpPr>
          <a:xfrm>
            <a:off x="581643" y="5373030"/>
            <a:ext cx="625402" cy="646331"/>
            <a:chOff x="797015" y="2062411"/>
            <a:chExt cx="646331" cy="667960"/>
          </a:xfrm>
        </p:grpSpPr>
        <p:sp>
          <p:nvSpPr>
            <p:cNvPr id="28" name="TextBox 27">
              <a:extLst>
                <a:ext uri="{FF2B5EF4-FFF2-40B4-BE49-F238E27FC236}">
                  <a16:creationId xmlns:a16="http://schemas.microsoft.com/office/drawing/2014/main" id="{6882EC51-2669-141D-F9FE-A03DAAA74418}"/>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5</a:t>
              </a:r>
            </a:p>
          </p:txBody>
        </p:sp>
        <p:sp>
          <p:nvSpPr>
            <p:cNvPr id="29" name="Oval 28">
              <a:extLst>
                <a:ext uri="{FF2B5EF4-FFF2-40B4-BE49-F238E27FC236}">
                  <a16:creationId xmlns:a16="http://schemas.microsoft.com/office/drawing/2014/main" id="{96D553B6-DA29-74B0-0C4B-5B5FBF219C6D}"/>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 29">
            <a:extLst>
              <a:ext uri="{FF2B5EF4-FFF2-40B4-BE49-F238E27FC236}">
                <a16:creationId xmlns:a16="http://schemas.microsoft.com/office/drawing/2014/main" id="{E69FB656-6872-7627-C450-72BE469F652D}"/>
              </a:ext>
            </a:extLst>
          </p:cNvPr>
          <p:cNvGrpSpPr/>
          <p:nvPr/>
        </p:nvGrpSpPr>
        <p:grpSpPr>
          <a:xfrm>
            <a:off x="6324865" y="1757491"/>
            <a:ext cx="625402" cy="646331"/>
            <a:chOff x="797015" y="2062411"/>
            <a:chExt cx="646331" cy="667960"/>
          </a:xfrm>
        </p:grpSpPr>
        <p:sp>
          <p:nvSpPr>
            <p:cNvPr id="31" name="TextBox 30">
              <a:extLst>
                <a:ext uri="{FF2B5EF4-FFF2-40B4-BE49-F238E27FC236}">
                  <a16:creationId xmlns:a16="http://schemas.microsoft.com/office/drawing/2014/main" id="{50021132-D366-41FC-ADF1-C4134C36782A}"/>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6</a:t>
              </a:r>
            </a:p>
          </p:txBody>
        </p:sp>
        <p:sp>
          <p:nvSpPr>
            <p:cNvPr id="32" name="Oval 31">
              <a:extLst>
                <a:ext uri="{FF2B5EF4-FFF2-40B4-BE49-F238E27FC236}">
                  <a16:creationId xmlns:a16="http://schemas.microsoft.com/office/drawing/2014/main" id="{99EA97C6-C474-9570-6530-977A79FF4ECF}"/>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a:extLst>
              <a:ext uri="{FF2B5EF4-FFF2-40B4-BE49-F238E27FC236}">
                <a16:creationId xmlns:a16="http://schemas.microsoft.com/office/drawing/2014/main" id="{4D8ED1CD-3FDE-ECDE-A3F6-50926680ED07}"/>
              </a:ext>
            </a:extLst>
          </p:cNvPr>
          <p:cNvGrpSpPr/>
          <p:nvPr/>
        </p:nvGrpSpPr>
        <p:grpSpPr>
          <a:xfrm>
            <a:off x="6324865" y="2583778"/>
            <a:ext cx="625402" cy="646331"/>
            <a:chOff x="797015" y="2062411"/>
            <a:chExt cx="646331" cy="667960"/>
          </a:xfrm>
        </p:grpSpPr>
        <p:sp>
          <p:nvSpPr>
            <p:cNvPr id="34" name="TextBox 33">
              <a:extLst>
                <a:ext uri="{FF2B5EF4-FFF2-40B4-BE49-F238E27FC236}">
                  <a16:creationId xmlns:a16="http://schemas.microsoft.com/office/drawing/2014/main" id="{FA72CD34-8633-B629-66C9-542A987E3210}"/>
                </a:ext>
              </a:extLst>
            </p:cNvPr>
            <p:cNvSpPr txBox="1"/>
            <p:nvPr/>
          </p:nvSpPr>
          <p:spPr>
            <a:xfrm>
              <a:off x="871268" y="2062411"/>
              <a:ext cx="472215" cy="667960"/>
            </a:xfrm>
            <a:prstGeom prst="rect">
              <a:avLst/>
            </a:prstGeom>
            <a:noFill/>
          </p:spPr>
          <p:txBody>
            <a:bodyPr wrap="square" rtlCol="0">
              <a:spAutoFit/>
            </a:bodyPr>
            <a:lstStyle/>
            <a:p>
              <a:pPr algn="ctr"/>
              <a:r>
                <a:rPr lang="en-GB" sz="3600" b="1">
                  <a:solidFill>
                    <a:srgbClr val="9DEAF9"/>
                  </a:solidFill>
                  <a:latin typeface="Metropolis Black" panose="00000A00000000000000" pitchFamily="50" charset="0"/>
                </a:rPr>
                <a:t>7</a:t>
              </a:r>
            </a:p>
          </p:txBody>
        </p:sp>
        <p:sp>
          <p:nvSpPr>
            <p:cNvPr id="35" name="Oval 34">
              <a:extLst>
                <a:ext uri="{FF2B5EF4-FFF2-40B4-BE49-F238E27FC236}">
                  <a16:creationId xmlns:a16="http://schemas.microsoft.com/office/drawing/2014/main" id="{BF1F1EE4-CA60-68D0-94D8-F5F20989D4A1}"/>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9" name="Title 6">
            <a:extLst>
              <a:ext uri="{FF2B5EF4-FFF2-40B4-BE49-F238E27FC236}">
                <a16:creationId xmlns:a16="http://schemas.microsoft.com/office/drawing/2014/main" id="{34F0F083-3161-E608-DBAA-92D7BC551B21}"/>
              </a:ext>
            </a:extLst>
          </p:cNvPr>
          <p:cNvSpPr txBox="1">
            <a:spLocks/>
          </p:cNvSpPr>
          <p:nvPr/>
        </p:nvSpPr>
        <p:spPr>
          <a:xfrm>
            <a:off x="335277" y="1153095"/>
            <a:ext cx="11716513" cy="389331"/>
          </a:xfrm>
          <a:prstGeom prst="rect">
            <a:avLst/>
          </a:prstGeom>
        </p:spPr>
        <p:txBody>
          <a:bodyPr vert="horz" lIns="91440" tIns="45720" rIns="91440" bIns="45720" rtlCol="0" anchor="t">
            <a:normAutofit fontScale="97500"/>
          </a:bodyPr>
          <a:lst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a:lstStyle>
          <a:p>
            <a:r>
              <a:rPr lang="en-GB" sz="1600" b="0">
                <a:solidFill>
                  <a:schemeClr val="tx1"/>
                </a:solidFill>
                <a:latin typeface="Metropolis"/>
              </a:rPr>
              <a:t>A successful solution </a:t>
            </a:r>
            <a:r>
              <a:rPr lang="en-GB" sz="1600" i="1">
                <a:solidFill>
                  <a:schemeClr val="tx1"/>
                </a:solidFill>
                <a:latin typeface="Metropolis"/>
              </a:rPr>
              <a:t>should be justified based on the following criteria:</a:t>
            </a:r>
          </a:p>
        </p:txBody>
      </p:sp>
      <p:grpSp>
        <p:nvGrpSpPr>
          <p:cNvPr id="17" name="Group 16">
            <a:extLst>
              <a:ext uri="{FF2B5EF4-FFF2-40B4-BE49-F238E27FC236}">
                <a16:creationId xmlns:a16="http://schemas.microsoft.com/office/drawing/2014/main" id="{0AE86422-1C7F-026C-67DC-2BF45ABA005E}"/>
              </a:ext>
            </a:extLst>
          </p:cNvPr>
          <p:cNvGrpSpPr/>
          <p:nvPr/>
        </p:nvGrpSpPr>
        <p:grpSpPr>
          <a:xfrm>
            <a:off x="6324865" y="3501000"/>
            <a:ext cx="625402" cy="646331"/>
            <a:chOff x="797015" y="2062411"/>
            <a:chExt cx="646331" cy="667960"/>
          </a:xfrm>
        </p:grpSpPr>
        <p:sp>
          <p:nvSpPr>
            <p:cNvPr id="18" name="TextBox 17">
              <a:extLst>
                <a:ext uri="{FF2B5EF4-FFF2-40B4-BE49-F238E27FC236}">
                  <a16:creationId xmlns:a16="http://schemas.microsoft.com/office/drawing/2014/main" id="{B3AC8392-4D02-9C05-A3ED-80058C2500F7}"/>
                </a:ext>
              </a:extLst>
            </p:cNvPr>
            <p:cNvSpPr txBox="1"/>
            <p:nvPr/>
          </p:nvSpPr>
          <p:spPr>
            <a:xfrm>
              <a:off x="871268" y="2062411"/>
              <a:ext cx="472215" cy="667960"/>
            </a:xfrm>
            <a:prstGeom prst="rect">
              <a:avLst/>
            </a:prstGeom>
            <a:noFill/>
          </p:spPr>
          <p:txBody>
            <a:bodyPr wrap="square" lIns="91440" tIns="45720" rIns="91440" bIns="45720" rtlCol="0" anchor="t">
              <a:spAutoFit/>
            </a:bodyPr>
            <a:lstStyle/>
            <a:p>
              <a:pPr algn="ctr"/>
              <a:r>
                <a:rPr lang="en-GB" sz="3600" b="1">
                  <a:solidFill>
                    <a:srgbClr val="9DEAF9"/>
                  </a:solidFill>
                  <a:latin typeface="Metropolis Black"/>
                </a:rPr>
                <a:t>8</a:t>
              </a:r>
              <a:endParaRPr lang="en-GB" sz="3600" b="1">
                <a:solidFill>
                  <a:srgbClr val="9DEAF9"/>
                </a:solidFill>
                <a:latin typeface="Metropolis Black" panose="00000A00000000000000" pitchFamily="50" charset="0"/>
              </a:endParaRPr>
            </a:p>
          </p:txBody>
        </p:sp>
        <p:sp>
          <p:nvSpPr>
            <p:cNvPr id="19" name="Oval 18">
              <a:extLst>
                <a:ext uri="{FF2B5EF4-FFF2-40B4-BE49-F238E27FC236}">
                  <a16:creationId xmlns:a16="http://schemas.microsoft.com/office/drawing/2014/main" id="{56F33AD3-89C5-7A9C-2688-2BBA8D1C23F6}"/>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 name="Group 19">
            <a:extLst>
              <a:ext uri="{FF2B5EF4-FFF2-40B4-BE49-F238E27FC236}">
                <a16:creationId xmlns:a16="http://schemas.microsoft.com/office/drawing/2014/main" id="{7CF65A09-EE86-5094-1749-893CA740A3DF}"/>
              </a:ext>
            </a:extLst>
          </p:cNvPr>
          <p:cNvGrpSpPr/>
          <p:nvPr/>
        </p:nvGrpSpPr>
        <p:grpSpPr>
          <a:xfrm>
            <a:off x="6324865" y="4340612"/>
            <a:ext cx="625402" cy="646331"/>
            <a:chOff x="797015" y="2062411"/>
            <a:chExt cx="646331" cy="667960"/>
          </a:xfrm>
        </p:grpSpPr>
        <p:sp>
          <p:nvSpPr>
            <p:cNvPr id="36" name="TextBox 35">
              <a:extLst>
                <a:ext uri="{FF2B5EF4-FFF2-40B4-BE49-F238E27FC236}">
                  <a16:creationId xmlns:a16="http://schemas.microsoft.com/office/drawing/2014/main" id="{6D38F634-0961-B978-8CF2-8CF54B835548}"/>
                </a:ext>
              </a:extLst>
            </p:cNvPr>
            <p:cNvSpPr txBox="1"/>
            <p:nvPr/>
          </p:nvSpPr>
          <p:spPr>
            <a:xfrm>
              <a:off x="871268" y="2062411"/>
              <a:ext cx="472215" cy="667960"/>
            </a:xfrm>
            <a:prstGeom prst="rect">
              <a:avLst/>
            </a:prstGeom>
            <a:noFill/>
          </p:spPr>
          <p:txBody>
            <a:bodyPr wrap="square" lIns="91440" tIns="45720" rIns="91440" bIns="45720" rtlCol="0" anchor="t">
              <a:spAutoFit/>
            </a:bodyPr>
            <a:lstStyle/>
            <a:p>
              <a:pPr algn="ctr"/>
              <a:r>
                <a:rPr lang="en-GB" sz="3600" b="1">
                  <a:solidFill>
                    <a:srgbClr val="9DEAF9"/>
                  </a:solidFill>
                  <a:latin typeface="Metropolis Black"/>
                </a:rPr>
                <a:t>9</a:t>
              </a:r>
              <a:endParaRPr lang="en-GB" sz="3600" b="1">
                <a:solidFill>
                  <a:srgbClr val="9DEAF9"/>
                </a:solidFill>
                <a:latin typeface="Metropolis Black" panose="00000A00000000000000" pitchFamily="50" charset="0"/>
              </a:endParaRPr>
            </a:p>
          </p:txBody>
        </p:sp>
        <p:sp>
          <p:nvSpPr>
            <p:cNvPr id="37" name="Oval 36">
              <a:extLst>
                <a:ext uri="{FF2B5EF4-FFF2-40B4-BE49-F238E27FC236}">
                  <a16:creationId xmlns:a16="http://schemas.microsoft.com/office/drawing/2014/main" id="{363E3F28-21F0-0F87-D162-3C2013C56D09}"/>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8" name="Group 37">
            <a:extLst>
              <a:ext uri="{FF2B5EF4-FFF2-40B4-BE49-F238E27FC236}">
                <a16:creationId xmlns:a16="http://schemas.microsoft.com/office/drawing/2014/main" id="{45ECA10F-3E4E-10DA-FD1A-C3093243927C}"/>
              </a:ext>
            </a:extLst>
          </p:cNvPr>
          <p:cNvGrpSpPr/>
          <p:nvPr/>
        </p:nvGrpSpPr>
        <p:grpSpPr>
          <a:xfrm>
            <a:off x="6324865" y="5264890"/>
            <a:ext cx="625402" cy="625403"/>
            <a:chOff x="797015" y="2062411"/>
            <a:chExt cx="646331" cy="646331"/>
          </a:xfrm>
        </p:grpSpPr>
        <p:sp>
          <p:nvSpPr>
            <p:cNvPr id="40" name="TextBox 39">
              <a:extLst>
                <a:ext uri="{FF2B5EF4-FFF2-40B4-BE49-F238E27FC236}">
                  <a16:creationId xmlns:a16="http://schemas.microsoft.com/office/drawing/2014/main" id="{83EFF048-7479-4ECB-D017-4B9A7B5184A2}"/>
                </a:ext>
              </a:extLst>
            </p:cNvPr>
            <p:cNvSpPr txBox="1"/>
            <p:nvPr/>
          </p:nvSpPr>
          <p:spPr>
            <a:xfrm>
              <a:off x="798351" y="2128036"/>
              <a:ext cx="625339" cy="540729"/>
            </a:xfrm>
            <a:prstGeom prst="rect">
              <a:avLst/>
            </a:prstGeom>
            <a:noFill/>
          </p:spPr>
          <p:txBody>
            <a:bodyPr wrap="square" lIns="91440" tIns="45720" rIns="91440" bIns="45720" rtlCol="0" anchor="t">
              <a:spAutoFit/>
            </a:bodyPr>
            <a:lstStyle/>
            <a:p>
              <a:pPr algn="ctr"/>
              <a:r>
                <a:rPr lang="en-GB" sz="2800" b="1">
                  <a:solidFill>
                    <a:srgbClr val="9DEAF9"/>
                  </a:solidFill>
                  <a:latin typeface="Metropolis Black"/>
                </a:rPr>
                <a:t>10</a:t>
              </a:r>
              <a:endParaRPr lang="en-GB" sz="2800" b="1">
                <a:solidFill>
                  <a:srgbClr val="9DEAF9"/>
                </a:solidFill>
                <a:latin typeface="Metropolis Black" panose="00000A00000000000000" pitchFamily="50" charset="0"/>
              </a:endParaRPr>
            </a:p>
          </p:txBody>
        </p:sp>
        <p:sp>
          <p:nvSpPr>
            <p:cNvPr id="41" name="Oval 40">
              <a:extLst>
                <a:ext uri="{FF2B5EF4-FFF2-40B4-BE49-F238E27FC236}">
                  <a16:creationId xmlns:a16="http://schemas.microsoft.com/office/drawing/2014/main" id="{FCEA24AD-2B3C-53B3-A329-A6606A1C497F}"/>
                </a:ext>
              </a:extLst>
            </p:cNvPr>
            <p:cNvSpPr/>
            <p:nvPr/>
          </p:nvSpPr>
          <p:spPr>
            <a:xfrm>
              <a:off x="797015" y="2062411"/>
              <a:ext cx="646331" cy="646331"/>
            </a:xfrm>
            <a:prstGeom prst="ellipse">
              <a:avLst/>
            </a:prstGeom>
            <a:noFill/>
            <a:ln w="57150">
              <a:solidFill>
                <a:srgbClr val="9DEAF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9" name="Picture 8">
            <a:extLst>
              <a:ext uri="{FF2B5EF4-FFF2-40B4-BE49-F238E27FC236}">
                <a16:creationId xmlns:a16="http://schemas.microsoft.com/office/drawing/2014/main" id="{D1273C03-3B7B-873C-96D6-8CCE0CD91C72}"/>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3191714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0907877-5B15-1306-8F52-10038D658D36}"/>
              </a:ext>
            </a:extLst>
          </p:cNvPr>
          <p:cNvSpPr/>
          <p:nvPr/>
        </p:nvSpPr>
        <p:spPr>
          <a:xfrm>
            <a:off x="8151523" y="1923800"/>
            <a:ext cx="3600000" cy="4250257"/>
          </a:xfrm>
          <a:prstGeom prst="rect">
            <a:avLst/>
          </a:prstGeom>
          <a:solidFill>
            <a:srgbClr val="B2E5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0A214A6-3402-EA54-A85E-749E3F1C08D1}"/>
              </a:ext>
            </a:extLst>
          </p:cNvPr>
          <p:cNvSpPr/>
          <p:nvPr/>
        </p:nvSpPr>
        <p:spPr>
          <a:xfrm>
            <a:off x="4316799" y="1918927"/>
            <a:ext cx="3608897" cy="4260915"/>
          </a:xfrm>
          <a:prstGeom prst="rect">
            <a:avLst/>
          </a:prstGeom>
          <a:solidFill>
            <a:srgbClr val="B8F6F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1CF0DE0-E6D6-83BD-FDA4-32242F1428B0}"/>
              </a:ext>
            </a:extLst>
          </p:cNvPr>
          <p:cNvSpPr/>
          <p:nvPr/>
        </p:nvSpPr>
        <p:spPr>
          <a:xfrm>
            <a:off x="503076" y="1936846"/>
            <a:ext cx="3561993" cy="4276155"/>
          </a:xfrm>
          <a:prstGeom prst="rect">
            <a:avLst/>
          </a:prstGeom>
          <a:solidFill>
            <a:srgbClr val="DCDC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a:xfrm>
            <a:off x="8666363" y="5816479"/>
            <a:ext cx="3161400" cy="365125"/>
          </a:xfrm>
        </p:spPr>
        <p:txBody>
          <a:bodyPr/>
          <a:lstStyle/>
          <a:p>
            <a:fld id="{F7DBEFEF-2EF4-7341-AFBF-5942378A7132}" type="slidenum">
              <a:rPr lang="en-US" smtClean="0"/>
              <a:t>27</a:t>
            </a:fld>
            <a:endParaRPr lang="en-US"/>
          </a:p>
        </p:txBody>
      </p:sp>
      <p:sp>
        <p:nvSpPr>
          <p:cNvPr id="5" name="TextBox 4">
            <a:extLst>
              <a:ext uri="{FF2B5EF4-FFF2-40B4-BE49-F238E27FC236}">
                <a16:creationId xmlns:a16="http://schemas.microsoft.com/office/drawing/2014/main" id="{2584A241-9FBC-559E-AE75-10B7FF8455BB}"/>
              </a:ext>
            </a:extLst>
          </p:cNvPr>
          <p:cNvSpPr txBox="1"/>
          <p:nvPr/>
        </p:nvSpPr>
        <p:spPr>
          <a:xfrm>
            <a:off x="415643" y="719935"/>
            <a:ext cx="11463525" cy="369332"/>
          </a:xfrm>
          <a:prstGeom prst="rect">
            <a:avLst/>
          </a:prstGeom>
          <a:noFill/>
        </p:spPr>
        <p:txBody>
          <a:bodyPr wrap="square" lIns="91440" tIns="45720" rIns="91440" bIns="45720" rtlCol="0" anchor="t">
            <a:spAutoFit/>
          </a:bodyPr>
          <a:lstStyle/>
          <a:p>
            <a:r>
              <a:rPr lang="en-GB" b="1">
                <a:solidFill>
                  <a:srgbClr val="101289"/>
                </a:solidFill>
                <a:latin typeface="Metropolis Black" pitchFamily="2" charset="77"/>
                <a:ea typeface="+mj-ea"/>
              </a:rPr>
              <a:t>Options – 1/2</a:t>
            </a:r>
          </a:p>
        </p:txBody>
      </p:sp>
      <p:sp>
        <p:nvSpPr>
          <p:cNvPr id="14" name="TextBox 13">
            <a:extLst>
              <a:ext uri="{FF2B5EF4-FFF2-40B4-BE49-F238E27FC236}">
                <a16:creationId xmlns:a16="http://schemas.microsoft.com/office/drawing/2014/main" id="{DDD2BCA9-B920-D98A-0E94-6C904A47B150}"/>
              </a:ext>
            </a:extLst>
          </p:cNvPr>
          <p:cNvSpPr txBox="1"/>
          <p:nvPr/>
        </p:nvSpPr>
        <p:spPr>
          <a:xfrm>
            <a:off x="499870" y="2195832"/>
            <a:ext cx="3561993" cy="2492990"/>
          </a:xfrm>
          <a:prstGeom prst="rect">
            <a:avLst/>
          </a:prstGeom>
          <a:noFill/>
        </p:spPr>
        <p:txBody>
          <a:bodyPr wrap="square" lIns="91440" tIns="45720" rIns="91440" bIns="45720" anchor="t">
            <a:spAutoFit/>
          </a:bodyPr>
          <a:lstStyle/>
          <a:p>
            <a:pPr marL="171450" indent="-171450" rtl="0" fontAlgn="base">
              <a:buFont typeface="Arial"/>
              <a:buChar char="•"/>
            </a:pPr>
            <a:r>
              <a:rPr lang="en-GB" sz="1200" b="0" i="0">
                <a:solidFill>
                  <a:srgbClr val="000000"/>
                </a:solidFill>
                <a:effectLst/>
                <a:latin typeface="Metropolis"/>
              </a:rPr>
              <a:t>Pay.UK would be a contracting party to the MLA acting as the Wave 1 MLA Operator, discharging this role alongside their other responsibilities as the operator of the UK’s faster payments and BACS retail payment systems</a:t>
            </a:r>
            <a:endParaRPr lang="en-US">
              <a:cs typeface="Arial" panose="020B0604020202020204"/>
            </a:endParaRPr>
          </a:p>
          <a:p>
            <a:endParaRPr lang="en-GB" sz="1200">
              <a:solidFill>
                <a:srgbClr val="000000"/>
              </a:solidFill>
              <a:latin typeface="Metropolis"/>
            </a:endParaRPr>
          </a:p>
          <a:p>
            <a:pPr marL="171450" indent="-171450" rtl="0" fontAlgn="base">
              <a:buFont typeface="Arial"/>
              <a:buChar char="•"/>
            </a:pPr>
            <a:r>
              <a:rPr lang="en-GB" sz="1200">
                <a:solidFill>
                  <a:srgbClr val="000000"/>
                </a:solidFill>
                <a:latin typeface="Metropolis"/>
              </a:rPr>
              <a:t>The</a:t>
            </a:r>
            <a:r>
              <a:rPr lang="en-GB" sz="1200" b="0" i="0">
                <a:solidFill>
                  <a:srgbClr val="000000"/>
                </a:solidFill>
                <a:effectLst/>
                <a:latin typeface="Metropolis"/>
              </a:rPr>
              <a:t> Payment Systems Regulator (PSR) in their Call for Views on VRPs (CP/23/12) identified Pay.UK as a potential option to be the MLA operator</a:t>
            </a:r>
          </a:p>
          <a:p>
            <a:endParaRPr lang="en-GB" sz="1200">
              <a:solidFill>
                <a:srgbClr val="000000"/>
              </a:solidFill>
              <a:latin typeface="Metropolis"/>
            </a:endParaRPr>
          </a:p>
          <a:p>
            <a:pPr marL="171450" indent="-171450" rtl="0" fontAlgn="base">
              <a:buFont typeface="Arial"/>
              <a:buChar char="•"/>
            </a:pPr>
            <a:r>
              <a:rPr lang="en-GB" sz="1200" b="0" i="0">
                <a:solidFill>
                  <a:srgbClr val="000000"/>
                </a:solidFill>
                <a:effectLst/>
                <a:latin typeface="Metropolis"/>
              </a:rPr>
              <a:t>Robust governance processes would be required to govern how Pay.UK discharges these responsibilities alongside their existing ones</a:t>
            </a:r>
          </a:p>
        </p:txBody>
      </p:sp>
      <p:sp>
        <p:nvSpPr>
          <p:cNvPr id="6" name="TextBox 5">
            <a:extLst>
              <a:ext uri="{FF2B5EF4-FFF2-40B4-BE49-F238E27FC236}">
                <a16:creationId xmlns:a16="http://schemas.microsoft.com/office/drawing/2014/main" id="{9B3E92AE-F7FC-E67C-6729-AB38761A506B}"/>
              </a:ext>
            </a:extLst>
          </p:cNvPr>
          <p:cNvSpPr txBox="1"/>
          <p:nvPr/>
        </p:nvSpPr>
        <p:spPr>
          <a:xfrm>
            <a:off x="8151523" y="2193084"/>
            <a:ext cx="3600000" cy="22124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nSpc>
                <a:spcPct val="107000"/>
              </a:lnSpc>
              <a:spcAft>
                <a:spcPts val="600"/>
              </a:spcAft>
              <a:buFont typeface="Arial"/>
              <a:buChar char="•"/>
            </a:pPr>
            <a:r>
              <a:rPr lang="en-GB" sz="1200">
                <a:latin typeface="Metropolis"/>
              </a:rPr>
              <a:t>Pay.UK and OBL would both be contracting parties to the MLA acting jointly as the Wave 1 MLA Operator</a:t>
            </a:r>
          </a:p>
          <a:p>
            <a:pPr marL="171450" indent="-171450">
              <a:lnSpc>
                <a:spcPct val="107000"/>
              </a:lnSpc>
              <a:spcAft>
                <a:spcPts val="600"/>
              </a:spcAft>
              <a:buFont typeface="Arial"/>
              <a:buChar char="•"/>
            </a:pPr>
            <a:r>
              <a:rPr lang="en-GB" sz="1200">
                <a:latin typeface="Metropolis"/>
              </a:rPr>
              <a:t>Other than increased roles/responsibilities to manage and operate the MLA, there would be no change in the existing structure and governance arrangements of either of these entities</a:t>
            </a:r>
          </a:p>
          <a:p>
            <a:pPr marL="171450" indent="-171450">
              <a:lnSpc>
                <a:spcPct val="107000"/>
              </a:lnSpc>
              <a:spcAft>
                <a:spcPts val="600"/>
              </a:spcAft>
              <a:buFont typeface="Arial"/>
              <a:buChar char="•"/>
            </a:pPr>
            <a:r>
              <a:rPr lang="en-GB" sz="1200">
                <a:latin typeface="Metropolis"/>
              </a:rPr>
              <a:t>Robust governance processes would be required to govern how OBL and Pay.UK discharges these responsibilities alongside their existing ones</a:t>
            </a:r>
            <a:endParaRPr lang="en-US">
              <a:cs typeface="Arial"/>
            </a:endParaRPr>
          </a:p>
        </p:txBody>
      </p:sp>
      <p:sp>
        <p:nvSpPr>
          <p:cNvPr id="8" name="TextBox 7">
            <a:extLst>
              <a:ext uri="{FF2B5EF4-FFF2-40B4-BE49-F238E27FC236}">
                <a16:creationId xmlns:a16="http://schemas.microsoft.com/office/drawing/2014/main" id="{4D16C502-3980-6504-CB05-6F90D11BF66D}"/>
              </a:ext>
            </a:extLst>
          </p:cNvPr>
          <p:cNvSpPr txBox="1"/>
          <p:nvPr/>
        </p:nvSpPr>
        <p:spPr>
          <a:xfrm>
            <a:off x="4305090" y="2190270"/>
            <a:ext cx="3600000" cy="2518253"/>
          </a:xfrm>
          <a:prstGeom prst="rect">
            <a:avLst/>
          </a:prstGeom>
          <a:noFill/>
        </p:spPr>
        <p:txBody>
          <a:bodyPr wrap="square" lIns="91440" tIns="45720" rIns="91440" bIns="45720" anchor="t">
            <a:spAutoFit/>
          </a:bodyPr>
          <a:lstStyle/>
          <a:p>
            <a:pPr marL="171450" indent="-171450">
              <a:lnSpc>
                <a:spcPct val="107000"/>
              </a:lnSpc>
              <a:spcAft>
                <a:spcPts val="600"/>
              </a:spcAft>
              <a:buFont typeface="Arial"/>
              <a:buChar char="•"/>
            </a:pPr>
            <a:r>
              <a:rPr lang="en-GB" sz="1200">
                <a:effectLst/>
                <a:latin typeface="Metropolis"/>
                <a:ea typeface="Arial" panose="020B0604020202020204" pitchFamily="34" charset="0"/>
                <a:cs typeface="Arial"/>
              </a:rPr>
              <a:t>OBL in its current form would be a central contracting party to the </a:t>
            </a:r>
            <a:r>
              <a:rPr lang="en-GB" sz="1200">
                <a:latin typeface="Metropolis"/>
                <a:ea typeface="Arial" panose="020B0604020202020204" pitchFamily="34" charset="0"/>
                <a:cs typeface="Arial"/>
              </a:rPr>
              <a:t>MLA</a:t>
            </a:r>
            <a:r>
              <a:rPr lang="en-GB" sz="1200">
                <a:effectLst/>
                <a:latin typeface="Metropolis"/>
                <a:ea typeface="Arial" panose="020B0604020202020204" pitchFamily="34" charset="0"/>
                <a:cs typeface="Arial"/>
              </a:rPr>
              <a:t> alongside its existing Order related obligations</a:t>
            </a:r>
          </a:p>
          <a:p>
            <a:pPr marL="171450" indent="-171450">
              <a:lnSpc>
                <a:spcPct val="107000"/>
              </a:lnSpc>
              <a:spcAft>
                <a:spcPts val="600"/>
              </a:spcAft>
              <a:buFont typeface="Arial"/>
              <a:buChar char="•"/>
            </a:pPr>
            <a:r>
              <a:rPr lang="en-GB" sz="1200">
                <a:effectLst/>
                <a:latin typeface="Metropolis"/>
                <a:ea typeface="Arial" panose="020B0604020202020204" pitchFamily="34" charset="0"/>
                <a:cs typeface="Arial"/>
              </a:rPr>
              <a:t>It would also potentially operate the DMS.</a:t>
            </a:r>
          </a:p>
          <a:p>
            <a:pPr marL="171450" indent="-171450">
              <a:buFont typeface="Arial,Sans-Serif"/>
              <a:buChar char="•"/>
            </a:pPr>
            <a:r>
              <a:rPr lang="en-GB" sz="1200">
                <a:latin typeface="Metropolis"/>
                <a:cs typeface="Arial" panose="020B0604020202020204"/>
              </a:rPr>
              <a:t>The Payment Systems Regulator (PSR) in their Call for Views on VRPs (CP/23/12) identified OBL as a potential option to be the MLA operator</a:t>
            </a:r>
            <a:endParaRPr lang="en-US" sz="1200">
              <a:latin typeface="Metropolis"/>
              <a:cs typeface="Arial" panose="020B0604020202020204"/>
            </a:endParaRPr>
          </a:p>
          <a:p>
            <a:pPr marL="171450" indent="-171450">
              <a:buFont typeface="Arial,Sans-Serif"/>
              <a:buChar char="•"/>
            </a:pPr>
            <a:endParaRPr lang="en-GB" sz="1200">
              <a:latin typeface="Metropolis"/>
              <a:cs typeface="Arial" panose="020B0604020202020204"/>
            </a:endParaRPr>
          </a:p>
          <a:p>
            <a:pPr marL="171450" indent="-171450">
              <a:buFont typeface="Arial,Sans-Serif"/>
              <a:buChar char="•"/>
            </a:pPr>
            <a:r>
              <a:rPr lang="en-GB" sz="1200">
                <a:latin typeface="Metropolis"/>
                <a:cs typeface="Arial" panose="020B0604020202020204"/>
              </a:rPr>
              <a:t>Robust governance processes would be required to govern how OBL discharges these responsibilities alongside their existing ones</a:t>
            </a:r>
            <a:endParaRPr lang="en-US" sz="1200">
              <a:latin typeface="Metropolis"/>
              <a:cs typeface="Arial" panose="020B0604020202020204"/>
            </a:endParaRPr>
          </a:p>
          <a:p>
            <a:pPr marL="171450" indent="-171450">
              <a:lnSpc>
                <a:spcPct val="107000"/>
              </a:lnSpc>
              <a:spcAft>
                <a:spcPts val="600"/>
              </a:spcAft>
              <a:buFont typeface="Arial"/>
              <a:buChar char="•"/>
            </a:pPr>
            <a:endParaRPr lang="en-GB" sz="1200">
              <a:latin typeface="Metropolis"/>
              <a:cs typeface="Arial" panose="020B0604020202020204"/>
            </a:endParaRPr>
          </a:p>
        </p:txBody>
      </p:sp>
      <p:sp>
        <p:nvSpPr>
          <p:cNvPr id="10" name="TextBox 9">
            <a:extLst>
              <a:ext uri="{FF2B5EF4-FFF2-40B4-BE49-F238E27FC236}">
                <a16:creationId xmlns:a16="http://schemas.microsoft.com/office/drawing/2014/main" id="{6978DD77-0EE1-FCFB-51BE-1434E2409724}"/>
              </a:ext>
            </a:extLst>
          </p:cNvPr>
          <p:cNvSpPr txBox="1"/>
          <p:nvPr/>
        </p:nvSpPr>
        <p:spPr>
          <a:xfrm>
            <a:off x="413591" y="1120294"/>
            <a:ext cx="1133851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600">
                <a:latin typeface="Metropolis"/>
              </a:rPr>
              <a:t>Set against these evaluation criteria, we have identified these potential options:</a:t>
            </a:r>
            <a:endParaRPr lang="en-US" sz="1600">
              <a:cs typeface="Arial"/>
            </a:endParaRPr>
          </a:p>
        </p:txBody>
      </p:sp>
      <p:sp>
        <p:nvSpPr>
          <p:cNvPr id="13" name="TextBox 12">
            <a:extLst>
              <a:ext uri="{FF2B5EF4-FFF2-40B4-BE49-F238E27FC236}">
                <a16:creationId xmlns:a16="http://schemas.microsoft.com/office/drawing/2014/main" id="{3B83758C-D43D-73A7-5D15-2621715C80E5}"/>
              </a:ext>
            </a:extLst>
          </p:cNvPr>
          <p:cNvSpPr txBox="1"/>
          <p:nvPr/>
        </p:nvSpPr>
        <p:spPr>
          <a:xfrm>
            <a:off x="8151522" y="1611150"/>
            <a:ext cx="3600000" cy="307777"/>
          </a:xfrm>
          <a:prstGeom prst="rect">
            <a:avLst/>
          </a:prstGeom>
          <a:solidFill>
            <a:srgbClr val="00B0F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3.  Joint Operators (OBL and Pay.UK)</a:t>
            </a:r>
            <a:endParaRPr lang="en-US" sz="1400">
              <a:solidFill>
                <a:srgbClr val="FFFFFF"/>
              </a:solidFill>
              <a:latin typeface="Metropolis"/>
            </a:endParaRPr>
          </a:p>
        </p:txBody>
      </p:sp>
      <p:sp>
        <p:nvSpPr>
          <p:cNvPr id="15" name="TextBox 14">
            <a:extLst>
              <a:ext uri="{FF2B5EF4-FFF2-40B4-BE49-F238E27FC236}">
                <a16:creationId xmlns:a16="http://schemas.microsoft.com/office/drawing/2014/main" id="{9670A506-531E-CD45-0BDA-86882E0936F1}"/>
              </a:ext>
            </a:extLst>
          </p:cNvPr>
          <p:cNvSpPr txBox="1"/>
          <p:nvPr/>
        </p:nvSpPr>
        <p:spPr>
          <a:xfrm>
            <a:off x="499870" y="1611150"/>
            <a:ext cx="3600000" cy="312650"/>
          </a:xfrm>
          <a:prstGeom prst="rect">
            <a:avLst/>
          </a:prstGeom>
          <a:solidFill>
            <a:srgbClr val="7030A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lnSpc>
                <a:spcPct val="107000"/>
              </a:lnSpc>
              <a:spcAft>
                <a:spcPts val="800"/>
              </a:spcAft>
              <a:buAutoNum type="arabicPeriod"/>
            </a:pPr>
            <a:r>
              <a:rPr lang="en-GB" sz="1400" b="1">
                <a:solidFill>
                  <a:srgbClr val="FFFFFF"/>
                </a:solidFill>
                <a:latin typeface="Metropolis"/>
              </a:rPr>
              <a:t>Pay.UK</a:t>
            </a:r>
            <a:endParaRPr lang="en-GB" sz="1400">
              <a:solidFill>
                <a:srgbClr val="FFFFFF"/>
              </a:solidFill>
              <a:latin typeface="Metropolis"/>
            </a:endParaRPr>
          </a:p>
        </p:txBody>
      </p:sp>
      <p:sp>
        <p:nvSpPr>
          <p:cNvPr id="16" name="TextBox 15">
            <a:extLst>
              <a:ext uri="{FF2B5EF4-FFF2-40B4-BE49-F238E27FC236}">
                <a16:creationId xmlns:a16="http://schemas.microsoft.com/office/drawing/2014/main" id="{00545396-0E76-D0DB-908F-4022C41D5B52}"/>
              </a:ext>
            </a:extLst>
          </p:cNvPr>
          <p:cNvSpPr txBox="1"/>
          <p:nvPr/>
        </p:nvSpPr>
        <p:spPr>
          <a:xfrm>
            <a:off x="4325696" y="1611150"/>
            <a:ext cx="3600000" cy="307777"/>
          </a:xfrm>
          <a:prstGeom prst="rect">
            <a:avLst/>
          </a:prstGeom>
          <a:solidFill>
            <a:srgbClr val="00A5B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2.  OBL</a:t>
            </a:r>
            <a:endParaRPr lang="en-US" sz="1400">
              <a:solidFill>
                <a:srgbClr val="FFFFFF"/>
              </a:solidFill>
              <a:latin typeface="Metropolis"/>
            </a:endParaRPr>
          </a:p>
        </p:txBody>
      </p:sp>
      <p:pic>
        <p:nvPicPr>
          <p:cNvPr id="4" name="Picture 3">
            <a:extLst>
              <a:ext uri="{FF2B5EF4-FFF2-40B4-BE49-F238E27FC236}">
                <a16:creationId xmlns:a16="http://schemas.microsoft.com/office/drawing/2014/main" id="{BACAD927-23CE-5F52-E4AC-5246AD9896C6}"/>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4846615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60C1B07-6BB3-EDDE-AB30-FB9528AEB730}"/>
              </a:ext>
            </a:extLst>
          </p:cNvPr>
          <p:cNvSpPr/>
          <p:nvPr/>
        </p:nvSpPr>
        <p:spPr>
          <a:xfrm>
            <a:off x="6175012" y="1711774"/>
            <a:ext cx="4716615" cy="3857055"/>
          </a:xfrm>
          <a:prstGeom prst="rect">
            <a:avLst/>
          </a:prstGeom>
          <a:solidFill>
            <a:srgbClr val="CEE3B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308865E-3BB6-48AC-9117-749273654799}"/>
              </a:ext>
            </a:extLst>
          </p:cNvPr>
          <p:cNvSpPr/>
          <p:nvPr/>
        </p:nvSpPr>
        <p:spPr>
          <a:xfrm>
            <a:off x="890401" y="1711775"/>
            <a:ext cx="4716615" cy="3857055"/>
          </a:xfrm>
          <a:prstGeom prst="rect">
            <a:avLst/>
          </a:prstGeom>
          <a:solidFill>
            <a:srgbClr val="F7E0C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319AA28B-564C-437C-B587-01C91D52887C}"/>
              </a:ext>
            </a:extLst>
          </p:cNvPr>
          <p:cNvSpPr>
            <a:spLocks noGrp="1"/>
          </p:cNvSpPr>
          <p:nvPr>
            <p:ph type="sldNum" sz="quarter" idx="12"/>
          </p:nvPr>
        </p:nvSpPr>
        <p:spPr>
          <a:xfrm>
            <a:off x="8666363" y="5816479"/>
            <a:ext cx="3161400" cy="365125"/>
          </a:xfrm>
        </p:spPr>
        <p:txBody>
          <a:bodyPr/>
          <a:lstStyle/>
          <a:p>
            <a:fld id="{F7DBEFEF-2EF4-7341-AFBF-5942378A7132}" type="slidenum">
              <a:rPr lang="en-US" smtClean="0"/>
              <a:t>28</a:t>
            </a:fld>
            <a:endParaRPr lang="en-US"/>
          </a:p>
        </p:txBody>
      </p:sp>
      <p:sp>
        <p:nvSpPr>
          <p:cNvPr id="5" name="TextBox 4">
            <a:extLst>
              <a:ext uri="{FF2B5EF4-FFF2-40B4-BE49-F238E27FC236}">
                <a16:creationId xmlns:a16="http://schemas.microsoft.com/office/drawing/2014/main" id="{2584A241-9FBC-559E-AE75-10B7FF8455BB}"/>
              </a:ext>
            </a:extLst>
          </p:cNvPr>
          <p:cNvSpPr txBox="1"/>
          <p:nvPr/>
        </p:nvSpPr>
        <p:spPr>
          <a:xfrm>
            <a:off x="415643" y="719935"/>
            <a:ext cx="11463525" cy="400110"/>
          </a:xfrm>
          <a:prstGeom prst="rect">
            <a:avLst/>
          </a:prstGeom>
          <a:noFill/>
        </p:spPr>
        <p:txBody>
          <a:bodyPr wrap="square" lIns="91440" tIns="45720" rIns="91440" bIns="45720" rtlCol="0" anchor="t">
            <a:spAutoFit/>
          </a:bodyPr>
          <a:lstStyle>
            <a:defPPr>
              <a:defRPr lang="en-US"/>
            </a:defPPr>
            <a:lvl1pPr>
              <a:defRPr b="1">
                <a:solidFill>
                  <a:srgbClr val="101289"/>
                </a:solidFill>
                <a:latin typeface="Metropolis Black" pitchFamily="2" charset="77"/>
                <a:ea typeface="+mj-ea"/>
              </a:defRPr>
            </a:lvl1pPr>
          </a:lstStyle>
          <a:p>
            <a:r>
              <a:rPr lang="en-GB"/>
              <a:t>Options – 2/2</a:t>
            </a:r>
          </a:p>
        </p:txBody>
      </p:sp>
      <p:sp>
        <p:nvSpPr>
          <p:cNvPr id="7" name="TextBox 6">
            <a:extLst>
              <a:ext uri="{FF2B5EF4-FFF2-40B4-BE49-F238E27FC236}">
                <a16:creationId xmlns:a16="http://schemas.microsoft.com/office/drawing/2014/main" id="{4859CED0-AE30-BBD5-37E9-4736F8D6931E}"/>
              </a:ext>
            </a:extLst>
          </p:cNvPr>
          <p:cNvSpPr txBox="1"/>
          <p:nvPr/>
        </p:nvSpPr>
        <p:spPr>
          <a:xfrm>
            <a:off x="890702" y="2115219"/>
            <a:ext cx="4666965" cy="248702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nSpc>
                <a:spcPct val="107000"/>
              </a:lnSpc>
              <a:spcAft>
                <a:spcPts val="600"/>
              </a:spcAft>
              <a:buFont typeface="Arial"/>
              <a:buChar char="•"/>
            </a:pPr>
            <a:r>
              <a:rPr lang="en-GB" sz="1200">
                <a:latin typeface="Metropolis"/>
              </a:rPr>
              <a:t>OBL and Pay.UK could incorporate a new company as a special purpose vehicle (SPV) in which, for example, they could be 50/50 owners. This new SPV would be a contracting party to the Wave 1 MLA as the Wave 1 MLA Operator</a:t>
            </a:r>
          </a:p>
          <a:p>
            <a:pPr marL="171450" indent="-171450">
              <a:lnSpc>
                <a:spcPct val="107000"/>
              </a:lnSpc>
              <a:spcAft>
                <a:spcPts val="600"/>
              </a:spcAft>
              <a:buFont typeface="Arial"/>
              <a:buChar char="•"/>
            </a:pPr>
            <a:r>
              <a:rPr lang="en-GB" sz="1200">
                <a:latin typeface="Metropolis"/>
              </a:rPr>
              <a:t>This would be a more formalised approach of Option 3</a:t>
            </a:r>
          </a:p>
          <a:p>
            <a:pPr marL="171450" indent="-171450">
              <a:lnSpc>
                <a:spcPct val="107000"/>
              </a:lnSpc>
              <a:spcAft>
                <a:spcPts val="600"/>
              </a:spcAft>
              <a:buFont typeface="Arial"/>
              <a:buChar char="•"/>
            </a:pPr>
            <a:r>
              <a:rPr lang="en-GB" sz="1200">
                <a:latin typeface="Metropolis"/>
              </a:rPr>
              <a:t>This entity would seek to leverage the capabilities and resources of OBL and Pay.UK (and potentially other third parties) procured through intercompany outsourcing arrangements. Pay.UK currently operates this model for UTSP service</a:t>
            </a:r>
          </a:p>
          <a:p>
            <a:pPr marL="171450" indent="-171450">
              <a:lnSpc>
                <a:spcPct val="107000"/>
              </a:lnSpc>
              <a:spcAft>
                <a:spcPts val="600"/>
              </a:spcAft>
              <a:buFont typeface="Arial"/>
              <a:buChar char="•"/>
            </a:pPr>
            <a:r>
              <a:rPr lang="en-GB" sz="1200">
                <a:latin typeface="Metropolis"/>
              </a:rPr>
              <a:t>Robust governance processes would be required to govern how this entity discharges these responsibilities</a:t>
            </a:r>
            <a:endParaRPr lang="en-US">
              <a:cs typeface="Arial"/>
            </a:endParaRPr>
          </a:p>
        </p:txBody>
      </p:sp>
      <p:sp>
        <p:nvSpPr>
          <p:cNvPr id="11" name="TextBox 10">
            <a:extLst>
              <a:ext uri="{FF2B5EF4-FFF2-40B4-BE49-F238E27FC236}">
                <a16:creationId xmlns:a16="http://schemas.microsoft.com/office/drawing/2014/main" id="{774FC422-B0CB-D803-CE06-55B8304E4CD1}"/>
              </a:ext>
            </a:extLst>
          </p:cNvPr>
          <p:cNvSpPr txBox="1"/>
          <p:nvPr/>
        </p:nvSpPr>
        <p:spPr>
          <a:xfrm>
            <a:off x="890401" y="1557887"/>
            <a:ext cx="4716576" cy="307777"/>
          </a:xfrm>
          <a:prstGeom prst="rect">
            <a:avLst/>
          </a:prstGeom>
          <a:solidFill>
            <a:srgbClr val="FF91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4.  </a:t>
            </a:r>
            <a:r>
              <a:rPr lang="en-GB" sz="1400" b="1" err="1">
                <a:solidFill>
                  <a:srgbClr val="FFFFFF"/>
                </a:solidFill>
                <a:latin typeface="Metropolis"/>
              </a:rPr>
              <a:t>NewCo</a:t>
            </a:r>
            <a:r>
              <a:rPr lang="en-GB" sz="1400" b="1">
                <a:solidFill>
                  <a:srgbClr val="FFFFFF"/>
                </a:solidFill>
                <a:latin typeface="Metropolis"/>
              </a:rPr>
              <a:t> (50:50 owned, OBL and Pay.UK)</a:t>
            </a:r>
            <a:endParaRPr lang="en-US" sz="1400">
              <a:solidFill>
                <a:srgbClr val="FFFFFF"/>
              </a:solidFill>
              <a:latin typeface="Metropolis"/>
            </a:endParaRPr>
          </a:p>
        </p:txBody>
      </p:sp>
      <p:sp>
        <p:nvSpPr>
          <p:cNvPr id="12" name="TextBox 11">
            <a:extLst>
              <a:ext uri="{FF2B5EF4-FFF2-40B4-BE49-F238E27FC236}">
                <a16:creationId xmlns:a16="http://schemas.microsoft.com/office/drawing/2014/main" id="{10836AFB-9688-B0AE-9A1A-BC70F4D7EBE5}"/>
              </a:ext>
            </a:extLst>
          </p:cNvPr>
          <p:cNvSpPr txBox="1"/>
          <p:nvPr/>
        </p:nvSpPr>
        <p:spPr>
          <a:xfrm>
            <a:off x="6175012" y="2113314"/>
            <a:ext cx="4716576" cy="249299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171450" indent="-171450" algn="just">
              <a:buFont typeface="Arial"/>
              <a:buChar char="•"/>
            </a:pPr>
            <a:r>
              <a:rPr lang="en-GB" sz="1200">
                <a:latin typeface="Metropolis"/>
              </a:rPr>
              <a:t>A new entity would be created to fulfil the role of the Wave 1 MLA Operator and would be a contracting party to the MLA</a:t>
            </a:r>
            <a:endParaRPr lang="en-US">
              <a:cs typeface="Arial" panose="020B0604020202020204"/>
            </a:endParaRPr>
          </a:p>
          <a:p>
            <a:pPr algn="just"/>
            <a:endParaRPr lang="en-GB" sz="1200">
              <a:latin typeface="Metropolis"/>
            </a:endParaRPr>
          </a:p>
          <a:p>
            <a:pPr marL="171450" indent="-171450" algn="just">
              <a:buFont typeface="Arial"/>
              <a:buChar char="•"/>
            </a:pPr>
            <a:r>
              <a:rPr lang="en-GB" sz="1200">
                <a:latin typeface="Metropolis"/>
              </a:rPr>
              <a:t>A possible corporate structure would be for this new entity to be limited by guarantee</a:t>
            </a:r>
          </a:p>
          <a:p>
            <a:pPr algn="just"/>
            <a:endParaRPr lang="en-GB" sz="1200">
              <a:latin typeface="Metropolis"/>
            </a:endParaRPr>
          </a:p>
          <a:p>
            <a:pPr marL="171450" indent="-171450" algn="just">
              <a:buFont typeface="Arial"/>
              <a:buChar char="•"/>
            </a:pPr>
            <a:r>
              <a:rPr lang="en-GB" sz="1200" err="1">
                <a:latin typeface="Metropolis"/>
              </a:rPr>
              <a:t>NewCo</a:t>
            </a:r>
            <a:r>
              <a:rPr lang="en-GB" sz="1200">
                <a:latin typeface="Metropolis"/>
              </a:rPr>
              <a:t> would seek to leverage the capabilities and resources of OBL and Pay.UK (and potentially other third parties) procured through intercompany outsourcing arrangements</a:t>
            </a:r>
          </a:p>
          <a:p>
            <a:pPr algn="just"/>
            <a:endParaRPr lang="en-GB" sz="1200">
              <a:latin typeface="Metropolis"/>
            </a:endParaRPr>
          </a:p>
          <a:p>
            <a:pPr marL="171450" indent="-171450" algn="just">
              <a:buFont typeface="Arial"/>
              <a:buChar char="•"/>
            </a:pPr>
            <a:r>
              <a:rPr lang="en-GB" sz="1200">
                <a:latin typeface="Metropolis"/>
              </a:rPr>
              <a:t>Robust governance processes would be required to govern how the </a:t>
            </a:r>
            <a:r>
              <a:rPr lang="en-GB" sz="1200" err="1">
                <a:latin typeface="Metropolis"/>
              </a:rPr>
              <a:t>NewCo</a:t>
            </a:r>
            <a:r>
              <a:rPr lang="en-GB" sz="1200">
                <a:latin typeface="Metropolis"/>
              </a:rPr>
              <a:t> discharges these responsibilities</a:t>
            </a:r>
          </a:p>
          <a:p>
            <a:endParaRPr lang="en-US" sz="1200">
              <a:latin typeface="Arial" panose="020B0604020202020204"/>
              <a:cs typeface="Arial"/>
            </a:endParaRPr>
          </a:p>
        </p:txBody>
      </p:sp>
      <p:sp>
        <p:nvSpPr>
          <p:cNvPr id="17" name="TextBox 16">
            <a:extLst>
              <a:ext uri="{FF2B5EF4-FFF2-40B4-BE49-F238E27FC236}">
                <a16:creationId xmlns:a16="http://schemas.microsoft.com/office/drawing/2014/main" id="{A3B68891-21FD-4557-860E-62D46487DB56}"/>
              </a:ext>
            </a:extLst>
          </p:cNvPr>
          <p:cNvSpPr txBox="1"/>
          <p:nvPr/>
        </p:nvSpPr>
        <p:spPr>
          <a:xfrm>
            <a:off x="6175012" y="1557887"/>
            <a:ext cx="4716576" cy="307777"/>
          </a:xfrm>
          <a:prstGeom prst="rect">
            <a:avLst/>
          </a:prstGeom>
          <a:solidFill>
            <a:srgbClr val="00B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solidFill>
                  <a:srgbClr val="FFFFFF"/>
                </a:solidFill>
                <a:latin typeface="Metropolis"/>
              </a:rPr>
              <a:t>5.  </a:t>
            </a:r>
            <a:r>
              <a:rPr lang="en-GB" sz="1400" b="1" err="1">
                <a:solidFill>
                  <a:srgbClr val="FFFFFF"/>
                </a:solidFill>
                <a:latin typeface="Metropolis"/>
              </a:rPr>
              <a:t>NewCo</a:t>
            </a:r>
            <a:r>
              <a:rPr lang="en-GB" sz="1400" b="1">
                <a:solidFill>
                  <a:srgbClr val="FFFFFF"/>
                </a:solidFill>
                <a:latin typeface="Metropolis"/>
              </a:rPr>
              <a:t> (Legally independent)</a:t>
            </a:r>
            <a:endParaRPr lang="en-GB" sz="1400">
              <a:solidFill>
                <a:srgbClr val="FFFFFF"/>
              </a:solidFill>
              <a:latin typeface="Metropolis"/>
            </a:endParaRPr>
          </a:p>
        </p:txBody>
      </p:sp>
      <p:pic>
        <p:nvPicPr>
          <p:cNvPr id="2" name="Picture 1">
            <a:extLst>
              <a:ext uri="{FF2B5EF4-FFF2-40B4-BE49-F238E27FC236}">
                <a16:creationId xmlns:a16="http://schemas.microsoft.com/office/drawing/2014/main" id="{736725EB-E040-6646-93E4-D6FAC74B1FB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0990264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AE02A33-DAC4-4CDB-C241-1FCDC8E8555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Slide Number Placeholder 2">
            <a:extLst>
              <a:ext uri="{FF2B5EF4-FFF2-40B4-BE49-F238E27FC236}">
                <a16:creationId xmlns:a16="http://schemas.microsoft.com/office/drawing/2014/main" id="{50F098FC-7979-A5BB-4557-292994608FA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C7E4CF36-4C27-3982-8203-881396115DE0}"/>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03/10/2024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58E9C4C8-81FD-EEF9-5F55-D712613686E4}"/>
              </a:ext>
            </a:extLst>
          </p:cNvPr>
          <p:cNvSpPr>
            <a:spLocks noGrp="1"/>
          </p:cNvSpPr>
          <p:nvPr>
            <p:ph type="title"/>
          </p:nvPr>
        </p:nvSpPr>
        <p:spPr/>
        <p:txBody>
          <a:bodyPr/>
          <a:lstStyle/>
          <a:p>
            <a:r>
              <a:rPr lang="en-GB"/>
              <a:t>Proposed functional capabilities presented to the VRP WG for feedback</a:t>
            </a:r>
          </a:p>
        </p:txBody>
      </p:sp>
      <p:sp>
        <p:nvSpPr>
          <p:cNvPr id="6" name="Content Placeholder 5">
            <a:extLst>
              <a:ext uri="{FF2B5EF4-FFF2-40B4-BE49-F238E27FC236}">
                <a16:creationId xmlns:a16="http://schemas.microsoft.com/office/drawing/2014/main" id="{CC853179-B080-7DB0-6012-003A112381C2}"/>
              </a:ext>
            </a:extLst>
          </p:cNvPr>
          <p:cNvSpPr>
            <a:spLocks noGrp="1"/>
          </p:cNvSpPr>
          <p:nvPr>
            <p:ph idx="1"/>
          </p:nvPr>
        </p:nvSpPr>
        <p:spPr/>
        <p:txBody>
          <a:bodyPr numCol="2" spcCol="180000">
            <a:noAutofit/>
          </a:bodyPr>
          <a:lstStyle/>
          <a:p>
            <a:pPr marL="85725" indent="-85725">
              <a:lnSpc>
                <a:spcPct val="100000"/>
              </a:lnSpc>
              <a:tabLst>
                <a:tab pos="266700" algn="l"/>
              </a:tabLst>
            </a:pPr>
            <a:r>
              <a:rPr lang="en-GB" sz="1100" b="1"/>
              <a:t>A.	Monitoring compliance with the MLA</a:t>
            </a:r>
          </a:p>
          <a:p>
            <a:pPr marL="342900" indent="-342900">
              <a:lnSpc>
                <a:spcPct val="100000"/>
              </a:lnSpc>
              <a:spcBef>
                <a:spcPts val="0"/>
              </a:spcBef>
              <a:buFont typeface="Arial" panose="020B0604020202020204" pitchFamily="34" charset="0"/>
              <a:buChar char="•"/>
            </a:pPr>
            <a:r>
              <a:rPr lang="en-GB" sz="1100"/>
              <a:t>Data analysis </a:t>
            </a:r>
          </a:p>
          <a:p>
            <a:pPr marL="342900" indent="-342900">
              <a:lnSpc>
                <a:spcPct val="100000"/>
              </a:lnSpc>
              <a:spcBef>
                <a:spcPts val="0"/>
              </a:spcBef>
              <a:buFont typeface="Arial" panose="020B0604020202020204" pitchFamily="34" charset="0"/>
              <a:buChar char="•"/>
            </a:pPr>
            <a:r>
              <a:rPr lang="en-GB" sz="1100"/>
              <a:t>Complaints function</a:t>
            </a:r>
          </a:p>
          <a:p>
            <a:pPr marL="342900" indent="-342900">
              <a:lnSpc>
                <a:spcPct val="100000"/>
              </a:lnSpc>
              <a:spcBef>
                <a:spcPts val="0"/>
              </a:spcBef>
              <a:buFont typeface="Arial" panose="020B0604020202020204" pitchFamily="34" charset="0"/>
              <a:buChar char="•"/>
            </a:pPr>
            <a:r>
              <a:rPr lang="en-GB" sz="1100"/>
              <a:t>Investigation / assessment of potential compliance breaches</a:t>
            </a:r>
          </a:p>
          <a:p>
            <a:pPr marL="342900" indent="-342900">
              <a:lnSpc>
                <a:spcPct val="100000"/>
              </a:lnSpc>
              <a:spcBef>
                <a:spcPts val="0"/>
              </a:spcBef>
              <a:buFont typeface="Arial" panose="020B0604020202020204" pitchFamily="34" charset="0"/>
              <a:buChar char="•"/>
            </a:pPr>
            <a:r>
              <a:rPr lang="en-GB" sz="1100"/>
              <a:t>Impact assessment / decision making / sanctions</a:t>
            </a:r>
          </a:p>
          <a:p>
            <a:pPr>
              <a:lnSpc>
                <a:spcPct val="100000"/>
              </a:lnSpc>
            </a:pPr>
            <a:endParaRPr lang="en-GB" sz="1100" b="1"/>
          </a:p>
          <a:p>
            <a:pPr marL="180975" indent="-180975">
              <a:lnSpc>
                <a:spcPct val="100000"/>
              </a:lnSpc>
              <a:tabLst>
                <a:tab pos="266700" algn="l"/>
              </a:tabLst>
            </a:pPr>
            <a:r>
              <a:rPr lang="en-GB" sz="1100" b="1"/>
              <a:t>B.		Billing </a:t>
            </a:r>
          </a:p>
          <a:p>
            <a:pPr marL="342900" indent="-342900">
              <a:lnSpc>
                <a:spcPct val="100000"/>
              </a:lnSpc>
              <a:spcBef>
                <a:spcPts val="0"/>
              </a:spcBef>
              <a:buFont typeface="Arial" panose="020B0604020202020204" pitchFamily="34" charset="0"/>
              <a:buChar char="•"/>
            </a:pPr>
            <a:r>
              <a:rPr lang="en-GB" sz="1100"/>
              <a:t>Setting tariffs / fees</a:t>
            </a:r>
          </a:p>
          <a:p>
            <a:pPr marL="342900" indent="-342900">
              <a:lnSpc>
                <a:spcPct val="100000"/>
              </a:lnSpc>
              <a:spcBef>
                <a:spcPts val="0"/>
              </a:spcBef>
              <a:buFont typeface="Arial" panose="020B0604020202020204" pitchFamily="34" charset="0"/>
              <a:buChar char="•"/>
            </a:pPr>
            <a:r>
              <a:rPr lang="en-GB" sz="1100"/>
              <a:t>Calculation of money owed – scheme fees and inter participant fees</a:t>
            </a:r>
          </a:p>
          <a:p>
            <a:pPr marL="342900" indent="-342900">
              <a:lnSpc>
                <a:spcPct val="100000"/>
              </a:lnSpc>
              <a:spcBef>
                <a:spcPts val="0"/>
              </a:spcBef>
              <a:buFont typeface="Arial" panose="020B0604020202020204" pitchFamily="34" charset="0"/>
              <a:buChar char="•"/>
            </a:pPr>
            <a:r>
              <a:rPr lang="en-GB" sz="1100"/>
              <a:t>Ensuring settlement</a:t>
            </a:r>
          </a:p>
          <a:p>
            <a:pPr>
              <a:lnSpc>
                <a:spcPct val="100000"/>
              </a:lnSpc>
            </a:pPr>
            <a:endParaRPr lang="en-GB" sz="1100" b="1"/>
          </a:p>
          <a:p>
            <a:pPr marL="180975" indent="-180975">
              <a:lnSpc>
                <a:spcPct val="100000"/>
              </a:lnSpc>
            </a:pPr>
            <a:r>
              <a:rPr lang="en-GB" sz="1100" b="1"/>
              <a:t>C.	Intra-party dispute management</a:t>
            </a:r>
          </a:p>
          <a:p>
            <a:pPr marL="342900" indent="-342900">
              <a:lnSpc>
                <a:spcPct val="100000"/>
              </a:lnSpc>
              <a:spcBef>
                <a:spcPts val="0"/>
              </a:spcBef>
              <a:buFont typeface="Arial" panose="020B0604020202020204" pitchFamily="34" charset="0"/>
              <a:buChar char="•"/>
            </a:pPr>
            <a:r>
              <a:rPr lang="en-GB" sz="1100"/>
              <a:t>Contracting with the supplier of the dispute system</a:t>
            </a:r>
          </a:p>
          <a:p>
            <a:pPr marL="342900" indent="-342900">
              <a:lnSpc>
                <a:spcPct val="100000"/>
              </a:lnSpc>
              <a:spcBef>
                <a:spcPts val="0"/>
              </a:spcBef>
              <a:buFont typeface="Arial" panose="020B0604020202020204" pitchFamily="34" charset="0"/>
              <a:buChar char="•"/>
            </a:pPr>
            <a:r>
              <a:rPr lang="en-GB" sz="1100"/>
              <a:t>Maintaining liabilities arrangements and ensuring consistent outcomes</a:t>
            </a:r>
          </a:p>
          <a:p>
            <a:pPr marL="342900" indent="-342900">
              <a:lnSpc>
                <a:spcPct val="100000"/>
              </a:lnSpc>
              <a:spcBef>
                <a:spcPts val="0"/>
              </a:spcBef>
              <a:buFont typeface="Arial" panose="020B0604020202020204" pitchFamily="34" charset="0"/>
              <a:buChar char="•"/>
            </a:pPr>
            <a:r>
              <a:rPr lang="en-GB" sz="1100"/>
              <a:t>Where disputes are not resolved providing arbitration </a:t>
            </a:r>
          </a:p>
          <a:p>
            <a:pPr>
              <a:lnSpc>
                <a:spcPct val="100000"/>
              </a:lnSpc>
            </a:pPr>
            <a:endParaRPr lang="en-GB" sz="1100" b="1"/>
          </a:p>
          <a:p>
            <a:pPr>
              <a:lnSpc>
                <a:spcPct val="100000"/>
              </a:lnSpc>
              <a:tabLst>
                <a:tab pos="266700" algn="l"/>
              </a:tabLst>
            </a:pPr>
            <a:r>
              <a:rPr lang="en-GB" sz="1100" b="1"/>
              <a:t>D.	Risk Mitigation</a:t>
            </a:r>
          </a:p>
          <a:p>
            <a:pPr marL="342900" indent="-342900">
              <a:lnSpc>
                <a:spcPct val="100000"/>
              </a:lnSpc>
              <a:spcBef>
                <a:spcPts val="0"/>
              </a:spcBef>
              <a:buFont typeface="Arial" panose="020B0604020202020204" pitchFamily="34" charset="0"/>
              <a:buChar char="•"/>
            </a:pPr>
            <a:r>
              <a:rPr lang="en-GB" sz="1100"/>
              <a:t>Ensuring risks to the operator are understood and mitigated e.g. business risk</a:t>
            </a:r>
          </a:p>
          <a:p>
            <a:pPr marL="342900" indent="-342900">
              <a:lnSpc>
                <a:spcPct val="100000"/>
              </a:lnSpc>
              <a:spcBef>
                <a:spcPts val="0"/>
              </a:spcBef>
              <a:buFont typeface="Arial" panose="020B0604020202020204" pitchFamily="34" charset="0"/>
              <a:buChar char="•"/>
            </a:pPr>
            <a:r>
              <a:rPr lang="en-GB" sz="1100"/>
              <a:t>Ensuring plans and processes are in place to address ecosystem risk e.g. participant insolvency; large technical failure</a:t>
            </a:r>
          </a:p>
          <a:p>
            <a:pPr marL="342900" indent="-342900">
              <a:lnSpc>
                <a:spcPct val="100000"/>
              </a:lnSpc>
              <a:spcBef>
                <a:spcPts val="0"/>
              </a:spcBef>
              <a:buFont typeface="Arial" panose="020B0604020202020204" pitchFamily="34" charset="0"/>
              <a:buChar char="•"/>
            </a:pPr>
            <a:r>
              <a:rPr lang="en-GB" sz="1100"/>
              <a:t>Mitigating legal risk</a:t>
            </a:r>
          </a:p>
          <a:p>
            <a:pPr marL="342900" indent="-342900">
              <a:lnSpc>
                <a:spcPct val="100000"/>
              </a:lnSpc>
              <a:spcBef>
                <a:spcPts val="0"/>
              </a:spcBef>
              <a:buFont typeface="Arial" panose="020B0604020202020204" pitchFamily="34" charset="0"/>
              <a:buChar char="•"/>
            </a:pPr>
            <a:r>
              <a:rPr lang="en-GB" sz="1100"/>
              <a:t>Mitigating supplier and operational risks</a:t>
            </a:r>
          </a:p>
          <a:p>
            <a:pPr marL="342900" indent="-342900">
              <a:lnSpc>
                <a:spcPct val="100000"/>
              </a:lnSpc>
              <a:spcBef>
                <a:spcPts val="0"/>
              </a:spcBef>
              <a:buFont typeface="Arial" panose="020B0604020202020204" pitchFamily="34" charset="0"/>
              <a:buChar char="•"/>
            </a:pPr>
            <a:r>
              <a:rPr lang="en-GB" sz="1100"/>
              <a:t>Understanding the rules and requirements of the Operator in relation to GDPR</a:t>
            </a:r>
          </a:p>
          <a:p>
            <a:pPr>
              <a:lnSpc>
                <a:spcPct val="100000"/>
              </a:lnSpc>
            </a:pPr>
            <a:endParaRPr lang="en-GB" sz="1100" b="1"/>
          </a:p>
          <a:p>
            <a:pPr>
              <a:lnSpc>
                <a:spcPct val="100000"/>
              </a:lnSpc>
              <a:tabLst>
                <a:tab pos="266700" algn="l"/>
              </a:tabLst>
            </a:pPr>
            <a:r>
              <a:rPr lang="en-GB" sz="1100" b="1"/>
              <a:t>E.	New participant onboarding </a:t>
            </a:r>
          </a:p>
          <a:p>
            <a:pPr marL="342900" indent="-342900">
              <a:lnSpc>
                <a:spcPct val="100000"/>
              </a:lnSpc>
              <a:spcBef>
                <a:spcPts val="0"/>
              </a:spcBef>
              <a:buFont typeface="Arial" panose="020B0604020202020204" pitchFamily="34" charset="0"/>
              <a:buChar char="•"/>
            </a:pPr>
            <a:r>
              <a:rPr lang="en-GB" sz="1100"/>
              <a:t>Assessing joining applications against access criteria</a:t>
            </a:r>
          </a:p>
          <a:p>
            <a:pPr marL="342900" indent="-342900">
              <a:lnSpc>
                <a:spcPct val="100000"/>
              </a:lnSpc>
              <a:spcBef>
                <a:spcPts val="0"/>
              </a:spcBef>
              <a:buFont typeface="Arial" panose="020B0604020202020204" pitchFamily="34" charset="0"/>
              <a:buChar char="•"/>
            </a:pPr>
            <a:r>
              <a:rPr lang="en-GB" sz="1100"/>
              <a:t>Legal co-ordination of MLA signatories</a:t>
            </a:r>
          </a:p>
          <a:p>
            <a:pPr marL="342900" indent="-342900">
              <a:lnSpc>
                <a:spcPct val="100000"/>
              </a:lnSpc>
              <a:spcBef>
                <a:spcPts val="0"/>
              </a:spcBef>
              <a:buFont typeface="Arial" panose="020B0604020202020204" pitchFamily="34" charset="0"/>
              <a:buChar char="•"/>
            </a:pPr>
            <a:r>
              <a:rPr lang="en-GB" sz="1100"/>
              <a:t>Accreditation of new participants meeting MLA technical requirements</a:t>
            </a:r>
          </a:p>
          <a:p>
            <a:pPr marL="342900" indent="-342900">
              <a:lnSpc>
                <a:spcPct val="100000"/>
              </a:lnSpc>
              <a:spcBef>
                <a:spcPts val="0"/>
              </a:spcBef>
              <a:buFont typeface="Arial" panose="020B0604020202020204" pitchFamily="34" charset="0"/>
              <a:buChar char="•"/>
            </a:pPr>
            <a:r>
              <a:rPr lang="en-GB" sz="1100"/>
              <a:t>Co-ordination / on-boarding new participants</a:t>
            </a:r>
          </a:p>
          <a:p>
            <a:pPr>
              <a:lnSpc>
                <a:spcPct val="100000"/>
              </a:lnSpc>
            </a:pPr>
            <a:endParaRPr lang="en-GB" sz="1100" b="1"/>
          </a:p>
          <a:p>
            <a:pPr>
              <a:lnSpc>
                <a:spcPct val="100000"/>
              </a:lnSpc>
              <a:tabLst>
                <a:tab pos="266700" algn="l"/>
              </a:tabLst>
            </a:pPr>
            <a:r>
              <a:rPr lang="en-GB" sz="1100" b="1"/>
              <a:t>F.	MLA Maintenance and iteration </a:t>
            </a:r>
          </a:p>
          <a:p>
            <a:pPr marL="342900" indent="-342900">
              <a:lnSpc>
                <a:spcPct val="100000"/>
              </a:lnSpc>
              <a:spcBef>
                <a:spcPts val="0"/>
              </a:spcBef>
              <a:buFont typeface="Arial" panose="020B0604020202020204" pitchFamily="34" charset="0"/>
              <a:buChar char="•"/>
            </a:pPr>
            <a:r>
              <a:rPr lang="en-GB" sz="1100"/>
              <a:t>Own, maintain and update the rules/MLA and any relevant requirements</a:t>
            </a:r>
          </a:p>
          <a:p>
            <a:pPr marL="342900" indent="-342900">
              <a:lnSpc>
                <a:spcPct val="100000"/>
              </a:lnSpc>
              <a:spcBef>
                <a:spcPts val="0"/>
              </a:spcBef>
              <a:buFont typeface="Arial" panose="020B0604020202020204" pitchFamily="34" charset="0"/>
              <a:buChar char="•"/>
            </a:pPr>
            <a:r>
              <a:rPr lang="en-GB" sz="1100"/>
              <a:t>Agree and operate an MoU/SLA with OBL and Pay.UK (where relevant)</a:t>
            </a:r>
          </a:p>
          <a:p>
            <a:pPr marL="342900" indent="-342900">
              <a:lnSpc>
                <a:spcPct val="100000"/>
              </a:lnSpc>
              <a:spcBef>
                <a:spcPts val="0"/>
              </a:spcBef>
              <a:buFont typeface="Arial" panose="020B0604020202020204" pitchFamily="34" charset="0"/>
              <a:buChar char="•"/>
            </a:pPr>
            <a:r>
              <a:rPr lang="en-GB" sz="1100"/>
              <a:t>Undertake the work to move to Waves 2 and 3.</a:t>
            </a:r>
          </a:p>
          <a:p>
            <a:pPr marL="342900" indent="-342900">
              <a:lnSpc>
                <a:spcPct val="100000"/>
              </a:lnSpc>
              <a:spcBef>
                <a:spcPts val="0"/>
              </a:spcBef>
              <a:buFont typeface="Arial" panose="020B0604020202020204" pitchFamily="34" charset="0"/>
              <a:buChar char="•"/>
            </a:pPr>
            <a:r>
              <a:rPr lang="en-GB" sz="1100"/>
              <a:t>Assess waivers and administer them</a:t>
            </a:r>
          </a:p>
          <a:p>
            <a:pPr>
              <a:lnSpc>
                <a:spcPct val="100000"/>
              </a:lnSpc>
            </a:pPr>
            <a:endParaRPr lang="en-GB" sz="1100" b="1"/>
          </a:p>
          <a:p>
            <a:pPr>
              <a:lnSpc>
                <a:spcPct val="100000"/>
              </a:lnSpc>
              <a:tabLst>
                <a:tab pos="266700" algn="l"/>
              </a:tabLst>
            </a:pPr>
            <a:r>
              <a:rPr lang="en-GB" sz="1100" b="1"/>
              <a:t>G.	Change management / co-ordination </a:t>
            </a:r>
          </a:p>
          <a:p>
            <a:pPr marL="342900" indent="-342900">
              <a:lnSpc>
                <a:spcPct val="100000"/>
              </a:lnSpc>
              <a:spcBef>
                <a:spcPts val="0"/>
              </a:spcBef>
              <a:buFont typeface="Arial" panose="020B0604020202020204" pitchFamily="34" charset="0"/>
              <a:buChar char="•"/>
            </a:pPr>
            <a:r>
              <a:rPr lang="en-GB" sz="1100"/>
              <a:t>Agreeing and administering ecosystem wide change/update cycles</a:t>
            </a:r>
          </a:p>
          <a:p>
            <a:pPr marL="342900" indent="-342900">
              <a:lnSpc>
                <a:spcPct val="100000"/>
              </a:lnSpc>
              <a:spcBef>
                <a:spcPts val="0"/>
              </a:spcBef>
              <a:buFont typeface="Arial" panose="020B0604020202020204" pitchFamily="34" charset="0"/>
              <a:buChar char="•"/>
            </a:pPr>
            <a:r>
              <a:rPr lang="en-GB" sz="1100"/>
              <a:t>Agreeing/monitoring participant specific change cycles </a:t>
            </a:r>
          </a:p>
          <a:p>
            <a:pPr marL="342900" indent="-342900">
              <a:lnSpc>
                <a:spcPct val="100000"/>
              </a:lnSpc>
              <a:spcBef>
                <a:spcPts val="0"/>
              </a:spcBef>
              <a:buFont typeface="Arial" panose="020B0604020202020204" pitchFamily="34" charset="0"/>
              <a:buChar char="•"/>
            </a:pPr>
            <a:r>
              <a:rPr lang="en-GB" sz="1100"/>
              <a:t>Implementing change-freeze windows</a:t>
            </a:r>
          </a:p>
          <a:p>
            <a:pPr>
              <a:lnSpc>
                <a:spcPct val="100000"/>
              </a:lnSpc>
            </a:pPr>
            <a:endParaRPr lang="en-GB" sz="1100" b="1"/>
          </a:p>
          <a:p>
            <a:pPr>
              <a:lnSpc>
                <a:spcPct val="100000"/>
              </a:lnSpc>
              <a:tabLst>
                <a:tab pos="266700" algn="l"/>
              </a:tabLst>
            </a:pPr>
            <a:r>
              <a:rPr lang="en-GB" sz="1100" b="1"/>
              <a:t>H.	Crisis management / co-ordination of resolution </a:t>
            </a:r>
          </a:p>
          <a:p>
            <a:pPr marL="342900" indent="-342900">
              <a:lnSpc>
                <a:spcPct val="100000"/>
              </a:lnSpc>
              <a:spcBef>
                <a:spcPts val="0"/>
              </a:spcBef>
              <a:buFont typeface="Arial" panose="020B0604020202020204" pitchFamily="34" charset="0"/>
              <a:buChar char="•"/>
            </a:pPr>
            <a:r>
              <a:rPr lang="en-GB" sz="1100"/>
              <a:t>Communication and co-ordination of ecosystem issues e.g. cyber attack</a:t>
            </a:r>
          </a:p>
          <a:p>
            <a:pPr marL="342900" indent="-342900">
              <a:lnSpc>
                <a:spcPct val="100000"/>
              </a:lnSpc>
              <a:spcBef>
                <a:spcPts val="0"/>
              </a:spcBef>
              <a:buFont typeface="Arial" panose="020B0604020202020204" pitchFamily="34" charset="0"/>
              <a:buChar char="•"/>
            </a:pPr>
            <a:r>
              <a:rPr lang="en-GB" sz="1100"/>
              <a:t>Co-ordination of post crisis activities e.g. money has been returned </a:t>
            </a:r>
          </a:p>
          <a:p>
            <a:pPr>
              <a:lnSpc>
                <a:spcPct val="100000"/>
              </a:lnSpc>
            </a:pPr>
            <a:endParaRPr lang="en-GB" sz="1100"/>
          </a:p>
        </p:txBody>
      </p:sp>
      <p:pic>
        <p:nvPicPr>
          <p:cNvPr id="7" name="Picture 6">
            <a:extLst>
              <a:ext uri="{FF2B5EF4-FFF2-40B4-BE49-F238E27FC236}">
                <a16:creationId xmlns:a16="http://schemas.microsoft.com/office/drawing/2014/main" id="{1132BA98-EE9F-1078-3A89-8B8A82FFA35E}"/>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880262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80F2C3F-B67D-9D2E-B3AF-2EAE3BD7D64B}"/>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8E644BC7-C3B7-D2B2-6979-23D9751A8349}"/>
              </a:ext>
            </a:extLst>
          </p:cNvPr>
          <p:cNvSpPr>
            <a:spLocks noGrp="1"/>
          </p:cNvSpPr>
          <p:nvPr>
            <p:ph type="sldNum" sz="quarter" idx="12"/>
          </p:nvPr>
        </p:nvSpPr>
        <p:spPr/>
        <p:txBody>
          <a:bodyPr/>
          <a:lstStyle/>
          <a:p>
            <a:fld id="{F7DBEFEF-2EF4-7341-AFBF-5942378A7132}" type="slidenum">
              <a:rPr lang="en-US" smtClean="0"/>
              <a:t>3</a:t>
            </a:fld>
            <a:endParaRPr lang="en-US"/>
          </a:p>
        </p:txBody>
      </p:sp>
      <p:sp>
        <p:nvSpPr>
          <p:cNvPr id="4" name="Date Placeholder 3">
            <a:extLst>
              <a:ext uri="{FF2B5EF4-FFF2-40B4-BE49-F238E27FC236}">
                <a16:creationId xmlns:a16="http://schemas.microsoft.com/office/drawing/2014/main" id="{81A38EBF-444D-2528-A841-4255D6E5F23A}"/>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D62A6E44-D3DC-2A8A-C7F3-E2E368387718}"/>
              </a:ext>
            </a:extLst>
          </p:cNvPr>
          <p:cNvSpPr>
            <a:spLocks noGrp="1"/>
          </p:cNvSpPr>
          <p:nvPr>
            <p:ph type="title"/>
          </p:nvPr>
        </p:nvSpPr>
        <p:spPr/>
        <p:txBody>
          <a:bodyPr/>
          <a:lstStyle/>
          <a:p>
            <a:r>
              <a:rPr lang="en-GB"/>
              <a:t>Agenda </a:t>
            </a:r>
          </a:p>
        </p:txBody>
      </p:sp>
      <p:sp>
        <p:nvSpPr>
          <p:cNvPr id="6" name="Content Placeholder 5">
            <a:extLst>
              <a:ext uri="{FF2B5EF4-FFF2-40B4-BE49-F238E27FC236}">
                <a16:creationId xmlns:a16="http://schemas.microsoft.com/office/drawing/2014/main" id="{7008064E-80B0-14C0-5284-CD8D88720086}"/>
              </a:ext>
            </a:extLst>
          </p:cNvPr>
          <p:cNvSpPr>
            <a:spLocks noGrp="1"/>
          </p:cNvSpPr>
          <p:nvPr>
            <p:ph idx="1"/>
          </p:nvPr>
        </p:nvSpPr>
        <p:spPr/>
        <p:txBody>
          <a:bodyPr vert="horz" lIns="91440" tIns="45720" rIns="91440" bIns="45720" rtlCol="0" anchor="t">
            <a:normAutofit/>
          </a:bodyPr>
          <a:lstStyle/>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Minutes of meeting – 6 September</a:t>
            </a: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Financial forecast</a:t>
            </a:r>
          </a:p>
          <a:p>
            <a:pPr marL="342900" indent="-342900">
              <a:buFont typeface="+mj-lt"/>
              <a:buAutoNum type="arabicPeriod"/>
            </a:pPr>
            <a:r>
              <a:rPr lang="en-GB" sz="1600">
                <a:effectLst/>
                <a:latin typeface="Metropolis" panose="00000500000000000000" pitchFamily="50" charset="0"/>
                <a:ea typeface="Times New Roman" panose="02020603050405020304" pitchFamily="18" charset="0"/>
                <a:cs typeface="Arial"/>
              </a:rPr>
              <a:t>Plan on a page </a:t>
            </a:r>
            <a:endParaRPr lang="en-GB" sz="1600">
              <a:effectLst/>
              <a:latin typeface="Metropolis" panose="00000500000000000000" pitchFamily="50" charset="0"/>
              <a:ea typeface="Calibri"/>
            </a:endParaRPr>
          </a:p>
          <a:p>
            <a:pPr marL="342900" indent="-342900">
              <a:lnSpc>
                <a:spcPct val="100000"/>
              </a:lnSpc>
              <a:buFont typeface="+mj-lt"/>
              <a:buAutoNum type="arabicPeriod"/>
            </a:pPr>
            <a:r>
              <a:rPr lang="en-GB" sz="1600">
                <a:latin typeface="Metropolis" panose="00000500000000000000" pitchFamily="50" charset="0"/>
                <a:cs typeface="Arial"/>
              </a:rPr>
              <a:t>Programme status update</a:t>
            </a:r>
          </a:p>
          <a:p>
            <a:pPr marL="342900" indent="-342900">
              <a:lnSpc>
                <a:spcPct val="100000"/>
              </a:lnSpc>
              <a:buFont typeface="+mj-lt"/>
              <a:buAutoNum type="arabicPeriod"/>
            </a:pPr>
            <a:r>
              <a:rPr lang="en-GB" sz="1600">
                <a:latin typeface="Metropolis" panose="00000500000000000000" pitchFamily="50" charset="0"/>
                <a:cs typeface="Arial"/>
              </a:rPr>
              <a:t>MLA operator – latest thinking</a:t>
            </a:r>
          </a:p>
          <a:p>
            <a:pPr marL="342900" indent="-342900">
              <a:lnSpc>
                <a:spcPct val="100000"/>
              </a:lnSpc>
              <a:buFont typeface="+mj-lt"/>
              <a:buAutoNum type="arabicPeriod"/>
            </a:pPr>
            <a:r>
              <a:rPr lang="en-GB" sz="1600">
                <a:latin typeface="Metropolis" panose="00000500000000000000" pitchFamily="50" charset="0"/>
                <a:cs typeface="Arial"/>
              </a:rPr>
              <a:t>MLA legal drafting – confirmation of approach </a:t>
            </a:r>
          </a:p>
          <a:p>
            <a:pPr marL="342900" indent="-342900">
              <a:lnSpc>
                <a:spcPct val="100000"/>
              </a:lnSpc>
              <a:buFont typeface="+mj-lt"/>
              <a:buAutoNum type="arabicPeriod"/>
            </a:pPr>
            <a:r>
              <a:rPr lang="en-GB" sz="1600">
                <a:latin typeface="Metropolis" panose="00000500000000000000" pitchFamily="50" charset="0"/>
                <a:cs typeface="Arial"/>
              </a:rPr>
              <a:t>WS3 – scope and revised plan </a:t>
            </a:r>
          </a:p>
          <a:p>
            <a:pPr marL="342900" indent="-342900">
              <a:lnSpc>
                <a:spcPct val="100000"/>
              </a:lnSpc>
              <a:buFont typeface="+mj-lt"/>
              <a:buAutoNum type="arabicPeriod"/>
            </a:pPr>
            <a:r>
              <a:rPr lang="en-GB" sz="1600">
                <a:latin typeface="Metropolis" panose="00000500000000000000" pitchFamily="50" charset="0"/>
                <a:cs typeface="Arial"/>
              </a:rPr>
              <a:t>WS4 progress update </a:t>
            </a:r>
          </a:p>
          <a:p>
            <a:pPr marL="342900" indent="-342900">
              <a:lnSpc>
                <a:spcPct val="100000"/>
              </a:lnSpc>
              <a:buFont typeface="+mj-lt"/>
              <a:buAutoNum type="arabicPeriod"/>
            </a:pPr>
            <a:r>
              <a:rPr lang="en-GB" sz="1600">
                <a:latin typeface="Metropolis" panose="00000500000000000000" pitchFamily="50" charset="0"/>
                <a:cs typeface="Arial"/>
              </a:rPr>
              <a:t>AOB</a:t>
            </a:r>
            <a:endParaRPr lang="en-GB" sz="1600">
              <a:effectLst/>
              <a:latin typeface="Metropolis" panose="00000500000000000000" pitchFamily="50" charset="0"/>
              <a:ea typeface="Times New Roman" panose="02020603050405020304" pitchFamily="18" charset="0"/>
            </a:endParaRPr>
          </a:p>
        </p:txBody>
      </p:sp>
    </p:spTree>
    <p:extLst>
      <p:ext uri="{BB962C8B-B14F-4D97-AF65-F5344CB8AC3E}">
        <p14:creationId xmlns:p14="http://schemas.microsoft.com/office/powerpoint/2010/main" val="3463097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0764B4F-3C0A-6DD3-41C4-6EDA3A4F936C}"/>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F6A9F503-F426-D233-BF31-1CF887E243BA}"/>
              </a:ext>
            </a:extLst>
          </p:cNvPr>
          <p:cNvSpPr>
            <a:spLocks noGrp="1"/>
          </p:cNvSpPr>
          <p:nvPr>
            <p:ph type="sldNum" sz="quarter" idx="12"/>
          </p:nvPr>
        </p:nvSpPr>
        <p:spPr/>
        <p:txBody>
          <a:bodyPr/>
          <a:lstStyle/>
          <a:p>
            <a:fld id="{F7DBEFEF-2EF4-7341-AFBF-5942378A7132}" type="slidenum">
              <a:rPr lang="en-US" smtClean="0"/>
              <a:t>30</a:t>
            </a:fld>
            <a:endParaRPr lang="en-US"/>
          </a:p>
        </p:txBody>
      </p:sp>
      <p:sp>
        <p:nvSpPr>
          <p:cNvPr id="4" name="Date Placeholder 3">
            <a:extLst>
              <a:ext uri="{FF2B5EF4-FFF2-40B4-BE49-F238E27FC236}">
                <a16:creationId xmlns:a16="http://schemas.microsoft.com/office/drawing/2014/main" id="{B352F863-D52B-57D5-6B8B-51EA9327293B}"/>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B1F199A6-721A-C781-7BD5-5B556D17D3AA}"/>
              </a:ext>
            </a:extLst>
          </p:cNvPr>
          <p:cNvSpPr>
            <a:spLocks noGrp="1"/>
          </p:cNvSpPr>
          <p:nvPr>
            <p:ph type="title"/>
          </p:nvPr>
        </p:nvSpPr>
        <p:spPr/>
        <p:txBody>
          <a:bodyPr/>
          <a:lstStyle/>
          <a:p>
            <a:r>
              <a:rPr lang="en-GB"/>
              <a:t>Feedback to date from VRP WG </a:t>
            </a:r>
          </a:p>
        </p:txBody>
      </p:sp>
      <p:sp>
        <p:nvSpPr>
          <p:cNvPr id="6" name="Content Placeholder 5">
            <a:extLst>
              <a:ext uri="{FF2B5EF4-FFF2-40B4-BE49-F238E27FC236}">
                <a16:creationId xmlns:a16="http://schemas.microsoft.com/office/drawing/2014/main" id="{55928F2A-8D42-B27F-A360-2321E90D7CF2}"/>
              </a:ext>
            </a:extLst>
          </p:cNvPr>
          <p:cNvSpPr>
            <a:spLocks noGrp="1"/>
          </p:cNvSpPr>
          <p:nvPr>
            <p:ph idx="1"/>
          </p:nvPr>
        </p:nvSpPr>
        <p:spPr/>
        <p:txBody>
          <a:bodyPr>
            <a:normAutofit lnSpcReduction="10000"/>
          </a:bodyPr>
          <a:lstStyle/>
          <a:p>
            <a:pPr marL="0" indent="0"/>
            <a:r>
              <a:rPr lang="en-GB"/>
              <a:t>At the VRP WG on 5 September we presented a paper on the operator options and the evaluation criteria.  The paper also invited initial views on the choice of operator.  Ten organisations responded. </a:t>
            </a:r>
          </a:p>
          <a:p>
            <a:r>
              <a:rPr lang="en-GB"/>
              <a:t>The key messages were:</a:t>
            </a:r>
          </a:p>
          <a:p>
            <a:pPr marL="285750" indent="-285750">
              <a:buFont typeface="Arial" panose="020B0604020202020204" pitchFamily="34" charset="0"/>
              <a:buChar char="•"/>
            </a:pPr>
            <a:r>
              <a:rPr lang="en-GB"/>
              <a:t>Two firms expressed a preference for a commercial organisation to be the MLA operator</a:t>
            </a:r>
          </a:p>
          <a:p>
            <a:pPr marL="285750" indent="-285750">
              <a:buFont typeface="Arial" panose="020B0604020202020204" pitchFamily="34" charset="0"/>
              <a:buChar char="•"/>
            </a:pPr>
            <a:r>
              <a:rPr lang="en-GB"/>
              <a:t>There was some preference for the </a:t>
            </a:r>
            <a:r>
              <a:rPr lang="en-GB" err="1"/>
              <a:t>NewCo</a:t>
            </a:r>
            <a:r>
              <a:rPr lang="en-GB"/>
              <a:t> option.  One notable firm did support this, but would also like to see an RFP for future waves/evolution</a:t>
            </a:r>
          </a:p>
          <a:p>
            <a:pPr marL="285750" indent="-285750">
              <a:buFont typeface="Arial" panose="020B0604020202020204" pitchFamily="34" charset="0"/>
              <a:buChar char="•"/>
            </a:pPr>
            <a:r>
              <a:rPr lang="en-GB"/>
              <a:t>The TPPs suggested that OBL should be the wave 1 MLA operator based on having the core skills and it being an expedient solution</a:t>
            </a:r>
          </a:p>
          <a:p>
            <a:pPr marL="285750" indent="-285750">
              <a:buFont typeface="Arial" panose="020B0604020202020204" pitchFamily="34" charset="0"/>
              <a:buChar char="•"/>
            </a:pPr>
            <a:r>
              <a:rPr lang="en-GB"/>
              <a:t>Some concern from the banks and others that we are putting speed/expediency ahead of other/longer-term considerations</a:t>
            </a:r>
          </a:p>
          <a:p>
            <a:pPr marL="285750" indent="-285750">
              <a:buFont typeface="Arial" panose="020B0604020202020204" pitchFamily="34" charset="0"/>
              <a:buChar char="•"/>
            </a:pPr>
            <a:r>
              <a:rPr lang="en-GB"/>
              <a:t>One TPP suggested that an industry led SPV is developed to run the MLA for waves 2+, albeit there were no details on what this would entail.</a:t>
            </a:r>
          </a:p>
          <a:p>
            <a:pPr marL="285750" indent="-285750">
              <a:buFont typeface="Arial" panose="020B0604020202020204" pitchFamily="34" charset="0"/>
              <a:buChar char="•"/>
            </a:pPr>
            <a:r>
              <a:rPr lang="en-GB"/>
              <a:t>Another TPP suggested that the MLA could be a wholly owned subsidiary of Faster Payments Scheme Limited run by outsourced OBL staff.</a:t>
            </a:r>
          </a:p>
          <a:p>
            <a:pPr marL="285750" indent="-285750">
              <a:buFont typeface="Arial" panose="020B0604020202020204" pitchFamily="34" charset="0"/>
              <a:buChar char="•"/>
            </a:pPr>
            <a:r>
              <a:rPr lang="en-GB"/>
              <a:t>Some suggestions were for broadening the evaluation criteria.  A number of the banks raised the issue of liabilities. </a:t>
            </a:r>
          </a:p>
          <a:p>
            <a:pPr marL="285750" indent="-285750">
              <a:buFont typeface="Arial" panose="020B0604020202020204" pitchFamily="34" charset="0"/>
              <a:buChar char="•"/>
            </a:pPr>
            <a:endParaRPr lang="en-GB"/>
          </a:p>
        </p:txBody>
      </p:sp>
      <p:pic>
        <p:nvPicPr>
          <p:cNvPr id="7" name="Picture 6">
            <a:extLst>
              <a:ext uri="{FF2B5EF4-FFF2-40B4-BE49-F238E27FC236}">
                <a16:creationId xmlns:a16="http://schemas.microsoft.com/office/drawing/2014/main" id="{AC6DCD90-6118-27CB-F4E7-2CD9729C4E6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5493766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F42FEAD-2416-F1A6-8A26-3722D1FDB713}"/>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CEC0D4E-B9DF-527B-C37D-3010EBA91498}"/>
              </a:ext>
            </a:extLst>
          </p:cNvPr>
          <p:cNvSpPr>
            <a:spLocks noGrp="1"/>
          </p:cNvSpPr>
          <p:nvPr>
            <p:ph type="sldNum" sz="quarter" idx="12"/>
          </p:nvPr>
        </p:nvSpPr>
        <p:spPr/>
        <p:txBody>
          <a:bodyPr/>
          <a:lstStyle/>
          <a:p>
            <a:fld id="{F7DBEFEF-2EF4-7341-AFBF-5942378A7132}" type="slidenum">
              <a:rPr lang="en-US" smtClean="0"/>
              <a:t>31</a:t>
            </a:fld>
            <a:endParaRPr lang="en-US"/>
          </a:p>
        </p:txBody>
      </p:sp>
      <p:sp>
        <p:nvSpPr>
          <p:cNvPr id="4" name="Date Placeholder 3">
            <a:extLst>
              <a:ext uri="{FF2B5EF4-FFF2-40B4-BE49-F238E27FC236}">
                <a16:creationId xmlns:a16="http://schemas.microsoft.com/office/drawing/2014/main" id="{283C422F-B0E4-C3D4-E437-E0546FF648C2}"/>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56B92D7F-A408-3BF7-6716-708E0D949946}"/>
              </a:ext>
            </a:extLst>
          </p:cNvPr>
          <p:cNvSpPr>
            <a:spLocks noGrp="1"/>
          </p:cNvSpPr>
          <p:nvPr>
            <p:ph type="title"/>
          </p:nvPr>
        </p:nvSpPr>
        <p:spPr>
          <a:xfrm>
            <a:off x="335278" y="764323"/>
            <a:ext cx="10292081" cy="495922"/>
          </a:xfrm>
        </p:spPr>
        <p:txBody>
          <a:bodyPr/>
          <a:lstStyle/>
          <a:p>
            <a:r>
              <a:rPr lang="en-GB"/>
              <a:t>‘Direction of travel’ thinking on the MLA operator for the VRP WG on 3 October (1/2)</a:t>
            </a:r>
          </a:p>
        </p:txBody>
      </p:sp>
      <p:sp>
        <p:nvSpPr>
          <p:cNvPr id="6" name="Content Placeholder 5">
            <a:extLst>
              <a:ext uri="{FF2B5EF4-FFF2-40B4-BE49-F238E27FC236}">
                <a16:creationId xmlns:a16="http://schemas.microsoft.com/office/drawing/2014/main" id="{1FD1D481-3AE9-6FA3-9DB0-12E2BBFEB99A}"/>
              </a:ext>
            </a:extLst>
          </p:cNvPr>
          <p:cNvSpPr>
            <a:spLocks noGrp="1"/>
          </p:cNvSpPr>
          <p:nvPr>
            <p:ph idx="1"/>
          </p:nvPr>
        </p:nvSpPr>
        <p:spPr/>
        <p:txBody>
          <a:bodyPr>
            <a:normAutofit fontScale="85000" lnSpcReduction="10000"/>
          </a:bodyPr>
          <a:lstStyle/>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It is clear that the issue of potential liabilities which may be created for the CMA9 banks from OBL operating the Wave 1 MLA or even having some form of control of the MLA Operator (e.g. x% holding of a JV) is a hurdle.  It appears this is a hurdle that in effect becomes the first evaluation criteria that needs to be assessed and hence narrows down the options before other criteria are brought into the assessment. </a:t>
            </a:r>
          </a:p>
          <a:p>
            <a:pPr marL="0" indent="0">
              <a:lnSpc>
                <a:spcPct val="100000"/>
              </a:lnSpc>
              <a:spcAft>
                <a:spcPts val="600"/>
              </a:spcAft>
            </a:pPr>
            <a:r>
              <a:rPr lang="en-GB" sz="1800">
                <a:effectLst/>
                <a:latin typeface="Metropolis" panose="00000500000000000000" pitchFamily="50" charset="0"/>
                <a:ea typeface="Metropolis" panose="00000500000000000000" pitchFamily="50" charset="0"/>
                <a:cs typeface="Metropolis" panose="00000500000000000000" pitchFamily="50" charset="0"/>
              </a:rPr>
              <a:t>There are also several criteria which Pay.UK will need to work through before being able to confirm its ability to take on any role in the MLA.</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In reviewing Options 1 (Pay.UK being the sole operator) and 2 (OBL being the sole operator) we do not consider either organisation has the full range of capabilities to undertake being the MLA Operator on their own. </a:t>
            </a: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In light of the above considerations and the feedback/discussions to date we see options 3 (joint operator option), 4 (SPV owned by Pay.UK and OBL) and 5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as the options with greatest merit.  Hence, we propose to focus on developing more detailed thinking on Options 3, 4 and 5 as the next steps.  Alongside this, we will continue to review the liability position to assess whether a solution which allows more direct OBL involvement can be found. </a:t>
            </a:r>
          </a:p>
          <a:p>
            <a:pPr marL="0" indent="0">
              <a:lnSpc>
                <a:spcPct val="10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We see Options 3 (joint operator option) and 4 (SPV owned by Pay.UK and OBL) as bringing together the complementary strengths and capabilities of both organisations to act as the MLA operator.  With Option 3 we see both Pay.UK and OBL as being central signatories to the MLA.  By having a separate company (i.e. option 4) there is a clear, single signatory to the MLA.  We need to understand whether OBL having a formal share of the SPV leads to any liability issues and whether this can be mitigated by the degree of separation and/or other legal means.  This will form part of the next round of thinking. </a:t>
            </a:r>
          </a:p>
        </p:txBody>
      </p:sp>
      <p:pic>
        <p:nvPicPr>
          <p:cNvPr id="7" name="Picture 6">
            <a:extLst>
              <a:ext uri="{FF2B5EF4-FFF2-40B4-BE49-F238E27FC236}">
                <a16:creationId xmlns:a16="http://schemas.microsoft.com/office/drawing/2014/main" id="{1BD0BB62-2EE0-1A7B-D91B-F77B8B5DC72F}"/>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925722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F42FEAD-2416-F1A6-8A26-3722D1FDB713}"/>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0CEC0D4E-B9DF-527B-C37D-3010EBA91498}"/>
              </a:ext>
            </a:extLst>
          </p:cNvPr>
          <p:cNvSpPr>
            <a:spLocks noGrp="1"/>
          </p:cNvSpPr>
          <p:nvPr>
            <p:ph type="sldNum" sz="quarter" idx="12"/>
          </p:nvPr>
        </p:nvSpPr>
        <p:spPr/>
        <p:txBody>
          <a:bodyPr/>
          <a:lstStyle/>
          <a:p>
            <a:fld id="{F7DBEFEF-2EF4-7341-AFBF-5942378A7132}" type="slidenum">
              <a:rPr lang="en-US" smtClean="0"/>
              <a:t>32</a:t>
            </a:fld>
            <a:endParaRPr lang="en-US"/>
          </a:p>
        </p:txBody>
      </p:sp>
      <p:sp>
        <p:nvSpPr>
          <p:cNvPr id="4" name="Date Placeholder 3">
            <a:extLst>
              <a:ext uri="{FF2B5EF4-FFF2-40B4-BE49-F238E27FC236}">
                <a16:creationId xmlns:a16="http://schemas.microsoft.com/office/drawing/2014/main" id="{283C422F-B0E4-C3D4-E437-E0546FF648C2}"/>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56B92D7F-A408-3BF7-6716-708E0D949946}"/>
              </a:ext>
            </a:extLst>
          </p:cNvPr>
          <p:cNvSpPr>
            <a:spLocks noGrp="1"/>
          </p:cNvSpPr>
          <p:nvPr>
            <p:ph type="title"/>
          </p:nvPr>
        </p:nvSpPr>
        <p:spPr>
          <a:xfrm>
            <a:off x="335278" y="764323"/>
            <a:ext cx="10231121" cy="495922"/>
          </a:xfrm>
        </p:spPr>
        <p:txBody>
          <a:bodyPr>
            <a:normAutofit/>
          </a:bodyPr>
          <a:lstStyle/>
          <a:p>
            <a:r>
              <a:rPr lang="en-GB"/>
              <a:t>‘Direction of travel’ thinking on the MLA operator for the VRP WG on 3 October (2/2)</a:t>
            </a:r>
          </a:p>
        </p:txBody>
      </p:sp>
      <p:sp>
        <p:nvSpPr>
          <p:cNvPr id="6" name="Content Placeholder 5">
            <a:extLst>
              <a:ext uri="{FF2B5EF4-FFF2-40B4-BE49-F238E27FC236}">
                <a16:creationId xmlns:a16="http://schemas.microsoft.com/office/drawing/2014/main" id="{1FD1D481-3AE9-6FA3-9DB0-12E2BBFEB99A}"/>
              </a:ext>
            </a:extLst>
          </p:cNvPr>
          <p:cNvSpPr>
            <a:spLocks noGrp="1"/>
          </p:cNvSpPr>
          <p:nvPr>
            <p:ph idx="1"/>
          </p:nvPr>
        </p:nvSpPr>
        <p:spPr/>
        <p:txBody>
          <a:bodyPr>
            <a:normAutofit fontScale="70000" lnSpcReduction="20000"/>
          </a:bodyPr>
          <a:lstStyle/>
          <a:p>
            <a:pPr marL="0" indent="0">
              <a:lnSpc>
                <a:spcPct val="110000"/>
              </a:lnSpc>
              <a:spcAft>
                <a:spcPts val="600"/>
              </a:spcAft>
            </a:pPr>
            <a:r>
              <a:rPr lang="en-GB">
                <a:latin typeface="Metropolis" panose="00000500000000000000" pitchFamily="50" charset="0"/>
                <a:cs typeface="Calibri" panose="020F0502020204030204" pitchFamily="34" charset="0"/>
              </a:rPr>
              <a:t>Option 5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provides a clear separation between OBL and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which allows the liabilities concerns of the CMA9 to be addressed.  This will be tested in the next round of analysis.  By creating a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it can have a clear brief and solely focus on running the VRP scheme.  It is anticipated that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would source required capabilities from Pay.UK and OBL via intercompany outsourcing agreements allowing it to benefit from the respective capabilities of both organisations.  As part of the analysis, we will need to understand more about areas such as governance, funding and time to establish.  At this point, we do not believe Option 5 precludes future options for any successor ‘Future Entity’.  We understand that the </a:t>
            </a:r>
            <a:r>
              <a:rPr lang="en-GB" err="1">
                <a:latin typeface="Metropolis" panose="00000500000000000000" pitchFamily="50" charset="0"/>
                <a:cs typeface="Calibri" panose="020F0502020204030204" pitchFamily="34" charset="0"/>
              </a:rPr>
              <a:t>NewCo</a:t>
            </a:r>
            <a:r>
              <a:rPr lang="en-GB">
                <a:latin typeface="Metropolis" panose="00000500000000000000" pitchFamily="50" charset="0"/>
                <a:cs typeface="Calibri" panose="020F0502020204030204" pitchFamily="34" charset="0"/>
              </a:rPr>
              <a:t> can be established relatively quickly and in line with the wider VRP timeline.  This assumption will be reviewed in more detail.</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We will also consider iterations of the options.  One such option could be to allow a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and Pay.UK to form a joint venture to operate the MLA.  This would address the CMA9 liability concerns, whilst allowing direct involvement from Pay.UK.  A further evolution was suggested in the feedback by one firm that some TPPs and Banks may want to take a direct shareholding interest in the legal entity to be set up for the Wave 1 MLA Operator.  We consider this to be an evolution of the original </a:t>
            </a:r>
            <a:r>
              <a:rPr lang="en-GB" sz="1800" err="1">
                <a:effectLst/>
                <a:latin typeface="Metropolis" panose="00000500000000000000" pitchFamily="50" charset="0"/>
                <a:ea typeface="Times New Roman" panose="02020603050405020304" pitchFamily="18" charset="0"/>
                <a:cs typeface="Calibri" panose="020F0502020204030204" pitchFamily="34" charset="0"/>
              </a:rPr>
              <a:t>NewCo</a:t>
            </a:r>
            <a:r>
              <a:rPr lang="en-GB" sz="1800">
                <a:effectLst/>
                <a:latin typeface="Metropolis" panose="00000500000000000000" pitchFamily="50" charset="0"/>
                <a:ea typeface="Times New Roman" panose="02020603050405020304" pitchFamily="18" charset="0"/>
                <a:cs typeface="Calibri" panose="020F0502020204030204" pitchFamily="34" charset="0"/>
              </a:rPr>
              <a:t> option and see merit from having TPPs and Banks having a direct involvement in the MLA Operator.  It would be important to have both Banks and TPPs involved to provide balance in the ownership structure.  We therefore propose to analyse these iterations in more detail.</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Some firms commented that they believed an expedient solution was being given greater weight than long-term considerations and hence could lead to the wrong decision being made.  We understand these concerns and acknowledge that that remains a risk, however, we believe it is important to balance that risk against the need to focus on developing a solution which is aligned with the broader programme objectives and timelines.  Further, the MLA Operator choice is focused primarily on allowing Wave 1 transactions to flow.  This will allow for a test and learn solution to be adopted to create learning and enhancements for Waves 2 and beyond. Importantly, any decision for Wave 1 does not preclude alternative options being considered for Wave 2+. </a:t>
            </a:r>
          </a:p>
          <a:p>
            <a:pPr marL="0" indent="0">
              <a:lnSpc>
                <a:spcPct val="110000"/>
              </a:lnSpc>
              <a:spcAft>
                <a:spcPts val="600"/>
              </a:spcAft>
            </a:pPr>
            <a:r>
              <a:rPr lang="en-GB" sz="1800">
                <a:effectLst/>
                <a:latin typeface="Metropolis" panose="00000500000000000000" pitchFamily="50" charset="0"/>
                <a:ea typeface="Times New Roman" panose="02020603050405020304" pitchFamily="18" charset="0"/>
                <a:cs typeface="Calibri" panose="020F0502020204030204" pitchFamily="34" charset="0"/>
              </a:rPr>
              <a:t>Some firms suggested that a commercial tender should be undertaken for the Wave 1 MLA Operator to allow third parties to pitch for the role.  Whilst we do see some merits in this proposal, we do not consider this to fit with the timeline for the VRP programme given the extensive time, resources and effort that that process would entail, and we consider would be more appropriate to explore as part of the review for the future waves.</a:t>
            </a:r>
          </a:p>
          <a:p>
            <a:pPr marL="0" indent="0">
              <a:lnSpc>
                <a:spcPct val="110000"/>
              </a:lnSpc>
              <a:spcAft>
                <a:spcPts val="600"/>
              </a:spcAft>
            </a:pP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marL="285750" indent="-285750">
              <a:lnSpc>
                <a:spcPct val="110000"/>
              </a:lnSpc>
              <a:buFont typeface="Arial" panose="020B0604020202020204" pitchFamily="34" charset="0"/>
              <a:buChar char="•"/>
            </a:pPr>
            <a:endParaRPr lang="en-GB"/>
          </a:p>
        </p:txBody>
      </p:sp>
      <p:pic>
        <p:nvPicPr>
          <p:cNvPr id="7" name="Picture 6">
            <a:extLst>
              <a:ext uri="{FF2B5EF4-FFF2-40B4-BE49-F238E27FC236}">
                <a16:creationId xmlns:a16="http://schemas.microsoft.com/office/drawing/2014/main" id="{8A5993AC-A3D3-F0F9-7A7D-089CBC829A7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8374212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MLA legal drafting – confirmation of approach</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33</a:t>
            </a:fld>
            <a:endParaRPr lang="en-US"/>
          </a:p>
        </p:txBody>
      </p:sp>
      <p:pic>
        <p:nvPicPr>
          <p:cNvPr id="10" name="Picture 9">
            <a:extLst>
              <a:ext uri="{FF2B5EF4-FFF2-40B4-BE49-F238E27FC236}">
                <a16:creationId xmlns:a16="http://schemas.microsoft.com/office/drawing/2014/main" id="{68DFE57B-5FCF-F475-2B50-FBF0F4CC47ED}"/>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184787" y="8730"/>
            <a:ext cx="1635179" cy="522029"/>
          </a:xfrm>
          <a:prstGeom prst="rect">
            <a:avLst/>
          </a:prstGeom>
        </p:spPr>
      </p:pic>
    </p:spTree>
    <p:extLst>
      <p:ext uri="{BB962C8B-B14F-4D97-AF65-F5344CB8AC3E}">
        <p14:creationId xmlns:p14="http://schemas.microsoft.com/office/powerpoint/2010/main" val="53038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3277BD-F275-36B4-A12D-CE28413D4343}"/>
              </a:ext>
            </a:extLst>
          </p:cNvPr>
          <p:cNvSpPr>
            <a:spLocks noGrp="1"/>
          </p:cNvSpPr>
          <p:nvPr>
            <p:ph idx="1"/>
          </p:nvPr>
        </p:nvSpPr>
        <p:spPr>
          <a:xfrm>
            <a:off x="1492602" y="2029116"/>
            <a:ext cx="10398764" cy="4280911"/>
          </a:xfrm>
          <a:ln w="12700">
            <a:noFill/>
          </a:ln>
        </p:spPr>
        <p:txBody>
          <a:bodyPr vert="horz" lIns="91440" tIns="45720" rIns="91440" bIns="45720" rtlCol="0" anchor="t">
            <a:normAutofit fontScale="92500" lnSpcReduction="10000"/>
          </a:bodyPr>
          <a:lstStyle/>
          <a:p>
            <a:r>
              <a:rPr lang="en-GB">
                <a:latin typeface="Metropolis"/>
                <a:cs typeface="Arial"/>
              </a:rPr>
              <a:t>RFP conducted to select external law firm to support MLA development. </a:t>
            </a:r>
            <a:r>
              <a:rPr lang="en-GB" err="1">
                <a:latin typeface="Metropolis"/>
                <a:cs typeface="Arial"/>
              </a:rPr>
              <a:t>Addleshaw</a:t>
            </a:r>
            <a:r>
              <a:rPr lang="en-GB">
                <a:latin typeface="Metropolis"/>
                <a:cs typeface="Arial"/>
              </a:rPr>
              <a:t> Goddard (</a:t>
            </a:r>
            <a:r>
              <a:rPr lang="en-GB" b="1">
                <a:latin typeface="Metropolis"/>
                <a:cs typeface="Arial"/>
              </a:rPr>
              <a:t>AG</a:t>
            </a:r>
            <a:r>
              <a:rPr lang="en-GB">
                <a:latin typeface="Metropolis"/>
                <a:cs typeface="Arial"/>
              </a:rPr>
              <a:t>) was selected, and contract with them has been signed</a:t>
            </a:r>
            <a:endParaRPr lang="en-US"/>
          </a:p>
          <a:p>
            <a:r>
              <a:rPr lang="en-GB">
                <a:latin typeface="Metropolis"/>
                <a:cs typeface="Arial"/>
              </a:rPr>
              <a:t>Project kick-off call with AG held on 19/09 and draft Heads of Terms (which will form basis of MLA drafting) prepared by AG. Feedback on </a:t>
            </a:r>
            <a:r>
              <a:rPr lang="en-GB" err="1">
                <a:latin typeface="Metropolis"/>
                <a:cs typeface="Arial"/>
              </a:rPr>
              <a:t>HoT</a:t>
            </a:r>
            <a:r>
              <a:rPr lang="en-GB">
                <a:latin typeface="Metropolis"/>
                <a:cs typeface="Arial"/>
              </a:rPr>
              <a:t> provided to AG so they can commence MLA drafting </a:t>
            </a:r>
          </a:p>
          <a:p>
            <a:r>
              <a:rPr lang="en-GB">
                <a:latin typeface="Metropolis"/>
                <a:cs typeface="Arial"/>
              </a:rPr>
              <a:t>We proposed to VRP WG that a Legal Sub-Group (</a:t>
            </a:r>
            <a:r>
              <a:rPr lang="en-GB" b="1">
                <a:latin typeface="Metropolis"/>
                <a:cs typeface="Arial"/>
              </a:rPr>
              <a:t>LSG</a:t>
            </a:r>
            <a:r>
              <a:rPr lang="en-GB">
                <a:latin typeface="Metropolis"/>
                <a:cs typeface="Arial"/>
              </a:rPr>
              <a:t>) be set up to provide for more focus be given to the MLA legal drafting work. Terms of Reference for the LSG shared with VRP WG and feedback received</a:t>
            </a:r>
          </a:p>
          <a:p>
            <a:r>
              <a:rPr lang="en-GB">
                <a:latin typeface="Metropolis"/>
                <a:cs typeface="Arial"/>
              </a:rPr>
              <a:t>LSG comprises of legally qualified members from OBL, Pay.UK, UK Finance, Open Finance Association, ASPSPs and TPPs</a:t>
            </a:r>
          </a:p>
          <a:p>
            <a:r>
              <a:rPr lang="en-GB">
                <a:latin typeface="Metropolis"/>
                <a:cs typeface="Arial"/>
              </a:rPr>
              <a:t>Starting point for MLA drafting:</a:t>
            </a:r>
          </a:p>
          <a:p>
            <a:pPr lvl="1">
              <a:buFont typeface="Courier New" panose="020B0604020202020204" pitchFamily="34" charset="0"/>
              <a:buChar char="o"/>
            </a:pPr>
            <a:r>
              <a:rPr lang="en-GB" sz="1600">
                <a:latin typeface="Metropolis"/>
                <a:cs typeface="Arial"/>
              </a:rPr>
              <a:t>VRP Blueprint</a:t>
            </a:r>
            <a:endParaRPr lang="en-GB" sz="1600"/>
          </a:p>
          <a:p>
            <a:pPr lvl="1">
              <a:buFont typeface="Courier New" panose="020B0604020202020204" pitchFamily="34" charset="0"/>
              <a:buChar char="o"/>
            </a:pPr>
            <a:r>
              <a:rPr lang="en-GB" sz="1600">
                <a:latin typeface="Metropolis"/>
                <a:cs typeface="Arial"/>
              </a:rPr>
              <a:t>Model Clauses work previously undertaken by UK Finance and AG</a:t>
            </a:r>
            <a:endParaRPr lang="en-GB" sz="1600"/>
          </a:p>
          <a:p>
            <a:pPr lvl="1">
              <a:buFont typeface="Courier New" panose="020B0604020202020204" pitchFamily="34" charset="0"/>
              <a:buChar char="o"/>
            </a:pPr>
            <a:r>
              <a:rPr lang="en-GB" sz="1600">
                <a:latin typeface="Metropolis"/>
                <a:cs typeface="Arial"/>
              </a:rPr>
              <a:t>Gap analysis conducted by OBL/Pay.UK</a:t>
            </a:r>
            <a:endParaRPr lang="en-GB" sz="1600"/>
          </a:p>
          <a:p>
            <a:pPr lvl="1">
              <a:buFont typeface="Courier New" panose="020B0604020202020204" pitchFamily="34" charset="0"/>
              <a:buChar char="o"/>
            </a:pPr>
            <a:r>
              <a:rPr lang="en-GB" sz="1600">
                <a:latin typeface="Metropolis"/>
                <a:cs typeface="Arial"/>
              </a:rPr>
              <a:t>We're not starting from scratch</a:t>
            </a:r>
            <a:endParaRPr lang="en-GB" sz="1600"/>
          </a:p>
          <a:p>
            <a:pPr marL="0" indent="0">
              <a:buNone/>
            </a:pPr>
            <a:endParaRPr lang="en-GB">
              <a:latin typeface="Metropolis"/>
              <a:cs typeface="Arial"/>
            </a:endParaRPr>
          </a:p>
          <a:p>
            <a:endParaRPr lang="en-GB">
              <a:latin typeface="Metropolis"/>
              <a:cs typeface="Arial"/>
            </a:endParaRPr>
          </a:p>
        </p:txBody>
      </p:sp>
      <p:sp>
        <p:nvSpPr>
          <p:cNvPr id="4" name="Slide Number Placeholder 3">
            <a:extLst>
              <a:ext uri="{FF2B5EF4-FFF2-40B4-BE49-F238E27FC236}">
                <a16:creationId xmlns:a16="http://schemas.microsoft.com/office/drawing/2014/main" id="{DB315662-9D32-D68C-84F4-694284AD5E0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CBE837D6-B8EC-5B00-C058-6236045C0E4A}"/>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03/10/2024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570623ED-B845-E6DD-2B20-E5E22FDED7FE}"/>
              </a:ext>
            </a:extLst>
          </p:cNvPr>
          <p:cNvSpPr>
            <a:spLocks noGrp="1"/>
          </p:cNvSpPr>
          <p:nvPr>
            <p:ph type="title"/>
          </p:nvPr>
        </p:nvSpPr>
        <p:spPr>
          <a:xfrm>
            <a:off x="335280" y="1075190"/>
            <a:ext cx="1626042" cy="1681456"/>
          </a:xfrm>
        </p:spPr>
        <p:txBody>
          <a:bodyPr/>
          <a:lstStyle/>
          <a:p>
            <a:r>
              <a:rPr lang="en-GB">
                <a:latin typeface="Metropolis Black"/>
              </a:rPr>
              <a:t>MLA (1)</a:t>
            </a:r>
            <a:endParaRPr lang="en-GB"/>
          </a:p>
        </p:txBody>
      </p:sp>
      <p:pic>
        <p:nvPicPr>
          <p:cNvPr id="7" name="Picture 6">
            <a:extLst>
              <a:ext uri="{FF2B5EF4-FFF2-40B4-BE49-F238E27FC236}">
                <a16:creationId xmlns:a16="http://schemas.microsoft.com/office/drawing/2014/main" id="{A9E566D9-D82C-EF55-4EF7-3CF28497955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1554"/>
            <a:ext cx="1283335" cy="394970"/>
          </a:xfrm>
          <a:prstGeom prst="rect">
            <a:avLst/>
          </a:prstGeom>
        </p:spPr>
      </p:pic>
      <p:sp>
        <p:nvSpPr>
          <p:cNvPr id="3" name="TextBox 2">
            <a:extLst>
              <a:ext uri="{FF2B5EF4-FFF2-40B4-BE49-F238E27FC236}">
                <a16:creationId xmlns:a16="http://schemas.microsoft.com/office/drawing/2014/main" id="{14A2F8BE-AA88-ACAA-C2B2-829E509429A4}"/>
              </a:ext>
            </a:extLst>
          </p:cNvPr>
          <p:cNvSpPr txBox="1"/>
          <p:nvPr/>
        </p:nvSpPr>
        <p:spPr>
          <a:xfrm>
            <a:off x="1494458" y="692931"/>
            <a:ext cx="10404763" cy="1107996"/>
          </a:xfrm>
          <a:prstGeom prst="rect">
            <a:avLst/>
          </a:prstGeom>
          <a:noFill/>
          <a:ln w="12700">
            <a:solidFill>
              <a:srgbClr val="101289"/>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panose="020B0604020202020204"/>
                <a:ea typeface="+mn-ea"/>
                <a:cs typeface="Arial"/>
              </a:rPr>
              <a:t>Objective</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kumimoji="0" lang="en-US" sz="1600" b="1" i="0" u="none" strike="noStrike" kern="1200" cap="none" spc="0" normalizeH="0" baseline="0" noProof="0">
                <a:ln>
                  <a:noFill/>
                </a:ln>
                <a:solidFill>
                  <a:srgbClr val="000000"/>
                </a:solidFill>
                <a:effectLst/>
                <a:uLnTx/>
                <a:uFillTx/>
                <a:latin typeface="Metropolis"/>
                <a:ea typeface="+mn-ea"/>
                <a:cs typeface="Arial"/>
              </a:rPr>
              <a:t>To develop an MLA framework contract to govern rights/obligations of MLA Operator and participants taking part in Wave 1 of commercial VRPs scheme ready for wider industry consultation by end of December 2024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srgbClr val="000000"/>
              </a:solidFill>
              <a:effectLst/>
              <a:uLnTx/>
              <a:uFillTx/>
              <a:latin typeface="Metropolis"/>
              <a:ea typeface="+mn-ea"/>
              <a:cs typeface="Arial"/>
            </a:endParaRPr>
          </a:p>
        </p:txBody>
      </p:sp>
      <p:sp>
        <p:nvSpPr>
          <p:cNvPr id="9" name="Rectangle 8">
            <a:extLst>
              <a:ext uri="{FF2B5EF4-FFF2-40B4-BE49-F238E27FC236}">
                <a16:creationId xmlns:a16="http://schemas.microsoft.com/office/drawing/2014/main" id="{195FABA6-60B1-3530-A15C-C33F6BC56F06}"/>
              </a:ext>
            </a:extLst>
          </p:cNvPr>
          <p:cNvSpPr/>
          <p:nvPr/>
        </p:nvSpPr>
        <p:spPr>
          <a:xfrm>
            <a:off x="336899" y="2366233"/>
            <a:ext cx="815397" cy="35631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vert="vert270"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Arial" panose="020B0604020202020204"/>
                <a:ea typeface="+mn-ea"/>
                <a:cs typeface="Arial"/>
              </a:rPr>
              <a:t>Key achievements to date</a:t>
            </a:r>
          </a:p>
        </p:txBody>
      </p:sp>
    </p:spTree>
    <p:extLst>
      <p:ext uri="{BB962C8B-B14F-4D97-AF65-F5344CB8AC3E}">
        <p14:creationId xmlns:p14="http://schemas.microsoft.com/office/powerpoint/2010/main" val="29480886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DF528A4-D486-87D0-1E6A-B5643D9AD3A5}"/>
              </a:ext>
            </a:extLst>
          </p:cNvPr>
          <p:cNvSpPr>
            <a:spLocks noGrp="1"/>
          </p:cNvSpPr>
          <p:nvPr>
            <p:ph idx="1"/>
          </p:nvPr>
        </p:nvSpPr>
        <p:spPr>
          <a:xfrm>
            <a:off x="1626804" y="1532390"/>
            <a:ext cx="9880851" cy="4098762"/>
          </a:xfrm>
          <a:noFill/>
          <a:ln>
            <a:noFill/>
          </a:ln>
        </p:spPr>
        <p:txBody>
          <a:bodyPr vert="horz" lIns="91440" tIns="45720" rIns="91440" bIns="45720" rtlCol="0" anchor="t">
            <a:normAutofit/>
          </a:bodyPr>
          <a:lstStyle/>
          <a:p>
            <a:pPr>
              <a:buFont typeface="Arial"/>
              <a:buChar char="•"/>
            </a:pPr>
            <a:r>
              <a:rPr lang="en-GB">
                <a:latin typeface="Metropolis"/>
                <a:cs typeface="Arial"/>
              </a:rPr>
              <a:t>LSG formed and commencing to operate from </a:t>
            </a:r>
            <a:r>
              <a:rPr lang="en-GB" b="1">
                <a:latin typeface="Metropolis"/>
                <a:cs typeface="Arial"/>
              </a:rPr>
              <a:t>October 10</a:t>
            </a:r>
            <a:endParaRPr lang="en-US"/>
          </a:p>
          <a:p>
            <a:pPr>
              <a:buFont typeface="Arial"/>
              <a:buChar char="•"/>
            </a:pPr>
            <a:r>
              <a:rPr lang="en-GB">
                <a:latin typeface="Metropolis"/>
                <a:cs typeface="Arial"/>
              </a:rPr>
              <a:t>LSG will focus on providing input into the drafting and ensure the Business Requirements for the MLA (agreed at the VRP WG level) are carried through in the drafting of the MLA by AG</a:t>
            </a:r>
            <a:endParaRPr lang="en-US">
              <a:latin typeface="Metropolis"/>
              <a:cs typeface="Arial"/>
            </a:endParaRPr>
          </a:p>
          <a:p>
            <a:pPr>
              <a:buFont typeface="Arial"/>
              <a:buChar char="•"/>
            </a:pPr>
            <a:r>
              <a:rPr lang="en-GB">
                <a:latin typeface="Metropolis"/>
                <a:cs typeface="Arial"/>
              </a:rPr>
              <a:t>AG will continue to work on MLA draft in conjunction with the LSG, with the intention to share an advanced draft with VRP WG for initial consultation by </a:t>
            </a:r>
            <a:r>
              <a:rPr lang="en-GB" b="1">
                <a:latin typeface="Metropolis"/>
                <a:cs typeface="Arial"/>
              </a:rPr>
              <a:t>end of October</a:t>
            </a:r>
            <a:endParaRPr lang="en-GB" b="1"/>
          </a:p>
          <a:p>
            <a:pPr marL="0" indent="0">
              <a:buNone/>
            </a:pPr>
            <a:endParaRPr lang="en-GB" b="1">
              <a:latin typeface="Metropolis"/>
              <a:cs typeface="Arial"/>
            </a:endParaRPr>
          </a:p>
          <a:p>
            <a:pPr>
              <a:buFont typeface="Arial"/>
              <a:buChar char="•"/>
            </a:pPr>
            <a:endParaRPr lang="en-GB">
              <a:latin typeface="Metropolis"/>
              <a:cs typeface="Arial"/>
            </a:endParaRPr>
          </a:p>
          <a:p>
            <a:pPr>
              <a:buFont typeface="Arial"/>
              <a:buChar char="•"/>
            </a:pPr>
            <a:r>
              <a:rPr lang="en-GB">
                <a:latin typeface="Metropolis"/>
                <a:cs typeface="Arial"/>
              </a:rPr>
              <a:t>Aim is to have a final </a:t>
            </a:r>
            <a:r>
              <a:rPr lang="en-GB" b="1">
                <a:latin typeface="Metropolis"/>
                <a:cs typeface="Arial"/>
              </a:rPr>
              <a:t>MLA 1.0 for Wave 1</a:t>
            </a:r>
            <a:r>
              <a:rPr lang="en-GB">
                <a:latin typeface="Metropolis"/>
                <a:cs typeface="Arial"/>
              </a:rPr>
              <a:t> and related </a:t>
            </a:r>
            <a:r>
              <a:rPr lang="en-GB" b="1">
                <a:latin typeface="Metropolis"/>
                <a:cs typeface="Arial"/>
              </a:rPr>
              <a:t>Guidance Notes </a:t>
            </a:r>
            <a:r>
              <a:rPr lang="en-GB">
                <a:latin typeface="Metropolis"/>
                <a:cs typeface="Arial"/>
              </a:rPr>
              <a:t>ready to be published for wider industry consultation by the</a:t>
            </a:r>
            <a:r>
              <a:rPr lang="en-GB" b="1">
                <a:latin typeface="Metropolis"/>
                <a:cs typeface="Arial"/>
              </a:rPr>
              <a:t> end of December</a:t>
            </a:r>
            <a:endParaRPr lang="en-GB" b="1"/>
          </a:p>
        </p:txBody>
      </p:sp>
      <p:sp>
        <p:nvSpPr>
          <p:cNvPr id="3" name="Footer Placeholder 2">
            <a:extLst>
              <a:ext uri="{FF2B5EF4-FFF2-40B4-BE49-F238E27FC236}">
                <a16:creationId xmlns:a16="http://schemas.microsoft.com/office/drawing/2014/main" id="{8B3D4F65-D4DA-928F-98CF-AC7925455A1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ABD42E6A-487B-DA14-7375-ABB87E5FB61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147E4670-2988-E3E0-F253-BFEB5A52262A}"/>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03/10/2024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E5D7FAB2-34C6-D095-7660-A3BF28DFBF3B}"/>
              </a:ext>
            </a:extLst>
          </p:cNvPr>
          <p:cNvSpPr>
            <a:spLocks noGrp="1"/>
          </p:cNvSpPr>
          <p:nvPr>
            <p:ph type="title"/>
          </p:nvPr>
        </p:nvSpPr>
        <p:spPr/>
        <p:txBody>
          <a:bodyPr/>
          <a:lstStyle/>
          <a:p>
            <a:r>
              <a:rPr lang="en-US">
                <a:latin typeface="Metropolis Black"/>
              </a:rPr>
              <a:t>MLA (2)</a:t>
            </a:r>
            <a:endParaRPr lang="en-US"/>
          </a:p>
        </p:txBody>
      </p:sp>
      <p:sp>
        <p:nvSpPr>
          <p:cNvPr id="8" name="Rectangle 7">
            <a:extLst>
              <a:ext uri="{FF2B5EF4-FFF2-40B4-BE49-F238E27FC236}">
                <a16:creationId xmlns:a16="http://schemas.microsoft.com/office/drawing/2014/main" id="{3F1B9F5F-CC3E-511D-6F40-E813604378A4}"/>
              </a:ext>
            </a:extLst>
          </p:cNvPr>
          <p:cNvSpPr/>
          <p:nvPr/>
        </p:nvSpPr>
        <p:spPr>
          <a:xfrm>
            <a:off x="454662" y="1534961"/>
            <a:ext cx="801543" cy="187978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Arial" panose="020B0604020202020204"/>
                <a:ea typeface="+mn-ea"/>
                <a:cs typeface="+mn-cs"/>
              </a:rPr>
              <a:t>Next steps</a:t>
            </a:r>
          </a:p>
        </p:txBody>
      </p:sp>
      <p:sp>
        <p:nvSpPr>
          <p:cNvPr id="9" name="Rectangle 8">
            <a:extLst>
              <a:ext uri="{FF2B5EF4-FFF2-40B4-BE49-F238E27FC236}">
                <a16:creationId xmlns:a16="http://schemas.microsoft.com/office/drawing/2014/main" id="{02ECF2FC-FF77-44B7-3B3C-D2D727161D7C}"/>
              </a:ext>
            </a:extLst>
          </p:cNvPr>
          <p:cNvSpPr/>
          <p:nvPr/>
        </p:nvSpPr>
        <p:spPr>
          <a:xfrm>
            <a:off x="453042" y="3934909"/>
            <a:ext cx="796235" cy="169565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vert="vert270"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Arial" panose="020B0604020202020204"/>
                <a:ea typeface="+mn-ea"/>
                <a:cs typeface="Arial"/>
              </a:rPr>
              <a:t>Deliverable</a:t>
            </a:r>
          </a:p>
        </p:txBody>
      </p:sp>
      <p:pic>
        <p:nvPicPr>
          <p:cNvPr id="7" name="Picture 6">
            <a:extLst>
              <a:ext uri="{FF2B5EF4-FFF2-40B4-BE49-F238E27FC236}">
                <a16:creationId xmlns:a16="http://schemas.microsoft.com/office/drawing/2014/main" id="{1E6A1F36-519F-6337-E1EA-E0CE24C5D65F}"/>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3037720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WS3 – scope and revised plan</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36</a:t>
            </a:fld>
            <a:endParaRPr lang="en-US"/>
          </a:p>
        </p:txBody>
      </p:sp>
    </p:spTree>
    <p:extLst>
      <p:ext uri="{BB962C8B-B14F-4D97-AF65-F5344CB8AC3E}">
        <p14:creationId xmlns:p14="http://schemas.microsoft.com/office/powerpoint/2010/main" val="12424346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3A935BA9-9814-1433-72C2-AA0509638C0C}"/>
              </a:ext>
            </a:extLst>
          </p:cNvPr>
          <p:cNvSpPr>
            <a:spLocks noGrp="1"/>
          </p:cNvSpPr>
          <p:nvPr>
            <p:ph type="dt" sz="half" idx="10"/>
          </p:nvPr>
        </p:nvSpPr>
        <p:spPr/>
        <p:txBody>
          <a:bodyPr/>
          <a:lstStyle/>
          <a:p>
            <a:fld id="{DE54A864-F450-5D42-B60D-430E334FEDDF}" type="datetime1">
              <a:rPr lang="en-GB" smtClean="0"/>
              <a:t>03/10/2024</a:t>
            </a:fld>
            <a:endParaRPr lang="en-US"/>
          </a:p>
        </p:txBody>
      </p:sp>
      <p:sp>
        <p:nvSpPr>
          <p:cNvPr id="7" name="Slide Number Placeholder 6">
            <a:extLst>
              <a:ext uri="{FF2B5EF4-FFF2-40B4-BE49-F238E27FC236}">
                <a16:creationId xmlns:a16="http://schemas.microsoft.com/office/drawing/2014/main" id="{36EDD380-D412-FD3D-AB32-40CCD248C60D}"/>
              </a:ext>
            </a:extLst>
          </p:cNvPr>
          <p:cNvSpPr>
            <a:spLocks noGrp="1"/>
          </p:cNvSpPr>
          <p:nvPr>
            <p:ph type="sldNum" sz="quarter" idx="12"/>
          </p:nvPr>
        </p:nvSpPr>
        <p:spPr/>
        <p:txBody>
          <a:bodyPr/>
          <a:lstStyle/>
          <a:p>
            <a:fld id="{F7DBEFEF-2EF4-7341-AFBF-5942378A7132}" type="slidenum">
              <a:rPr lang="en-US" smtClean="0"/>
              <a:t>37</a:t>
            </a:fld>
            <a:endParaRPr lang="en-US"/>
          </a:p>
        </p:txBody>
      </p:sp>
      <p:sp>
        <p:nvSpPr>
          <p:cNvPr id="8" name="Title 6">
            <a:extLst>
              <a:ext uri="{FF2B5EF4-FFF2-40B4-BE49-F238E27FC236}">
                <a16:creationId xmlns:a16="http://schemas.microsoft.com/office/drawing/2014/main" id="{D3AFCD6C-94C2-58AA-8105-E8829EA5C820}"/>
              </a:ext>
            </a:extLst>
          </p:cNvPr>
          <p:cNvSpPr>
            <a:spLocks noGrp="1"/>
          </p:cNvSpPr>
          <p:nvPr>
            <p:ph type="title"/>
          </p:nvPr>
        </p:nvSpPr>
        <p:spPr>
          <a:xfrm>
            <a:off x="329184" y="583423"/>
            <a:ext cx="7971377" cy="551815"/>
          </a:xfrm>
        </p:spPr>
        <p:txBody>
          <a:bodyPr anchor="ctr">
            <a:normAutofit/>
          </a:bodyPr>
          <a:lstStyle/>
          <a:p>
            <a:r>
              <a:rPr lang="en-GB" sz="2400">
                <a:latin typeface="Metropolis" panose="00000500000000000000" pitchFamily="50" charset="0"/>
              </a:rPr>
              <a:t>Scope of WS3</a:t>
            </a:r>
          </a:p>
        </p:txBody>
      </p:sp>
      <p:sp>
        <p:nvSpPr>
          <p:cNvPr id="10" name="TextBox 9">
            <a:extLst>
              <a:ext uri="{FF2B5EF4-FFF2-40B4-BE49-F238E27FC236}">
                <a16:creationId xmlns:a16="http://schemas.microsoft.com/office/drawing/2014/main" id="{347AE22D-E5DD-FDF1-7039-8496A9608E7D}"/>
              </a:ext>
            </a:extLst>
          </p:cNvPr>
          <p:cNvSpPr txBox="1"/>
          <p:nvPr/>
        </p:nvSpPr>
        <p:spPr>
          <a:xfrm>
            <a:off x="445952" y="2065042"/>
            <a:ext cx="6161167" cy="2287486"/>
          </a:xfrm>
          <a:prstGeom prst="rect">
            <a:avLst/>
          </a:prstGeom>
          <a:noFill/>
        </p:spPr>
        <p:txBody>
          <a:bodyPr wrap="square">
            <a:spAutoFit/>
          </a:bodyPr>
          <a:lstStyle/>
          <a:p>
            <a:pPr lvl="0" rtl="0">
              <a:lnSpc>
                <a:spcPct val="115000"/>
              </a:lnSpc>
              <a:spcAft>
                <a:spcPts val="600"/>
              </a:spcAft>
            </a:pPr>
            <a:r>
              <a:rPr lang="en-GB" sz="1400" b="1">
                <a:latin typeface="Metropolis" panose="00000500000000000000" pitchFamily="50" charset="0"/>
                <a:ea typeface="Arial" panose="020B0604020202020204" pitchFamily="34" charset="0"/>
                <a:cs typeface="Arial" panose="020B0604020202020204" pitchFamily="34" charset="0"/>
              </a:rPr>
              <a:t>Exam questions</a:t>
            </a:r>
            <a:endParaRPr lang="en-GB" sz="1400" b="1">
              <a:effectLst/>
              <a:latin typeface="Metropolis" panose="00000500000000000000" pitchFamily="50" charset="0"/>
              <a:ea typeface="Arial" panose="020B0604020202020204" pitchFamily="34" charset="0"/>
              <a:cs typeface="Arial" panose="020B0604020202020204" pitchFamily="34" charset="0"/>
            </a:endParaRPr>
          </a:p>
          <a:p>
            <a:pPr lvl="0" rtl="0">
              <a:lnSpc>
                <a:spcPct val="115000"/>
              </a:lnSpc>
              <a:spcAft>
                <a:spcPts val="600"/>
              </a:spcAft>
            </a:pPr>
            <a:r>
              <a:rPr lang="en-GB" sz="1400">
                <a:effectLst/>
                <a:latin typeface="Metropolis" panose="00000500000000000000" pitchFamily="50" charset="0"/>
                <a:ea typeface="Arial" panose="020B0604020202020204" pitchFamily="34" charset="0"/>
                <a:cs typeface="Arial" panose="020B0604020202020204" pitchFamily="34" charset="0"/>
              </a:rPr>
              <a:t>To deliver the JROC requirements we have agreed to focus on two key questions:</a:t>
            </a:r>
          </a:p>
          <a:p>
            <a:pPr marL="342900" indent="-342900">
              <a:lnSpc>
                <a:spcPct val="115000"/>
              </a:lnSpc>
              <a:spcAft>
                <a:spcPts val="600"/>
              </a:spcAft>
              <a:buFont typeface="Arial" panose="020B0604020202020204" pitchFamily="34" charset="0"/>
              <a:buChar char="•"/>
            </a:pPr>
            <a:r>
              <a:rPr lang="en-GB" sz="1400">
                <a:effectLst/>
                <a:latin typeface="Metropolis" panose="00000500000000000000" pitchFamily="50" charset="0"/>
                <a:ea typeface="Arial" panose="020B0604020202020204" pitchFamily="34" charset="0"/>
                <a:cs typeface="Arial" panose="020B0604020202020204" pitchFamily="34" charset="0"/>
              </a:rPr>
              <a:t>What level of consumer protections are necessary to maximise take-up of single immediate open banking payments in retail transactions across both consumers and merchants?</a:t>
            </a:r>
            <a:r>
              <a:rPr lang="en-GB" sz="1400" baseline="30000">
                <a:effectLst/>
                <a:latin typeface="Metropolis" panose="00000500000000000000" pitchFamily="50" charset="0"/>
                <a:ea typeface="Arial" panose="020B0604020202020204" pitchFamily="34" charset="0"/>
                <a:cs typeface="Arial" panose="020B0604020202020204" pitchFamily="34" charset="0"/>
              </a:rPr>
              <a:t>1</a:t>
            </a:r>
            <a:r>
              <a:rPr lang="en-GB" sz="1400">
                <a:effectLst/>
                <a:latin typeface="Metropolis" panose="00000500000000000000" pitchFamily="50" charset="0"/>
                <a:ea typeface="Arial" panose="020B0604020202020204" pitchFamily="34" charset="0"/>
                <a:cs typeface="Arial" panose="020B0604020202020204" pitchFamily="34" charset="0"/>
              </a:rPr>
              <a:t> </a:t>
            </a:r>
          </a:p>
          <a:p>
            <a:pPr marL="342900" indent="-342900">
              <a:lnSpc>
                <a:spcPct val="115000"/>
              </a:lnSpc>
              <a:spcAft>
                <a:spcPts val="600"/>
              </a:spcAft>
              <a:buFont typeface="Arial" panose="020B0604020202020204" pitchFamily="34" charset="0"/>
              <a:buChar char="•"/>
            </a:pPr>
            <a:r>
              <a:rPr lang="en-GB" sz="1400">
                <a:effectLst/>
                <a:latin typeface="Metropolis" panose="00000500000000000000" pitchFamily="50" charset="0"/>
                <a:ea typeface="Arial" panose="020B0604020202020204" pitchFamily="34" charset="0"/>
                <a:cs typeface="Arial" panose="020B0604020202020204" pitchFamily="34" charset="0"/>
              </a:rPr>
              <a:t>What level of consumer and data protections are necessary to maximise greater adoption of account information services?</a:t>
            </a: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p:txBody>
      </p:sp>
      <p:sp>
        <p:nvSpPr>
          <p:cNvPr id="12" name="TextBox 11">
            <a:extLst>
              <a:ext uri="{FF2B5EF4-FFF2-40B4-BE49-F238E27FC236}">
                <a16:creationId xmlns:a16="http://schemas.microsoft.com/office/drawing/2014/main" id="{D57068A3-59AD-F4ED-DF9C-97FA1A2F6410}"/>
              </a:ext>
            </a:extLst>
          </p:cNvPr>
          <p:cNvSpPr txBox="1"/>
          <p:nvPr/>
        </p:nvSpPr>
        <p:spPr>
          <a:xfrm>
            <a:off x="7328550" y="2117233"/>
            <a:ext cx="4633341" cy="4379340"/>
          </a:xfrm>
          <a:prstGeom prst="rect">
            <a:avLst/>
          </a:prstGeom>
          <a:noFill/>
        </p:spPr>
        <p:txBody>
          <a:bodyPr wrap="square">
            <a:spAutoFit/>
          </a:bodyPr>
          <a:lstStyle>
            <a:defPPr>
              <a:defRPr lang="en-US"/>
            </a:defPPr>
            <a:lvl1pPr marL="342900" lvl="0" indent="-342900">
              <a:lnSpc>
                <a:spcPct val="115000"/>
              </a:lnSpc>
              <a:spcAft>
                <a:spcPts val="600"/>
              </a:spcAft>
              <a:buFont typeface="Symbol" panose="05050102010706020507" pitchFamily="18" charset="2"/>
              <a:buChar char=""/>
              <a:defRPr>
                <a:effectLst/>
                <a:latin typeface="Metropolis" panose="00000500000000000000" pitchFamily="50" charset="0"/>
                <a:ea typeface="Arial" panose="020B0604020202020204" pitchFamily="34" charset="0"/>
                <a:cs typeface="Arial" panose="020B0604020202020204" pitchFamily="34" charset="0"/>
              </a:defRPr>
            </a:lvl1pPr>
          </a:lstStyle>
          <a:p>
            <a:pPr marL="0" indent="0">
              <a:buNone/>
            </a:pPr>
            <a:r>
              <a:rPr lang="en-GB" sz="1400" b="1"/>
              <a:t>Other considerations</a:t>
            </a:r>
          </a:p>
          <a:p>
            <a:r>
              <a:rPr lang="en-GB" sz="1400"/>
              <a:t>We note “protection” can come in various forms, does not necessarily need to be regulatory, and does not necessarily have to completely eradicate a (perceived) gap to be worthwhile </a:t>
            </a:r>
          </a:p>
          <a:p>
            <a:r>
              <a:rPr lang="en-GB" sz="1400"/>
              <a:t>Whilst we will try to assess the gaps quantitatively both the lack of publicly available data and the subjective nature of these questions mean that we are likely to get a range of qualitative views from different players.</a:t>
            </a:r>
          </a:p>
          <a:p>
            <a:r>
              <a:rPr lang="en-GB" sz="1400"/>
              <a:t>We will reflect the range of views and seek to draw out a consensus view to help guide decision making and use quantitative data wherever it is available. </a:t>
            </a:r>
          </a:p>
          <a:p>
            <a:pPr marL="0" indent="0">
              <a:buNone/>
            </a:pPr>
            <a:endParaRPr lang="en-GB" sz="1600"/>
          </a:p>
        </p:txBody>
      </p:sp>
      <p:sp>
        <p:nvSpPr>
          <p:cNvPr id="13" name="Rectangle 12">
            <a:extLst>
              <a:ext uri="{FF2B5EF4-FFF2-40B4-BE49-F238E27FC236}">
                <a16:creationId xmlns:a16="http://schemas.microsoft.com/office/drawing/2014/main" id="{0BE94DD6-C4D1-1FF2-3675-470D9D1262FD}"/>
              </a:ext>
            </a:extLst>
          </p:cNvPr>
          <p:cNvSpPr/>
          <p:nvPr/>
        </p:nvSpPr>
        <p:spPr>
          <a:xfrm>
            <a:off x="230109" y="4895850"/>
            <a:ext cx="6408816" cy="1447800"/>
          </a:xfrm>
          <a:prstGeom prst="rect">
            <a:avLst/>
          </a:prstGeom>
          <a:solidFill>
            <a:srgbClr val="10128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15000"/>
              </a:lnSpc>
              <a:spcAft>
                <a:spcPts val="600"/>
              </a:spcAft>
            </a:pPr>
            <a:r>
              <a:rPr lang="en-GB" sz="1400">
                <a:solidFill>
                  <a:schemeClr val="bg1"/>
                </a:solidFill>
                <a:latin typeface="Metropolis" panose="00000500000000000000" pitchFamily="50" charset="0"/>
                <a:cs typeface="Arial" panose="020B0604020202020204" pitchFamily="34" charset="0"/>
              </a:rPr>
              <a:t>In considering these questions, we assume the consumer has completed the AIS/PIS process i.e. has consented and initiation has been successful – the issue at stake is what protections are in place when something goes wrong after completion, not disputes that may arise due to the technical steps prior</a:t>
            </a:r>
          </a:p>
        </p:txBody>
      </p:sp>
      <p:sp>
        <p:nvSpPr>
          <p:cNvPr id="14" name="Arrow: Chevron 13">
            <a:extLst>
              <a:ext uri="{FF2B5EF4-FFF2-40B4-BE49-F238E27FC236}">
                <a16:creationId xmlns:a16="http://schemas.microsoft.com/office/drawing/2014/main" id="{1DF7EC09-CC4F-90C5-414F-48521D1DE9CD}"/>
              </a:ext>
            </a:extLst>
          </p:cNvPr>
          <p:cNvSpPr/>
          <p:nvPr/>
        </p:nvSpPr>
        <p:spPr>
          <a:xfrm rot="5400000">
            <a:off x="3359847" y="4292402"/>
            <a:ext cx="333375" cy="663574"/>
          </a:xfrm>
          <a:prstGeom prst="chevron">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600" b="1">
              <a:latin typeface="Metropolis" panose="00000500000000000000" pitchFamily="50" charset="0"/>
            </a:endParaRPr>
          </a:p>
        </p:txBody>
      </p:sp>
      <p:sp>
        <p:nvSpPr>
          <p:cNvPr id="3" name="TextBox 2">
            <a:extLst>
              <a:ext uri="{FF2B5EF4-FFF2-40B4-BE49-F238E27FC236}">
                <a16:creationId xmlns:a16="http://schemas.microsoft.com/office/drawing/2014/main" id="{AAD1A003-EBE4-A487-670C-A4A64744DC75}"/>
              </a:ext>
            </a:extLst>
          </p:cNvPr>
          <p:cNvSpPr txBox="1"/>
          <p:nvPr/>
        </p:nvSpPr>
        <p:spPr>
          <a:xfrm>
            <a:off x="147917" y="1024800"/>
            <a:ext cx="11896165" cy="738664"/>
          </a:xfrm>
          <a:prstGeom prst="rect">
            <a:avLst/>
          </a:prstGeom>
          <a:noFill/>
        </p:spPr>
        <p:txBody>
          <a:bodyPr wrap="square">
            <a:spAutoFit/>
          </a:bodyPr>
          <a:lstStyle/>
          <a:p>
            <a:pPr marL="176213" marR="0" lvl="0" indent="-176213" algn="l" defTabSz="914400" rtl="0" eaLnBrk="1" latinLnBrk="0" hangingPunct="1">
              <a:lnSpc>
                <a:spcPct val="100000"/>
              </a:lnSpc>
              <a:spcBef>
                <a:spcPts val="0"/>
              </a:spcBef>
              <a:spcAft>
                <a:spcPts val="0"/>
              </a:spcAft>
              <a:buClrTx/>
              <a:buSzTx/>
              <a:buFont typeface="Arial" panose="020B0604020202020204" pitchFamily="34" charset="0"/>
              <a:buChar char="•"/>
              <a:tabLst>
                <a:tab pos="457200" algn="l"/>
              </a:tabLst>
            </a:pPr>
            <a:r>
              <a:rPr lang="en-GB" sz="1400" b="0" i="0" u="none" strike="noStrike" kern="1200">
                <a:solidFill>
                  <a:schemeClr val="tx1"/>
                </a:solidFill>
                <a:latin typeface="Metropolis"/>
                <a:ea typeface="+mn-ea"/>
                <a:cs typeface="+mn-cs"/>
              </a:rPr>
              <a:t>Little activity has commenced on this workstream given the need to clarify the WS scope. Additional resource has been re-focused to this workstream to focus on refining the scope and approach and creating a new delivery timeline for approval at JROC at which point the workstream will return green. The proposed scope is described below. </a:t>
            </a:r>
            <a:endParaRPr lang="en-GB" sz="1400"/>
          </a:p>
        </p:txBody>
      </p:sp>
    </p:spTree>
    <p:extLst>
      <p:ext uri="{BB962C8B-B14F-4D97-AF65-F5344CB8AC3E}">
        <p14:creationId xmlns:p14="http://schemas.microsoft.com/office/powerpoint/2010/main" val="20832944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D134F00-CAE3-2B5A-EDA4-6F772682E5DC}"/>
              </a:ext>
            </a:extLst>
          </p:cNvPr>
          <p:cNvSpPr/>
          <p:nvPr/>
        </p:nvSpPr>
        <p:spPr>
          <a:xfrm>
            <a:off x="438539" y="1679510"/>
            <a:ext cx="2565918"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Gap Confirmation (Roundtable 1)</a:t>
            </a:r>
          </a:p>
        </p:txBody>
      </p:sp>
      <p:sp>
        <p:nvSpPr>
          <p:cNvPr id="11" name="Rectangle 10">
            <a:extLst>
              <a:ext uri="{FF2B5EF4-FFF2-40B4-BE49-F238E27FC236}">
                <a16:creationId xmlns:a16="http://schemas.microsoft.com/office/drawing/2014/main" id="{88DC6983-3E92-77B7-A4FD-9F0BBAB8183D}"/>
              </a:ext>
            </a:extLst>
          </p:cNvPr>
          <p:cNvSpPr/>
          <p:nvPr/>
        </p:nvSpPr>
        <p:spPr>
          <a:xfrm>
            <a:off x="438539" y="3442996"/>
            <a:ext cx="2565918"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Gap Assessment (Roundtable 1 and 2) </a:t>
            </a:r>
          </a:p>
        </p:txBody>
      </p:sp>
      <p:sp>
        <p:nvSpPr>
          <p:cNvPr id="12" name="Rectangle 11">
            <a:extLst>
              <a:ext uri="{FF2B5EF4-FFF2-40B4-BE49-F238E27FC236}">
                <a16:creationId xmlns:a16="http://schemas.microsoft.com/office/drawing/2014/main" id="{235AC466-F6E6-FB09-EDEB-462BF1922E3C}"/>
              </a:ext>
            </a:extLst>
          </p:cNvPr>
          <p:cNvSpPr/>
          <p:nvPr/>
        </p:nvSpPr>
        <p:spPr>
          <a:xfrm>
            <a:off x="438539" y="5206481"/>
            <a:ext cx="2565918"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Options to Address (Roundtable 2)</a:t>
            </a:r>
          </a:p>
        </p:txBody>
      </p:sp>
      <p:sp>
        <p:nvSpPr>
          <p:cNvPr id="15" name="Rectangle 14">
            <a:extLst>
              <a:ext uri="{FF2B5EF4-FFF2-40B4-BE49-F238E27FC236}">
                <a16:creationId xmlns:a16="http://schemas.microsoft.com/office/drawing/2014/main" id="{614ECB3A-B747-BAEF-DD66-30CBAC3A1953}"/>
              </a:ext>
            </a:extLst>
          </p:cNvPr>
          <p:cNvSpPr/>
          <p:nvPr/>
        </p:nvSpPr>
        <p:spPr>
          <a:xfrm>
            <a:off x="3306146" y="805543"/>
            <a:ext cx="4111692"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Key Topics</a:t>
            </a:r>
          </a:p>
        </p:txBody>
      </p:sp>
      <p:sp>
        <p:nvSpPr>
          <p:cNvPr id="16" name="Rectangle 15">
            <a:extLst>
              <a:ext uri="{FF2B5EF4-FFF2-40B4-BE49-F238E27FC236}">
                <a16:creationId xmlns:a16="http://schemas.microsoft.com/office/drawing/2014/main" id="{BE0DCB52-3B67-22B5-599E-889B9304DB03}"/>
              </a:ext>
            </a:extLst>
          </p:cNvPr>
          <p:cNvSpPr/>
          <p:nvPr/>
        </p:nvSpPr>
        <p:spPr>
          <a:xfrm>
            <a:off x="7915469" y="805543"/>
            <a:ext cx="4111692"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Work Phase</a:t>
            </a:r>
          </a:p>
        </p:txBody>
      </p:sp>
      <p:sp>
        <p:nvSpPr>
          <p:cNvPr id="17" name="TextBox 16">
            <a:extLst>
              <a:ext uri="{FF2B5EF4-FFF2-40B4-BE49-F238E27FC236}">
                <a16:creationId xmlns:a16="http://schemas.microsoft.com/office/drawing/2014/main" id="{3E2AD211-865F-4BA2-45D3-42CBC665A80D}"/>
              </a:ext>
            </a:extLst>
          </p:cNvPr>
          <p:cNvSpPr txBox="1"/>
          <p:nvPr/>
        </p:nvSpPr>
        <p:spPr>
          <a:xfrm>
            <a:off x="3306146" y="1446245"/>
            <a:ext cx="4428932" cy="1600438"/>
          </a:xfrm>
          <a:prstGeom prst="rect">
            <a:avLst/>
          </a:prstGeom>
          <a:noFill/>
        </p:spPr>
        <p:txBody>
          <a:bodyPr wrap="square" rtlCol="0">
            <a:spAutoFit/>
          </a:bodyPr>
          <a:lstStyle/>
          <a:p>
            <a:pPr marL="285750" indent="-285750">
              <a:buFont typeface="Arial" panose="020B0604020202020204" pitchFamily="34" charset="0"/>
              <a:buChar char="•"/>
            </a:pPr>
            <a:r>
              <a:rPr lang="en-GB" sz="1400">
                <a:latin typeface="Metropolis" panose="00000500000000000000" pitchFamily="50" charset="0"/>
              </a:rPr>
              <a:t>Starting point: Four gaps identified in WS3 Consumer Disputes Gap Analysis</a:t>
            </a:r>
          </a:p>
          <a:p>
            <a:pPr marL="285750" indent="-285750">
              <a:buFont typeface="Arial" panose="020B0604020202020204" pitchFamily="34" charset="0"/>
              <a:buChar char="•"/>
            </a:pPr>
            <a:r>
              <a:rPr lang="en-GB" sz="1400">
                <a:latin typeface="Metropolis" panose="00000500000000000000" pitchFamily="50" charset="0"/>
              </a:rPr>
              <a:t>Review and compare payment protection gaps for other UK products and other markets</a:t>
            </a:r>
          </a:p>
          <a:p>
            <a:pPr marL="285750" indent="-285750">
              <a:buFont typeface="Arial" panose="020B0604020202020204" pitchFamily="34" charset="0"/>
              <a:buChar char="•"/>
            </a:pPr>
            <a:r>
              <a:rPr lang="en-GB" sz="1400">
                <a:latin typeface="Metropolis" panose="00000500000000000000" pitchFamily="50" charset="0"/>
              </a:rPr>
              <a:t>Review data protection gaps focusing on relevant legislation </a:t>
            </a:r>
          </a:p>
          <a:p>
            <a:pPr marL="285750" indent="-285750">
              <a:buFont typeface="Arial" panose="020B0604020202020204" pitchFamily="34" charset="0"/>
              <a:buChar char="•"/>
            </a:pPr>
            <a:r>
              <a:rPr lang="en-GB" sz="1400">
                <a:latin typeface="Metropolis" panose="00000500000000000000" pitchFamily="50" charset="0"/>
              </a:rPr>
              <a:t>Identify missing gaps (roundtable input)</a:t>
            </a:r>
          </a:p>
        </p:txBody>
      </p:sp>
      <p:sp>
        <p:nvSpPr>
          <p:cNvPr id="21" name="TextBox 20">
            <a:extLst>
              <a:ext uri="{FF2B5EF4-FFF2-40B4-BE49-F238E27FC236}">
                <a16:creationId xmlns:a16="http://schemas.microsoft.com/office/drawing/2014/main" id="{5354D703-6F5C-5C01-FC79-6802979C9A26}"/>
              </a:ext>
            </a:extLst>
          </p:cNvPr>
          <p:cNvSpPr txBox="1"/>
          <p:nvPr/>
        </p:nvSpPr>
        <p:spPr>
          <a:xfrm>
            <a:off x="3306146" y="3174622"/>
            <a:ext cx="4428932" cy="1384995"/>
          </a:xfrm>
          <a:prstGeom prst="rect">
            <a:avLst/>
          </a:prstGeom>
          <a:noFill/>
        </p:spPr>
        <p:txBody>
          <a:bodyPr wrap="square" rtlCol="0">
            <a:spAutoFit/>
          </a:bodyPr>
          <a:lstStyle/>
          <a:p>
            <a:pPr marL="285750" indent="-285750">
              <a:buFont typeface="Arial" panose="020B0604020202020204" pitchFamily="34" charset="0"/>
              <a:buChar char="•"/>
            </a:pPr>
            <a:r>
              <a:rPr lang="en-GB" sz="1400">
                <a:latin typeface="Metropolis" panose="00000500000000000000" pitchFamily="50" charset="0"/>
              </a:rPr>
              <a:t>Consider timing of when the gap could materially impact uptake of open banking </a:t>
            </a:r>
          </a:p>
          <a:p>
            <a:pPr marL="285750" indent="-285750">
              <a:buFont typeface="Arial" panose="020B0604020202020204" pitchFamily="34" charset="0"/>
              <a:buChar char="•"/>
            </a:pPr>
            <a:r>
              <a:rPr lang="en-GB" sz="1400">
                <a:latin typeface="Metropolis" panose="00000500000000000000" pitchFamily="50" charset="0"/>
              </a:rPr>
              <a:t>Consider segmentation and other characteristics of gaps</a:t>
            </a:r>
          </a:p>
          <a:p>
            <a:pPr marL="285750" indent="-285750">
              <a:buFont typeface="Arial" panose="020B0604020202020204" pitchFamily="34" charset="0"/>
              <a:buChar char="•"/>
            </a:pPr>
            <a:r>
              <a:rPr lang="en-GB" sz="1400">
                <a:latin typeface="Metropolis" panose="00000500000000000000" pitchFamily="50" charset="0"/>
              </a:rPr>
              <a:t>Assess size of gap and whether the gap is already material or likely to become so</a:t>
            </a:r>
          </a:p>
        </p:txBody>
      </p:sp>
      <p:sp>
        <p:nvSpPr>
          <p:cNvPr id="22" name="TextBox 21">
            <a:extLst>
              <a:ext uri="{FF2B5EF4-FFF2-40B4-BE49-F238E27FC236}">
                <a16:creationId xmlns:a16="http://schemas.microsoft.com/office/drawing/2014/main" id="{C2A158BC-9955-A962-AF73-51BC5D8EF1AA}"/>
              </a:ext>
            </a:extLst>
          </p:cNvPr>
          <p:cNvSpPr txBox="1"/>
          <p:nvPr/>
        </p:nvSpPr>
        <p:spPr>
          <a:xfrm>
            <a:off x="3306146" y="4775060"/>
            <a:ext cx="4428932" cy="1169551"/>
          </a:xfrm>
          <a:prstGeom prst="rect">
            <a:avLst/>
          </a:prstGeom>
          <a:noFill/>
        </p:spPr>
        <p:txBody>
          <a:bodyPr wrap="square" rtlCol="0">
            <a:spAutoFit/>
          </a:bodyPr>
          <a:lstStyle/>
          <a:p>
            <a:pPr marL="285750" indent="-285750">
              <a:buFont typeface="Arial" panose="020B0604020202020204" pitchFamily="34" charset="0"/>
              <a:buChar char="•"/>
            </a:pPr>
            <a:r>
              <a:rPr lang="en-GB" sz="1400">
                <a:latin typeface="Metropolis" panose="00000500000000000000" pitchFamily="50" charset="0"/>
              </a:rPr>
              <a:t>Discuss the options to address the gaps and risks identified</a:t>
            </a:r>
          </a:p>
          <a:p>
            <a:pPr marL="285750" indent="-285750">
              <a:buFont typeface="Arial" panose="020B0604020202020204" pitchFamily="34" charset="0"/>
              <a:buChar char="•"/>
            </a:pPr>
            <a:r>
              <a:rPr lang="en-GB" sz="1400">
                <a:latin typeface="Metropolis" panose="00000500000000000000" pitchFamily="50" charset="0"/>
              </a:rPr>
              <a:t>Assess suggestions for efficacy and feasibility</a:t>
            </a:r>
          </a:p>
          <a:p>
            <a:pPr marL="285750" indent="-285750">
              <a:buFont typeface="Arial" panose="020B0604020202020204" pitchFamily="34" charset="0"/>
              <a:buChar char="•"/>
            </a:pPr>
            <a:r>
              <a:rPr lang="en-GB" sz="1400">
                <a:latin typeface="Metropolis" panose="00000500000000000000" pitchFamily="50" charset="0"/>
              </a:rPr>
              <a:t>Consider pros and cons such as reducing gap vs. cost to TPPs or impact on ASPSPs</a:t>
            </a:r>
          </a:p>
        </p:txBody>
      </p:sp>
      <p:sp>
        <p:nvSpPr>
          <p:cNvPr id="26" name="Rectangle 25">
            <a:extLst>
              <a:ext uri="{FF2B5EF4-FFF2-40B4-BE49-F238E27FC236}">
                <a16:creationId xmlns:a16="http://schemas.microsoft.com/office/drawing/2014/main" id="{82B63CB3-B9E1-C003-C0D4-FE6A8FBD4683}"/>
              </a:ext>
            </a:extLst>
          </p:cNvPr>
          <p:cNvSpPr/>
          <p:nvPr/>
        </p:nvSpPr>
        <p:spPr>
          <a:xfrm>
            <a:off x="10786188" y="1679510"/>
            <a:ext cx="839755" cy="1749490"/>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Round Table 1</a:t>
            </a:r>
          </a:p>
        </p:txBody>
      </p:sp>
      <p:sp>
        <p:nvSpPr>
          <p:cNvPr id="27" name="Rectangle 26">
            <a:extLst>
              <a:ext uri="{FF2B5EF4-FFF2-40B4-BE49-F238E27FC236}">
                <a16:creationId xmlns:a16="http://schemas.microsoft.com/office/drawing/2014/main" id="{ACA04466-A536-B36E-DF74-75CFF7C43BE2}"/>
              </a:ext>
            </a:extLst>
          </p:cNvPr>
          <p:cNvSpPr/>
          <p:nvPr/>
        </p:nvSpPr>
        <p:spPr>
          <a:xfrm>
            <a:off x="10786188" y="3968353"/>
            <a:ext cx="839755" cy="1749490"/>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Round Table 2</a:t>
            </a:r>
          </a:p>
        </p:txBody>
      </p:sp>
      <p:sp>
        <p:nvSpPr>
          <p:cNvPr id="28" name="Rectangle 27">
            <a:extLst>
              <a:ext uri="{FF2B5EF4-FFF2-40B4-BE49-F238E27FC236}">
                <a16:creationId xmlns:a16="http://schemas.microsoft.com/office/drawing/2014/main" id="{91EE010D-0938-8B4E-AA2E-DED01B3443F6}"/>
              </a:ext>
            </a:extLst>
          </p:cNvPr>
          <p:cNvSpPr/>
          <p:nvPr/>
        </p:nvSpPr>
        <p:spPr>
          <a:xfrm>
            <a:off x="7915469" y="1446245"/>
            <a:ext cx="2565918" cy="531845"/>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OBL desk research and review of existing</a:t>
            </a:r>
          </a:p>
        </p:txBody>
      </p:sp>
      <p:sp>
        <p:nvSpPr>
          <p:cNvPr id="29" name="Rectangle 28">
            <a:extLst>
              <a:ext uri="{FF2B5EF4-FFF2-40B4-BE49-F238E27FC236}">
                <a16:creationId xmlns:a16="http://schemas.microsoft.com/office/drawing/2014/main" id="{F57E531C-45BD-5225-34F1-E21B787E605B}"/>
              </a:ext>
            </a:extLst>
          </p:cNvPr>
          <p:cNvSpPr/>
          <p:nvPr/>
        </p:nvSpPr>
        <p:spPr>
          <a:xfrm>
            <a:off x="7915469" y="3442997"/>
            <a:ext cx="2565918" cy="690466"/>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OBL further desk work between roundtables</a:t>
            </a:r>
          </a:p>
        </p:txBody>
      </p:sp>
      <p:sp>
        <p:nvSpPr>
          <p:cNvPr id="30" name="Rectangle 29">
            <a:extLst>
              <a:ext uri="{FF2B5EF4-FFF2-40B4-BE49-F238E27FC236}">
                <a16:creationId xmlns:a16="http://schemas.microsoft.com/office/drawing/2014/main" id="{600B14E3-8242-E46E-138D-24F59A89D5BF}"/>
              </a:ext>
            </a:extLst>
          </p:cNvPr>
          <p:cNvSpPr/>
          <p:nvPr/>
        </p:nvSpPr>
        <p:spPr>
          <a:xfrm>
            <a:off x="7915469" y="5707224"/>
            <a:ext cx="2565918" cy="690466"/>
          </a:xfrm>
          <a:prstGeom prst="rect">
            <a:avLst/>
          </a:prstGeom>
          <a:solidFill>
            <a:srgbClr val="101289"/>
          </a:solidFill>
          <a:ln>
            <a:solidFill>
              <a:srgbClr val="1012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a:latin typeface="Metropolis" panose="00000500000000000000" pitchFamily="50" charset="0"/>
              </a:rPr>
              <a:t>Draft and finalise report for end November</a:t>
            </a:r>
          </a:p>
        </p:txBody>
      </p:sp>
      <p:sp>
        <p:nvSpPr>
          <p:cNvPr id="3" name="Title 6">
            <a:extLst>
              <a:ext uri="{FF2B5EF4-FFF2-40B4-BE49-F238E27FC236}">
                <a16:creationId xmlns:a16="http://schemas.microsoft.com/office/drawing/2014/main" id="{5CE3F342-9917-9BE6-97A2-7C3090FA10E8}"/>
              </a:ext>
            </a:extLst>
          </p:cNvPr>
          <p:cNvSpPr>
            <a:spLocks noGrp="1"/>
          </p:cNvSpPr>
          <p:nvPr>
            <p:ph type="title"/>
          </p:nvPr>
        </p:nvSpPr>
        <p:spPr>
          <a:xfrm>
            <a:off x="329185" y="785573"/>
            <a:ext cx="2264726" cy="551815"/>
          </a:xfrm>
        </p:spPr>
        <p:txBody>
          <a:bodyPr anchor="ctr">
            <a:normAutofit fontScale="90000"/>
          </a:bodyPr>
          <a:lstStyle/>
          <a:p>
            <a:r>
              <a:rPr lang="en-GB" sz="2400">
                <a:latin typeface="Metropolis" panose="00000500000000000000" pitchFamily="50" charset="0"/>
              </a:rPr>
              <a:t>High-level workplan</a:t>
            </a:r>
          </a:p>
        </p:txBody>
      </p:sp>
    </p:spTree>
    <p:extLst>
      <p:ext uri="{BB962C8B-B14F-4D97-AF65-F5344CB8AC3E}">
        <p14:creationId xmlns:p14="http://schemas.microsoft.com/office/powerpoint/2010/main" val="2826495309"/>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WS4 – progress update</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39</a:t>
            </a:fld>
            <a:endParaRPr lang="en-US"/>
          </a:p>
        </p:txBody>
      </p:sp>
    </p:spTree>
    <p:extLst>
      <p:ext uri="{BB962C8B-B14F-4D97-AF65-F5344CB8AC3E}">
        <p14:creationId xmlns:p14="http://schemas.microsoft.com/office/powerpoint/2010/main" val="3465575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Minutes from 6 September </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4</a:t>
            </a:fld>
            <a:endParaRPr lang="en-US"/>
          </a:p>
        </p:txBody>
      </p:sp>
    </p:spTree>
    <p:extLst>
      <p:ext uri="{BB962C8B-B14F-4D97-AF65-F5344CB8AC3E}">
        <p14:creationId xmlns:p14="http://schemas.microsoft.com/office/powerpoint/2010/main" val="26329644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DF28709-568E-75F6-119A-53FBB9FB1159}"/>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ABF92D5D-CAE1-22BA-9E8F-06AFB32B16F8}"/>
              </a:ext>
            </a:extLst>
          </p:cNvPr>
          <p:cNvSpPr>
            <a:spLocks noGrp="1"/>
          </p:cNvSpPr>
          <p:nvPr>
            <p:ph type="sldNum" sz="quarter" idx="12"/>
          </p:nvPr>
        </p:nvSpPr>
        <p:spPr/>
        <p:txBody>
          <a:bodyPr/>
          <a:lstStyle/>
          <a:p>
            <a:fld id="{F7DBEFEF-2EF4-7341-AFBF-5942378A7132}" type="slidenum">
              <a:rPr lang="en-US" smtClean="0"/>
              <a:t>40</a:t>
            </a:fld>
            <a:endParaRPr lang="en-US"/>
          </a:p>
        </p:txBody>
      </p:sp>
      <p:sp>
        <p:nvSpPr>
          <p:cNvPr id="4" name="Date Placeholder 3">
            <a:extLst>
              <a:ext uri="{FF2B5EF4-FFF2-40B4-BE49-F238E27FC236}">
                <a16:creationId xmlns:a16="http://schemas.microsoft.com/office/drawing/2014/main" id="{F0E6A821-9690-21B1-48A8-3CFD02A955FD}"/>
              </a:ext>
            </a:extLst>
          </p:cNvPr>
          <p:cNvSpPr>
            <a:spLocks noGrp="1"/>
          </p:cNvSpPr>
          <p:nvPr>
            <p:ph type="dt" sz="half" idx="2"/>
          </p:nvPr>
        </p:nvSpPr>
        <p:spPr/>
        <p:txBody>
          <a:bodyPr/>
          <a:lstStyle/>
          <a:p>
            <a:fld id="{8847B666-15D2-B946-9531-77A749B5F469}" type="datetime1">
              <a:rPr lang="en-GB" smtClean="0"/>
              <a:t>03/10/2024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695EAF0C-BAEE-FDE6-9C3C-5BECC1A95A37}"/>
              </a:ext>
            </a:extLst>
          </p:cNvPr>
          <p:cNvSpPr>
            <a:spLocks noGrp="1"/>
          </p:cNvSpPr>
          <p:nvPr>
            <p:ph type="title"/>
          </p:nvPr>
        </p:nvSpPr>
        <p:spPr>
          <a:xfrm>
            <a:off x="335279" y="646914"/>
            <a:ext cx="9593812" cy="495922"/>
          </a:xfrm>
        </p:spPr>
        <p:txBody>
          <a:bodyPr>
            <a:normAutofit fontScale="90000"/>
          </a:bodyPr>
          <a:lstStyle/>
          <a:p>
            <a:r>
              <a:rPr lang="en-GB"/>
              <a:t>Report summarising implementation plans of optional information flow enhancements in v4.0 was delivered to JROC</a:t>
            </a:r>
          </a:p>
        </p:txBody>
      </p:sp>
      <p:sp>
        <p:nvSpPr>
          <p:cNvPr id="8" name="Content Placeholder 7">
            <a:extLst>
              <a:ext uri="{FF2B5EF4-FFF2-40B4-BE49-F238E27FC236}">
                <a16:creationId xmlns:a16="http://schemas.microsoft.com/office/drawing/2014/main" id="{D9E1B3BF-8991-1DE8-92CC-D53886F87975}"/>
              </a:ext>
            </a:extLst>
          </p:cNvPr>
          <p:cNvSpPr>
            <a:spLocks noGrp="1"/>
          </p:cNvSpPr>
          <p:nvPr>
            <p:ph idx="1"/>
          </p:nvPr>
        </p:nvSpPr>
        <p:spPr>
          <a:xfrm>
            <a:off x="335279" y="1262772"/>
            <a:ext cx="11436721" cy="5413452"/>
          </a:xfrm>
        </p:spPr>
        <p:txBody>
          <a:bodyPr>
            <a:noAutofit/>
          </a:bodyPr>
          <a:lstStyle/>
          <a:p>
            <a:pPr marL="171450" indent="-171450">
              <a:lnSpc>
                <a:spcPct val="115000"/>
              </a:lnSpc>
              <a:spcBef>
                <a:spcPts val="600"/>
              </a:spcBef>
              <a:spcAft>
                <a:spcPts val="300"/>
              </a:spcAft>
              <a:buFont typeface="Arial" panose="020B0604020202020204" pitchFamily="34" charset="0"/>
              <a:buChar char="•"/>
            </a:pPr>
            <a:r>
              <a:rPr lang="en-GB" sz="1400" b="1">
                <a:effectLst/>
                <a:latin typeface="Metropolis" panose="00000500000000000000" pitchFamily="50" charset="0"/>
                <a:ea typeface="Calibri" panose="020F0502020204030204" pitchFamily="34" charset="0"/>
                <a:cs typeface="Calibri Light" panose="020F0302020204030204" pitchFamily="34" charset="0"/>
              </a:rPr>
              <a:t>Based on implementation plans we have received, OBL believes it can be concluded that the changes will not be voluntarily implemented in full voluntarily due to the cost, complexity, and – most importantly – optional nature of the changes</a:t>
            </a:r>
          </a:p>
          <a:p>
            <a:pPr marL="171450" indent="-171450">
              <a:lnSpc>
                <a:spcPct val="115000"/>
              </a:lnSpc>
              <a:spcBef>
                <a:spcPts val="600"/>
              </a:spcBef>
              <a:spcAft>
                <a:spcPts val="300"/>
              </a:spcAft>
              <a:buFont typeface="Arial" panose="020B0604020202020204" pitchFamily="34" charset="0"/>
              <a:buChar char="•"/>
            </a:pPr>
            <a:r>
              <a:rPr lang="en-GB" sz="1400" b="1">
                <a:effectLst/>
                <a:latin typeface="Metropolis" panose="00000500000000000000" pitchFamily="50" charset="0"/>
                <a:ea typeface="Calibri" panose="020F0502020204030204" pitchFamily="34" charset="0"/>
                <a:cs typeface="Calibri Light" panose="020F0302020204030204" pitchFamily="34" charset="0"/>
              </a:rPr>
              <a:t>As a result, it is our view that the ecosystem will still face the same issues and gaps identified in the workstream 4 report delivered to JROC in October 2023 unless the changes are mandated</a:t>
            </a:r>
          </a:p>
          <a:p>
            <a:pPr marL="171450" indent="-171450">
              <a:lnSpc>
                <a:spcPct val="115000"/>
              </a:lnSpc>
              <a:spcBef>
                <a:spcPts val="600"/>
              </a:spcBef>
              <a:spcAft>
                <a:spcPts val="300"/>
              </a:spcAft>
              <a:buFont typeface="Arial" panose="020B0604020202020204" pitchFamily="34" charset="0"/>
              <a:buChar char="•"/>
            </a:pPr>
            <a:r>
              <a:rPr lang="en-GB" sz="1400">
                <a:effectLst/>
                <a:latin typeface="Metropolis" panose="00000500000000000000" pitchFamily="50" charset="0"/>
                <a:ea typeface="Calibri" panose="020F0502020204030204" pitchFamily="34" charset="0"/>
                <a:cs typeface="Calibri Light" panose="020F0302020204030204" pitchFamily="34" charset="0"/>
              </a:rPr>
              <a:t>Summary of CMA9 feedback:</a:t>
            </a:r>
          </a:p>
          <a:p>
            <a:pPr marL="628650" lvl="1" indent="-171450">
              <a:lnSpc>
                <a:spcPct val="115000"/>
              </a:lnSpc>
              <a:spcBef>
                <a:spcPts val="0"/>
              </a:spcBef>
              <a:buFont typeface="Courier New" panose="02070309020205020404" pitchFamily="49" charset="0"/>
              <a:buChar char="o"/>
            </a:pPr>
            <a:r>
              <a:rPr lang="en-GB" sz="1400">
                <a:effectLst/>
                <a:latin typeface="Metropolis" panose="00000500000000000000" pitchFamily="50" charset="0"/>
                <a:ea typeface="Calibri" panose="020F0502020204030204" pitchFamily="34" charset="0"/>
                <a:cs typeface="Calibri Light" panose="020F0302020204030204" pitchFamily="34" charset="0"/>
              </a:rPr>
              <a:t>Four CMA9 (plus an additional brand) stated they will not introduce any of the optional changes citing reasons such as cost and complexity or just because it is optional. These four ASPSPs account for ~25% of open banking API traffic.</a:t>
            </a:r>
          </a:p>
          <a:p>
            <a:pPr marL="628650" lvl="1" indent="-171450">
              <a:lnSpc>
                <a:spcPct val="115000"/>
              </a:lnSpc>
              <a:spcBef>
                <a:spcPts val="0"/>
              </a:spcBef>
              <a:buFont typeface="Courier New" panose="02070309020205020404" pitchFamily="49" charset="0"/>
              <a:buChar char="o"/>
            </a:pPr>
            <a:r>
              <a:rPr lang="en-GB" sz="1400">
                <a:effectLst/>
                <a:latin typeface="Metropolis" panose="00000500000000000000" pitchFamily="50" charset="0"/>
                <a:ea typeface="Calibri" panose="020F0502020204030204" pitchFamily="34" charset="0"/>
                <a:cs typeface="Calibri Light" panose="020F0302020204030204" pitchFamily="34" charset="0"/>
              </a:rPr>
              <a:t>Three CMA9 are still assessing the changes but since v4.0 is a major release the priority is the mandatory/conditional changes; OBL deems it unlikely any of these ASPSPs will voluntarily implement the optional changes in the near-term.</a:t>
            </a:r>
          </a:p>
          <a:p>
            <a:pPr marL="628650" lvl="1" indent="-171450">
              <a:lnSpc>
                <a:spcPct val="115000"/>
              </a:lnSpc>
              <a:spcBef>
                <a:spcPts val="0"/>
              </a:spcBef>
              <a:buFont typeface="Courier New" panose="02070309020205020404" pitchFamily="49" charset="0"/>
              <a:buChar char="o"/>
            </a:pPr>
            <a:r>
              <a:rPr lang="en-GB" sz="1400">
                <a:effectLst/>
                <a:latin typeface="Metropolis" panose="00000500000000000000" pitchFamily="50" charset="0"/>
                <a:ea typeface="Calibri" panose="020F0502020204030204" pitchFamily="34" charset="0"/>
                <a:cs typeface="Calibri Light" panose="020F0302020204030204" pitchFamily="34" charset="0"/>
              </a:rPr>
              <a:t>Two CMA9 are partially implementing; one made it clear this would not be prioritised and may not be part of “main” v4.0 uplift as they continue to assess feasibility with downstream services and the other made clear they would only implement certain components of payment status and would only implement additional status codes as and when mandated </a:t>
            </a:r>
          </a:p>
          <a:p>
            <a:pPr marL="342900" lvl="0" indent="-342900">
              <a:lnSpc>
                <a:spcPct val="115000"/>
              </a:lnSpc>
              <a:spcBef>
                <a:spcPts val="600"/>
              </a:spcBef>
              <a:spcAft>
                <a:spcPts val="300"/>
              </a:spcAft>
              <a:buFont typeface="Symbol" panose="05050102010706020507" pitchFamily="18" charset="2"/>
              <a:buChar char=""/>
            </a:pPr>
            <a:r>
              <a:rPr lang="en-GB" sz="1400">
                <a:effectLst/>
                <a:latin typeface="Metropolis" panose="00000500000000000000" pitchFamily="50" charset="0"/>
                <a:ea typeface="Calibri" panose="020F0502020204030204" pitchFamily="34" charset="0"/>
                <a:cs typeface="Calibri Light" panose="020F0302020204030204" pitchFamily="34" charset="0"/>
              </a:rPr>
              <a:t>No non-CMA9 ASPSP has yet confirmed they plan to implement any/all of the optional changes but most ASPSPs are still considering the scope of the changes. Three ASPSPs have no plans to implement (two of these are large non-CMA9 ASPSPs).</a:t>
            </a:r>
          </a:p>
          <a:p>
            <a:pPr marL="342900" lvl="0" indent="-342900">
              <a:lnSpc>
                <a:spcPct val="115000"/>
              </a:lnSpc>
              <a:spcBef>
                <a:spcPts val="600"/>
              </a:spcBef>
              <a:spcAft>
                <a:spcPts val="300"/>
              </a:spcAft>
              <a:buFont typeface="Symbol" panose="05050102010706020507" pitchFamily="18" charset="2"/>
              <a:buChar char=""/>
            </a:pPr>
            <a:r>
              <a:rPr lang="en-GB" sz="1400">
                <a:effectLst/>
                <a:latin typeface="Metropolis" panose="00000500000000000000" pitchFamily="50" charset="0"/>
                <a:ea typeface="Calibri" panose="020F0502020204030204" pitchFamily="34" charset="0"/>
                <a:cs typeface="Calibri Light" panose="020F0302020204030204" pitchFamily="34" charset="0"/>
              </a:rPr>
              <a:t>Eight TPPs shared feedback where the majority made it clear they are ready to implement the changes but are unable to analyse, develop or plan any implementation until the ASPSPs implement or share their plans to implement.  </a:t>
            </a:r>
          </a:p>
          <a:p>
            <a:pPr marL="342900" lvl="0" indent="-342900">
              <a:lnSpc>
                <a:spcPct val="115000"/>
              </a:lnSpc>
              <a:spcBef>
                <a:spcPts val="600"/>
              </a:spcBef>
              <a:spcAft>
                <a:spcPts val="300"/>
              </a:spcAft>
              <a:buFont typeface="Symbol" panose="05050102010706020507" pitchFamily="18" charset="2"/>
              <a:buChar char=""/>
            </a:pPr>
            <a:r>
              <a:rPr lang="en-GB" sz="1400">
                <a:effectLst/>
                <a:latin typeface="Metropolis" panose="00000500000000000000" pitchFamily="50" charset="0"/>
                <a:ea typeface="Calibri" panose="020F0502020204030204" pitchFamily="34" charset="0"/>
                <a:cs typeface="Calibri Light" panose="020F0302020204030204" pitchFamily="34" charset="0"/>
              </a:rPr>
              <a:t>One other implication of optional changes is there will be inconsistent implementation across ASPSPs which defeats the main purpose of Workstream 4 report recommendations i.e. consistent information being shared back to the TPPs.</a:t>
            </a:r>
            <a:endParaRPr lang="en-GB" sz="1400"/>
          </a:p>
        </p:txBody>
      </p:sp>
    </p:spTree>
    <p:extLst>
      <p:ext uri="{BB962C8B-B14F-4D97-AF65-F5344CB8AC3E}">
        <p14:creationId xmlns:p14="http://schemas.microsoft.com/office/powerpoint/2010/main" val="16492954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t>AOB</a:t>
            </a:r>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41</a:t>
            </a:fld>
            <a:endParaRPr lang="en-US"/>
          </a:p>
        </p:txBody>
      </p:sp>
    </p:spTree>
    <p:extLst>
      <p:ext uri="{BB962C8B-B14F-4D97-AF65-F5344CB8AC3E}">
        <p14:creationId xmlns:p14="http://schemas.microsoft.com/office/powerpoint/2010/main" val="3922978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768834-FA67-AE97-E2F1-D8935ABEEAFF}"/>
              </a:ext>
            </a:extLst>
          </p:cNvPr>
          <p:cNvSpPr>
            <a:spLocks noGrp="1"/>
          </p:cNvSpPr>
          <p:nvPr>
            <p:ph type="ctrTitle"/>
          </p:nvPr>
        </p:nvSpPr>
        <p:spPr/>
        <p:txBody>
          <a:bodyPr/>
          <a:lstStyle/>
          <a:p>
            <a:r>
              <a:rPr lang="en-GB">
                <a:latin typeface="Metropolis Black"/>
              </a:rPr>
              <a:t>Financial forecast – Aug '24 reporting period</a:t>
            </a:r>
            <a:endParaRPr lang="en-GB"/>
          </a:p>
        </p:txBody>
      </p:sp>
      <p:sp>
        <p:nvSpPr>
          <p:cNvPr id="4" name="Date Placeholder 3">
            <a:extLst>
              <a:ext uri="{FF2B5EF4-FFF2-40B4-BE49-F238E27FC236}">
                <a16:creationId xmlns:a16="http://schemas.microsoft.com/office/drawing/2014/main" id="{B7059F9F-3F8C-52A6-FDB3-9DD2001FEC18}"/>
              </a:ext>
            </a:extLst>
          </p:cNvPr>
          <p:cNvSpPr>
            <a:spLocks noGrp="1"/>
          </p:cNvSpPr>
          <p:nvPr>
            <p:ph type="dt" sz="half" idx="14"/>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4B9B252-4477-A826-9BE9-865FE9DF9C86}"/>
              </a:ext>
            </a:extLst>
          </p:cNvPr>
          <p:cNvSpPr>
            <a:spLocks noGrp="1"/>
          </p:cNvSpPr>
          <p:nvPr>
            <p:ph type="ftr" sz="quarter" idx="15"/>
          </p:nvPr>
        </p:nvSpPr>
        <p:spPr/>
        <p:txBody>
          <a:bodyPr/>
          <a:lstStyle/>
          <a:p>
            <a:endParaRPr lang="en-US"/>
          </a:p>
        </p:txBody>
      </p:sp>
      <p:sp>
        <p:nvSpPr>
          <p:cNvPr id="3" name="Slide Number Placeholder 2">
            <a:extLst>
              <a:ext uri="{FF2B5EF4-FFF2-40B4-BE49-F238E27FC236}">
                <a16:creationId xmlns:a16="http://schemas.microsoft.com/office/drawing/2014/main" id="{210E7F64-A527-C949-5248-5F2A47A5F361}"/>
              </a:ext>
            </a:extLst>
          </p:cNvPr>
          <p:cNvSpPr>
            <a:spLocks noGrp="1"/>
          </p:cNvSpPr>
          <p:nvPr>
            <p:ph type="sldNum" sz="quarter" idx="16"/>
          </p:nvPr>
        </p:nvSpPr>
        <p:spPr/>
        <p:txBody>
          <a:bodyPr/>
          <a:lstStyle/>
          <a:p>
            <a:fld id="{F7DBEFEF-2EF4-7341-AFBF-5942378A7132}" type="slidenum">
              <a:rPr lang="en-US" smtClean="0"/>
              <a:t>5</a:t>
            </a:fld>
            <a:endParaRPr lang="en-US"/>
          </a:p>
        </p:txBody>
      </p:sp>
    </p:spTree>
    <p:extLst>
      <p:ext uri="{BB962C8B-B14F-4D97-AF65-F5344CB8AC3E}">
        <p14:creationId xmlns:p14="http://schemas.microsoft.com/office/powerpoint/2010/main" val="2025928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20B7C9E-5F13-04CC-34E1-FA56587FE5C6}"/>
              </a:ext>
            </a:extLst>
          </p:cNvPr>
          <p:cNvSpPr>
            <a:spLocks noGrp="1"/>
          </p:cNvSpPr>
          <p:nvPr>
            <p:ph type="sldNum" sz="quarter" idx="12"/>
          </p:nvPr>
        </p:nvSpPr>
        <p:spPr/>
        <p:txBody>
          <a:bodyPr/>
          <a:lstStyle/>
          <a:p>
            <a:fld id="{F7DBEFEF-2EF4-7341-AFBF-5942378A7132}" type="slidenum">
              <a:rPr lang="en-US" smtClean="0"/>
              <a:t>6</a:t>
            </a:fld>
            <a:endParaRPr lang="en-US"/>
          </a:p>
        </p:txBody>
      </p:sp>
      <p:sp>
        <p:nvSpPr>
          <p:cNvPr id="4" name="Date Placeholder 3">
            <a:extLst>
              <a:ext uri="{FF2B5EF4-FFF2-40B4-BE49-F238E27FC236}">
                <a16:creationId xmlns:a16="http://schemas.microsoft.com/office/drawing/2014/main" id="{8C279B8B-18F7-DCDD-F739-A5533E5D204A}"/>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43DF2E6F-E0E2-40C9-0029-C428A6A740FC}"/>
              </a:ext>
            </a:extLst>
          </p:cNvPr>
          <p:cNvSpPr>
            <a:spLocks noGrp="1"/>
          </p:cNvSpPr>
          <p:nvPr>
            <p:ph type="title"/>
          </p:nvPr>
        </p:nvSpPr>
        <p:spPr/>
        <p:txBody>
          <a:bodyPr/>
          <a:lstStyle/>
          <a:p>
            <a:r>
              <a:rPr lang="en-GB" u="sng">
                <a:latin typeface="Metropolis Black"/>
              </a:rPr>
              <a:t>Original Budget for 6 months (for reference) </a:t>
            </a:r>
          </a:p>
        </p:txBody>
      </p:sp>
      <p:sp>
        <p:nvSpPr>
          <p:cNvPr id="12" name="Content Placeholder 11">
            <a:extLst>
              <a:ext uri="{FF2B5EF4-FFF2-40B4-BE49-F238E27FC236}">
                <a16:creationId xmlns:a16="http://schemas.microsoft.com/office/drawing/2014/main" id="{7C00DB15-0474-9A89-3124-5BEB96089A0E}"/>
              </a:ext>
            </a:extLst>
          </p:cNvPr>
          <p:cNvSpPr>
            <a:spLocks noGrp="1"/>
          </p:cNvSpPr>
          <p:nvPr>
            <p:ph idx="1"/>
          </p:nvPr>
        </p:nvSpPr>
        <p:spPr>
          <a:xfrm>
            <a:off x="409434" y="3266206"/>
            <a:ext cx="11028833" cy="1380817"/>
          </a:xfrm>
          <a:ln w="6350">
            <a:solidFill>
              <a:schemeClr val="tx1"/>
            </a:solidFill>
          </a:ln>
        </p:spPr>
        <p:txBody>
          <a:bodyPr vert="horz" lIns="91440" tIns="45720" rIns="91440" bIns="45720" rtlCol="0" anchor="t">
            <a:normAutofit/>
          </a:bodyPr>
          <a:lstStyle/>
          <a:p>
            <a:pPr marL="285750" indent="-285750">
              <a:buChar char="•"/>
            </a:pPr>
            <a:endParaRPr lang="en-US" sz="1000">
              <a:latin typeface="Metropolis"/>
              <a:cs typeface="Arial"/>
            </a:endParaRPr>
          </a:p>
          <a:p>
            <a:pPr marL="285750" indent="-285750">
              <a:buChar char="•"/>
            </a:pPr>
            <a:r>
              <a:rPr lang="en-US" sz="1000">
                <a:latin typeface="Metropolis"/>
                <a:cs typeface="Arial"/>
              </a:rPr>
              <a:t>The total Budget costs for 6 months is </a:t>
            </a:r>
            <a:r>
              <a:rPr lang="en-US" sz="1000" b="1">
                <a:latin typeface="Metropolis"/>
                <a:cs typeface="Arial"/>
              </a:rPr>
              <a:t>c£1.65m</a:t>
            </a:r>
            <a:r>
              <a:rPr lang="en-US" sz="1000">
                <a:latin typeface="Metropolis"/>
                <a:cs typeface="Arial"/>
              </a:rPr>
              <a:t>.This is based on the current JROC workplan and assumptions, that is currently being agreed. </a:t>
            </a:r>
            <a:endParaRPr lang="en-US" sz="1000"/>
          </a:p>
          <a:p>
            <a:pPr marL="285750" indent="-285750">
              <a:buChar char="•"/>
            </a:pPr>
            <a:r>
              <a:rPr lang="en-US" sz="1000" b="1">
                <a:latin typeface="Metropolis"/>
                <a:cs typeface="Arial"/>
              </a:rPr>
              <a:t>Governance/central office</a:t>
            </a:r>
            <a:r>
              <a:rPr lang="en-US" sz="1000">
                <a:latin typeface="Metropolis"/>
                <a:cs typeface="Arial"/>
              </a:rPr>
              <a:t> costs caters for the proposed interim governance arrangement. In November, we have an allocation for potential recruitment fees related to expanded governance from Dec'24 (if required). </a:t>
            </a:r>
          </a:p>
          <a:p>
            <a:pPr marL="285750" indent="-285750">
              <a:buChar char="•"/>
            </a:pPr>
            <a:r>
              <a:rPr lang="en-US" sz="1000">
                <a:latin typeface="Metropolis"/>
                <a:cs typeface="Arial"/>
              </a:rPr>
              <a:t>Updated forecasts will be provided monthly. Any unspent funds would be carried over into next six-month activity cycle or be transferred to the Interim Entity once established. The Budget covering the next funding period will of course take this into account.  </a:t>
            </a:r>
            <a:r>
              <a:rPr lang="en-US" sz="1200">
                <a:latin typeface="Metropolis"/>
                <a:cs typeface="Arial"/>
              </a:rPr>
              <a:t> </a:t>
            </a:r>
            <a:endParaRPr lang="en-US" sz="1200"/>
          </a:p>
          <a:p>
            <a:pPr marL="285750" indent="-285750">
              <a:buChar char="•"/>
            </a:pPr>
            <a:endParaRPr lang="en-US" sz="1200"/>
          </a:p>
          <a:p>
            <a:pPr marL="285750" indent="-285750">
              <a:buChar char="•"/>
            </a:pPr>
            <a:endParaRPr lang="en-US"/>
          </a:p>
        </p:txBody>
      </p:sp>
      <p:pic>
        <p:nvPicPr>
          <p:cNvPr id="7" name="Picture 6">
            <a:extLst>
              <a:ext uri="{FF2B5EF4-FFF2-40B4-BE49-F238E27FC236}">
                <a16:creationId xmlns:a16="http://schemas.microsoft.com/office/drawing/2014/main" id="{F6B199C6-E9B2-217A-31B5-D86ECB49BDAC}"/>
              </a:ext>
            </a:extLst>
          </p:cNvPr>
          <p:cNvPicPr>
            <a:picLocks noChangeAspect="1"/>
          </p:cNvPicPr>
          <p:nvPr/>
        </p:nvPicPr>
        <p:blipFill>
          <a:blip r:embed="rId2"/>
          <a:stretch>
            <a:fillRect/>
          </a:stretch>
        </p:blipFill>
        <p:spPr>
          <a:xfrm>
            <a:off x="409434" y="1420354"/>
            <a:ext cx="11371432" cy="1380817"/>
          </a:xfrm>
          <a:prstGeom prst="rect">
            <a:avLst/>
          </a:prstGeom>
        </p:spPr>
      </p:pic>
    </p:spTree>
    <p:extLst>
      <p:ext uri="{BB962C8B-B14F-4D97-AF65-F5344CB8AC3E}">
        <p14:creationId xmlns:p14="http://schemas.microsoft.com/office/powerpoint/2010/main" val="1828046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7</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Financial Forecasts – Overall </a:t>
            </a:r>
            <a:endParaRPr lang="en-GB"/>
          </a:p>
        </p:txBody>
      </p:sp>
      <p:pic>
        <p:nvPicPr>
          <p:cNvPr id="7" name="Picture 6">
            <a:extLst>
              <a:ext uri="{FF2B5EF4-FFF2-40B4-BE49-F238E27FC236}">
                <a16:creationId xmlns:a16="http://schemas.microsoft.com/office/drawing/2014/main" id="{1B722A81-9A24-9781-DD32-D23A41C0DF1D}"/>
              </a:ext>
            </a:extLst>
          </p:cNvPr>
          <p:cNvPicPr>
            <a:picLocks noChangeAspect="1"/>
          </p:cNvPicPr>
          <p:nvPr/>
        </p:nvPicPr>
        <p:blipFill>
          <a:blip r:embed="rId2"/>
          <a:stretch>
            <a:fillRect/>
          </a:stretch>
        </p:blipFill>
        <p:spPr>
          <a:xfrm>
            <a:off x="359880" y="1260245"/>
            <a:ext cx="10232128" cy="4674390"/>
          </a:xfrm>
          <a:prstGeom prst="rect">
            <a:avLst/>
          </a:prstGeom>
        </p:spPr>
      </p:pic>
    </p:spTree>
    <p:extLst>
      <p:ext uri="{BB962C8B-B14F-4D97-AF65-F5344CB8AC3E}">
        <p14:creationId xmlns:p14="http://schemas.microsoft.com/office/powerpoint/2010/main" val="367908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4E5142C-20F4-9410-7F11-CFB9C2F75808}"/>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8</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Actuals vs Budget for Aug'24 – JROC Workstream Costs</a:t>
            </a:r>
            <a:endParaRPr lang="en-GB"/>
          </a:p>
        </p:txBody>
      </p:sp>
      <p:pic>
        <p:nvPicPr>
          <p:cNvPr id="6" name="Picture 5">
            <a:extLst>
              <a:ext uri="{FF2B5EF4-FFF2-40B4-BE49-F238E27FC236}">
                <a16:creationId xmlns:a16="http://schemas.microsoft.com/office/drawing/2014/main" id="{5A61DCAE-A5D3-147E-C5F7-2609494CD1CF}"/>
              </a:ext>
            </a:extLst>
          </p:cNvPr>
          <p:cNvPicPr>
            <a:picLocks noChangeAspect="1"/>
          </p:cNvPicPr>
          <p:nvPr/>
        </p:nvPicPr>
        <p:blipFill>
          <a:blip r:embed="rId2"/>
          <a:stretch>
            <a:fillRect/>
          </a:stretch>
        </p:blipFill>
        <p:spPr>
          <a:xfrm>
            <a:off x="549797" y="1265256"/>
            <a:ext cx="11555393" cy="5128070"/>
          </a:xfrm>
          <a:prstGeom prst="rect">
            <a:avLst/>
          </a:prstGeom>
        </p:spPr>
      </p:pic>
    </p:spTree>
    <p:extLst>
      <p:ext uri="{BB962C8B-B14F-4D97-AF65-F5344CB8AC3E}">
        <p14:creationId xmlns:p14="http://schemas.microsoft.com/office/powerpoint/2010/main" val="1905385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90202E9-B900-3EC8-6872-F05341E87595}"/>
              </a:ext>
            </a:extLst>
          </p:cNvPr>
          <p:cNvSpPr>
            <a:spLocks noGrp="1"/>
          </p:cNvSpPr>
          <p:nvPr>
            <p:ph type="sldNum" sz="quarter" idx="12"/>
          </p:nvPr>
        </p:nvSpPr>
        <p:spPr/>
        <p:txBody>
          <a:bodyPr/>
          <a:lstStyle/>
          <a:p>
            <a:fld id="{F7DBEFEF-2EF4-7341-AFBF-5942378A7132}" type="slidenum">
              <a:rPr lang="en-US" smtClean="0"/>
              <a:t>9</a:t>
            </a:fld>
            <a:endParaRPr lang="en-US"/>
          </a:p>
        </p:txBody>
      </p:sp>
      <p:sp>
        <p:nvSpPr>
          <p:cNvPr id="4" name="Date Placeholder 3">
            <a:extLst>
              <a:ext uri="{FF2B5EF4-FFF2-40B4-BE49-F238E27FC236}">
                <a16:creationId xmlns:a16="http://schemas.microsoft.com/office/drawing/2014/main" id="{914D6713-B9E2-9BC9-18BD-5096330C33C0}"/>
              </a:ext>
            </a:extLst>
          </p:cNvPr>
          <p:cNvSpPr>
            <a:spLocks noGrp="1"/>
          </p:cNvSpPr>
          <p:nvPr>
            <p:ph type="dt" sz="half" idx="2"/>
          </p:nvPr>
        </p:nvSpPr>
        <p:spPr/>
        <p:txBody>
          <a:bodyPr/>
          <a:lstStyle/>
          <a:p>
            <a:fld id="{60DF04DB-A341-2C41-8277-687C4E7BDA6A}" type="datetime1">
              <a:rPr lang="en-GB" smtClean="0"/>
              <a:t>03/10/2024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7233A59C-F380-B2A1-6FD6-9C8CDAEE68CC}"/>
              </a:ext>
            </a:extLst>
          </p:cNvPr>
          <p:cNvSpPr>
            <a:spLocks noGrp="1"/>
          </p:cNvSpPr>
          <p:nvPr>
            <p:ph type="title"/>
          </p:nvPr>
        </p:nvSpPr>
        <p:spPr/>
        <p:txBody>
          <a:bodyPr/>
          <a:lstStyle/>
          <a:p>
            <a:r>
              <a:rPr lang="en-GB">
                <a:latin typeface="Metropolis Black"/>
              </a:rPr>
              <a:t>Financial Forecast (Aug'24) - JROC Workstream costs </a:t>
            </a:r>
            <a:endParaRPr lang="en-GB"/>
          </a:p>
        </p:txBody>
      </p:sp>
      <p:pic>
        <p:nvPicPr>
          <p:cNvPr id="2" name="Picture 1">
            <a:extLst>
              <a:ext uri="{FF2B5EF4-FFF2-40B4-BE49-F238E27FC236}">
                <a16:creationId xmlns:a16="http://schemas.microsoft.com/office/drawing/2014/main" id="{635A994A-B049-3BEF-7FA9-686A2BFE9AF0}"/>
              </a:ext>
            </a:extLst>
          </p:cNvPr>
          <p:cNvPicPr>
            <a:picLocks noChangeAspect="1"/>
          </p:cNvPicPr>
          <p:nvPr/>
        </p:nvPicPr>
        <p:blipFill>
          <a:blip r:embed="rId2"/>
          <a:stretch>
            <a:fillRect/>
          </a:stretch>
        </p:blipFill>
        <p:spPr>
          <a:xfrm>
            <a:off x="378296" y="1041337"/>
            <a:ext cx="5717704" cy="5349547"/>
          </a:xfrm>
          <a:prstGeom prst="rect">
            <a:avLst/>
          </a:prstGeom>
        </p:spPr>
      </p:pic>
      <p:pic>
        <p:nvPicPr>
          <p:cNvPr id="7" name="Picture 6">
            <a:extLst>
              <a:ext uri="{FF2B5EF4-FFF2-40B4-BE49-F238E27FC236}">
                <a16:creationId xmlns:a16="http://schemas.microsoft.com/office/drawing/2014/main" id="{6A77B1D4-1017-5409-3D13-508CC8315FDD}"/>
              </a:ext>
            </a:extLst>
          </p:cNvPr>
          <p:cNvPicPr>
            <a:picLocks noChangeAspect="1"/>
          </p:cNvPicPr>
          <p:nvPr/>
        </p:nvPicPr>
        <p:blipFill>
          <a:blip r:embed="rId3"/>
          <a:stretch>
            <a:fillRect/>
          </a:stretch>
        </p:blipFill>
        <p:spPr>
          <a:xfrm>
            <a:off x="7339373" y="686966"/>
            <a:ext cx="4629150" cy="2886075"/>
          </a:xfrm>
          <a:prstGeom prst="rect">
            <a:avLst/>
          </a:prstGeom>
        </p:spPr>
      </p:pic>
      <p:pic>
        <p:nvPicPr>
          <p:cNvPr id="11" name="Picture 10">
            <a:extLst>
              <a:ext uri="{FF2B5EF4-FFF2-40B4-BE49-F238E27FC236}">
                <a16:creationId xmlns:a16="http://schemas.microsoft.com/office/drawing/2014/main" id="{882ECF87-C96B-CF9A-EA8A-B32175817813}"/>
              </a:ext>
            </a:extLst>
          </p:cNvPr>
          <p:cNvPicPr>
            <a:picLocks noChangeAspect="1"/>
          </p:cNvPicPr>
          <p:nvPr/>
        </p:nvPicPr>
        <p:blipFill>
          <a:blip r:embed="rId4"/>
          <a:stretch>
            <a:fillRect/>
          </a:stretch>
        </p:blipFill>
        <p:spPr>
          <a:xfrm>
            <a:off x="7348898" y="3596608"/>
            <a:ext cx="4619625" cy="2886075"/>
          </a:xfrm>
          <a:prstGeom prst="rect">
            <a:avLst/>
          </a:prstGeom>
        </p:spPr>
      </p:pic>
    </p:spTree>
    <p:extLst>
      <p:ext uri="{BB962C8B-B14F-4D97-AF65-F5344CB8AC3E}">
        <p14:creationId xmlns:p14="http://schemas.microsoft.com/office/powerpoint/2010/main" val="3607289316"/>
      </p:ext>
    </p:extLst>
  </p:cSld>
  <p:clrMapOvr>
    <a:masterClrMapping/>
  </p:clrMapOvr>
</p:sld>
</file>

<file path=ppt/theme/theme1.xml><?xml version="1.0" encoding="utf-8"?>
<a:theme xmlns:a="http://schemas.openxmlformats.org/drawingml/2006/main" name="1_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INTERNAL" id="{3A551280-D010-F24B-A90F-D569F50C215A}" vid="{8D8759B3-EF4B-D04C-A470-901C633E86B3}"/>
    </a:ext>
  </a:extLst>
</a:theme>
</file>

<file path=ppt/theme/theme2.xml><?xml version="1.0" encoding="utf-8"?>
<a:theme xmlns:a="http://schemas.openxmlformats.org/drawingml/2006/main" name="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EXTERNAL Template" id="{B7BC3919-A4C4-AF4F-A45B-89959F1A7537}" vid="{DC43414B-6DE4-A446-BB1D-C6E9381B09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63F7CFD-2340-4F88-9FFC-BC9562F7520A}">
  <ds:schemaRefs>
    <ds:schemaRef ds:uri="3b9bd372-8fc5-45fb-a41d-7d174c28178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E823B6C-5AC2-4566-84DB-2C640496CD4E}">
  <ds:schemaRefs>
    <ds:schemaRef ds:uri="http://schemas.microsoft.com/sharepoint/v3/contenttype/forms"/>
  </ds:schemaRefs>
</ds:datastoreItem>
</file>

<file path=customXml/itemProps3.xml><?xml version="1.0" encoding="utf-8"?>
<ds:datastoreItem xmlns:ds="http://schemas.openxmlformats.org/officeDocument/2006/customXml" ds:itemID="{56F4EC29-AC3D-4571-8D37-DBFAD45F0926}">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41</Slides>
  <Notes>8</Notes>
  <HiddenSlides>0</HiddenSlide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1_Office Theme</vt:lpstr>
      <vt:lpstr>Office Theme</vt:lpstr>
      <vt:lpstr>Funders Advisory Panel</vt:lpstr>
      <vt:lpstr>Housekeeping Items</vt:lpstr>
      <vt:lpstr>Agenda </vt:lpstr>
      <vt:lpstr>Minutes from 6 September </vt:lpstr>
      <vt:lpstr>Financial forecast – Aug '24 reporting period</vt:lpstr>
      <vt:lpstr>Original Budget for 6 months (for reference) </vt:lpstr>
      <vt:lpstr>Financial Forecasts – Overall </vt:lpstr>
      <vt:lpstr>Actuals vs Budget for Aug'24 – JROC Workstream Costs</vt:lpstr>
      <vt:lpstr>Financial Forecast (Aug'24) - JROC Workstream costs </vt:lpstr>
      <vt:lpstr>Aug ’24 Billing</vt:lpstr>
      <vt:lpstr>Itemised Billing (Ex VAT) for Aug’24:  WS 1 - 4</vt:lpstr>
      <vt:lpstr>Itemised Billing (Ex VAT) for Aug’24:  WS 5</vt:lpstr>
      <vt:lpstr>Itemised Billing (Ex VAT) for Aug’24:  WS 5 - Continued</vt:lpstr>
      <vt:lpstr>Itemised Billing (Ex VAT) for Aug’24:  WS 7</vt:lpstr>
      <vt:lpstr>Plan on a page</vt:lpstr>
      <vt:lpstr>JROC Programme POAP – 15/08/24 v1.0</vt:lpstr>
      <vt:lpstr>JROC Programme - Workstream 5 POAP – 15/08/24 v1.0</vt:lpstr>
      <vt:lpstr>Programme status update</vt:lpstr>
      <vt:lpstr>JROC Executive Exceptions Report (as at 30.09.24)</vt:lpstr>
      <vt:lpstr>Workstreams 1-4 Status Report (as at 30.09.24)</vt:lpstr>
      <vt:lpstr>Workstream 5 Status Report (as at 30.09.24)</vt:lpstr>
      <vt:lpstr>Return to Green (RTG) Status Report (as at 30.09.24)</vt:lpstr>
      <vt:lpstr>Return to Green (RTG) Status Report (as at 30.09.24) – 2/2</vt:lpstr>
      <vt:lpstr>MLA Operator – latest thinking</vt:lpstr>
      <vt:lpstr>Progress to date </vt:lpstr>
      <vt:lpstr>Evaluation criteria and assumptions</vt:lpstr>
      <vt:lpstr>PowerPoint Presentation</vt:lpstr>
      <vt:lpstr>PowerPoint Presentation</vt:lpstr>
      <vt:lpstr>Proposed functional capabilities presented to the VRP WG for feedback</vt:lpstr>
      <vt:lpstr>Feedback to date from VRP WG </vt:lpstr>
      <vt:lpstr>‘Direction of travel’ thinking on the MLA operator for the VRP WG on 3 October (1/2)</vt:lpstr>
      <vt:lpstr>‘Direction of travel’ thinking on the MLA operator for the VRP WG on 3 October (2/2)</vt:lpstr>
      <vt:lpstr>MLA legal drafting – confirmation of approach</vt:lpstr>
      <vt:lpstr>MLA (1)</vt:lpstr>
      <vt:lpstr>MLA (2)</vt:lpstr>
      <vt:lpstr>WS3 – scope and revised plan</vt:lpstr>
      <vt:lpstr>Scope of WS3</vt:lpstr>
      <vt:lpstr>High-level workplan</vt:lpstr>
      <vt:lpstr>WS4 – progress update</vt:lpstr>
      <vt:lpstr>Report summarising implementation plans of optional information flow enhancements in v4.0 was delivered to JROC</vt:lpstr>
      <vt:lpstr>AOB</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JROC Non-Order Programme : Governance  </dc:title>
  <dc:creator>Richard Koch</dc:creator>
  <cp:revision>1</cp:revision>
  <cp:lastPrinted>2024-10-02T12:44:18Z</cp:lastPrinted>
  <dcterms:created xsi:type="dcterms:W3CDTF">2024-05-21T00:05:20Z</dcterms:created>
  <dcterms:modified xsi:type="dcterms:W3CDTF">2024-10-03T12:34:44Z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ies>
</file>