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60" r:id="rId5"/>
  </p:sldMasterIdLst>
  <p:notesMasterIdLst>
    <p:notesMasterId r:id="rId34"/>
  </p:notesMasterIdLst>
  <p:sldIdLst>
    <p:sldId id="257" r:id="rId6"/>
    <p:sldId id="304" r:id="rId7"/>
    <p:sldId id="305" r:id="rId8"/>
    <p:sldId id="343" r:id="rId9"/>
    <p:sldId id="351" r:id="rId10"/>
    <p:sldId id="1951" r:id="rId11"/>
    <p:sldId id="345" r:id="rId12"/>
    <p:sldId id="1949" r:id="rId13"/>
    <p:sldId id="2146846567" r:id="rId14"/>
    <p:sldId id="2146846628" r:id="rId15"/>
    <p:sldId id="2146846631" r:id="rId16"/>
    <p:sldId id="2146846641" r:id="rId17"/>
    <p:sldId id="2146846647" r:id="rId18"/>
    <p:sldId id="2146846644" r:id="rId19"/>
    <p:sldId id="2147479731" r:id="rId20"/>
    <p:sldId id="2147479734" r:id="rId21"/>
    <p:sldId id="1950" r:id="rId22"/>
    <p:sldId id="1954" r:id="rId23"/>
    <p:sldId id="2147479736" r:id="rId24"/>
    <p:sldId id="2147479735" r:id="rId25"/>
    <p:sldId id="1952" r:id="rId26"/>
    <p:sldId id="1953" r:id="rId27"/>
    <p:sldId id="1955" r:id="rId28"/>
    <p:sldId id="1956" r:id="rId29"/>
    <p:sldId id="1957" r:id="rId30"/>
    <p:sldId id="1948" r:id="rId31"/>
    <p:sldId id="337" r:id="rId32"/>
    <p:sldId id="262"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164DB3E-A493-6ABF-E0EF-46C4EAEFEFF7}" name="Danh Nguyen" initials="DN" userId="S::danh.nguyen@openbanking.org.uk::49fad3ca-b4e0-4cf9-8036-f633bba834c8" providerId="AD"/>
  <p188:author id="{1A360746-5F49-9F97-26C4-421D04900143}" name="Daniel Jenkinson" initials="DJ" userId="S::Daniel.Jenkinson@openservices.org.uk::e2229fe0-d7bb-42e1-8a2c-4a109470fe80" providerId="AD"/>
  <p188:author id="{E8427546-8F37-6E09-C668-C6D345D9CA69}" name="Mark Jones" initials="MJ" userId="S::mark.jones_wearepay.uk#ext#@openservices.onmicrosoft.com::e35684ce-0acd-4d6d-a13b-410c112c160c" providerId="AD"/>
  <p188:author id="{03F3A865-501F-DCD4-911A-0F98EFDD6BAA}" name="Luke Ryder" initials="LR" userId="S::luke.ryder@openbanking.org.uk::651e0c03-cd2b-4575-b8a8-6d9141fd479e" providerId="AD"/>
  <p188:author id="{E661648D-5B5E-AB9F-EA2C-77C5A927E513}" name="Keith Milburn" initials="KM" userId="S::keith.milburn_wearepay.uk#ext#@openservices.onmicrosoft.com::b6790daa-36b8-4717-8d8a-39c8f7a99a4d" providerId="AD"/>
  <p188:author id="{0200D698-C688-3C03-44F0-0B97312BB1C4}" name="Dane Budden" initials="DB" userId="S::Dane.Budden@openbanking.org.uk::6e29ce86-9d8a-41a1-a2e2-adf997d4672d" providerId="AD"/>
  <p188:author id="{EDE55F9C-6755-34C8-F326-7AF989029C4F}" name="Lorna Suffield" initials="LS" userId="S::lorna.suffield_wearepay.uk#ext#@openservices.onmicrosoft.com::127ff7f9-a781-4ed5-84d7-18e21437df2b" providerId="AD"/>
  <p188:author id="{9D71B4C6-F04B-723F-5988-31C848AEC2FC}" name="John Crossley" initials="JC" userId="S::John.Crossley@openbanking.org.uk::1d14c4f7-2a81-4e59-9a8b-8e55fe5b114d" providerId="AD"/>
  <p188:author id="{6AC14BF1-9FF6-CA95-D4DB-1692049CC218}" name="Nick Davey" initials="ND" userId="S::Nick.Davey@openbanking.org.uk::9f8baf95-1a3c-4df3-aaac-b3f2d8ab5bee"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101289"/>
    <a:srgbClr val="DEDC00"/>
    <a:srgbClr val="2489CF"/>
    <a:srgbClr val="00A5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A599E4-C558-56C4-279E-14FEB4C8C193}" v="1312" dt="2024-10-02T13:20:26.218"/>
    <p1510:client id="{40ADF285-5736-4706-B14D-5D748733D96D}" v="2545" dt="2024-10-02T18:58:53.496"/>
    <p1510:client id="{A9510BC3-967D-13BA-3DE5-3DA8EFB64A34}" v="24" dt="2024-10-02T15:56:24.984"/>
    <p1510:client id="{BB93CF7B-15B2-4BA7-900F-265408BAFEB5}" v="10" dt="2024-10-03T09:02:25.249"/>
    <p1510:client id="{F565C057-4282-4D60-866E-7DF223091148}" v="2329" dt="2024-10-02T16:52:16.36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microsoft.com/office/2016/11/relationships/changesInfo" Target="changesInfos/changesInfo1.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Crossley" userId="1d14c4f7-2a81-4e59-9a8b-8e55fe5b114d" providerId="ADAL" clId="{BB93CF7B-15B2-4BA7-900F-265408BAFEB5}"/>
    <pc:docChg chg="modSld">
      <pc:chgData name="John Crossley" userId="1d14c4f7-2a81-4e59-9a8b-8e55fe5b114d" providerId="ADAL" clId="{BB93CF7B-15B2-4BA7-900F-265408BAFEB5}" dt="2024-10-03T09:02:25.250" v="9" actId="6549"/>
      <pc:docMkLst>
        <pc:docMk/>
      </pc:docMkLst>
      <pc:sldChg chg="modSp mod">
        <pc:chgData name="John Crossley" userId="1d14c4f7-2a81-4e59-9a8b-8e55fe5b114d" providerId="ADAL" clId="{BB93CF7B-15B2-4BA7-900F-265408BAFEB5}" dt="2024-10-03T09:02:25.250" v="9" actId="6549"/>
        <pc:sldMkLst>
          <pc:docMk/>
          <pc:sldMk cId="1205532906" sldId="343"/>
        </pc:sldMkLst>
        <pc:graphicFrameChg chg="modGraphic">
          <ac:chgData name="John Crossley" userId="1d14c4f7-2a81-4e59-9a8b-8e55fe5b114d" providerId="ADAL" clId="{BB93CF7B-15B2-4BA7-900F-265408BAFEB5}" dt="2024-10-03T09:02:25.250" v="9" actId="6549"/>
          <ac:graphicFrameMkLst>
            <pc:docMk/>
            <pc:sldMk cId="1205532906" sldId="343"/>
            <ac:graphicFrameMk id="11" creationId="{997862C4-B077-4E8C-C347-3BF7F366D8C9}"/>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6D6293-0AE6-5248-8EC3-14B7E47966F2}" type="datetimeFigureOut">
              <a:rPr lang="en-US" smtClean="0"/>
              <a:t>10/3/2024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21AA93-721E-8546-8554-FE2BF7C39D7A}" type="slidenum">
              <a:rPr lang="en-US" smtClean="0"/>
              <a:t>‹#›</a:t>
            </a:fld>
            <a:endParaRPr lang="en-US"/>
          </a:p>
        </p:txBody>
      </p:sp>
    </p:spTree>
    <p:extLst>
      <p:ext uri="{BB962C8B-B14F-4D97-AF65-F5344CB8AC3E}">
        <p14:creationId xmlns:p14="http://schemas.microsoft.com/office/powerpoint/2010/main" val="32208614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a:cs typeface="Calibri"/>
            </a:endParaRPr>
          </a:p>
        </p:txBody>
      </p:sp>
      <p:sp>
        <p:nvSpPr>
          <p:cNvPr id="4" name="Slide Number Placeholder 3"/>
          <p:cNvSpPr>
            <a:spLocks noGrp="1"/>
          </p:cNvSpPr>
          <p:nvPr>
            <p:ph type="sldNum" sz="quarter" idx="5"/>
          </p:nvPr>
        </p:nvSpPr>
        <p:spPr/>
        <p:txBody>
          <a:bodyPr/>
          <a:lstStyle/>
          <a:p>
            <a:fld id="{6421AA93-721E-8546-8554-FE2BF7C39D7A}" type="slidenum">
              <a:rPr lang="en-US" smtClean="0"/>
              <a:t>2</a:t>
            </a:fld>
            <a:endParaRPr lang="en-US"/>
          </a:p>
        </p:txBody>
      </p:sp>
    </p:spTree>
    <p:extLst>
      <p:ext uri="{BB962C8B-B14F-4D97-AF65-F5344CB8AC3E}">
        <p14:creationId xmlns:p14="http://schemas.microsoft.com/office/powerpoint/2010/main" val="20776807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21AA93-721E-8546-8554-FE2BF7C39D7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08329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6421AA93-721E-8546-8554-FE2BF7C39D7A}" type="slidenum">
              <a:rPr lang="en-US" smtClean="0"/>
              <a:t>4</a:t>
            </a:fld>
            <a:endParaRPr lang="en-US"/>
          </a:p>
        </p:txBody>
      </p:sp>
    </p:spTree>
    <p:extLst>
      <p:ext uri="{BB962C8B-B14F-4D97-AF65-F5344CB8AC3E}">
        <p14:creationId xmlns:p14="http://schemas.microsoft.com/office/powerpoint/2010/main" val="4143835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21AA93-721E-8546-8554-FE2BF7C39D7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801806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21AA93-721E-8546-8554-FE2BF7C39D7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268564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GB"/>
              <a:t>Could be write down an interesting fact that people don’t know about you</a:t>
            </a:r>
          </a:p>
        </p:txBody>
      </p:sp>
      <p:sp>
        <p:nvSpPr>
          <p:cNvPr id="4" name="Slide Number Placeholder 3"/>
          <p:cNvSpPr>
            <a:spLocks noGrp="1"/>
          </p:cNvSpPr>
          <p:nvPr>
            <p:ph type="sldNum" sz="quarter" idx="5"/>
          </p:nvPr>
        </p:nvSpPr>
        <p:spPr/>
        <p:txBody>
          <a:bodyPr/>
          <a:lstStyle/>
          <a:p>
            <a:fld id="{6421AA93-721E-8546-8554-FE2BF7C39D7A}" type="slidenum">
              <a:rPr lang="en-US" smtClean="0"/>
              <a:t>10</a:t>
            </a:fld>
            <a:endParaRPr lang="en-US"/>
          </a:p>
        </p:txBody>
      </p:sp>
    </p:spTree>
    <p:extLst>
      <p:ext uri="{BB962C8B-B14F-4D97-AF65-F5344CB8AC3E}">
        <p14:creationId xmlns:p14="http://schemas.microsoft.com/office/powerpoint/2010/main" val="15286904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GB"/>
              <a:t>Could be write down an interesting fact that people don’t know about you</a:t>
            </a:r>
          </a:p>
        </p:txBody>
      </p:sp>
      <p:sp>
        <p:nvSpPr>
          <p:cNvPr id="4" name="Slide Number Placeholder 3"/>
          <p:cNvSpPr>
            <a:spLocks noGrp="1"/>
          </p:cNvSpPr>
          <p:nvPr>
            <p:ph type="sldNum" sz="quarter" idx="5"/>
          </p:nvPr>
        </p:nvSpPr>
        <p:spPr/>
        <p:txBody>
          <a:bodyPr/>
          <a:lstStyle/>
          <a:p>
            <a:fld id="{6421AA93-721E-8546-8554-FE2BF7C39D7A}" type="slidenum">
              <a:rPr lang="en-US" smtClean="0"/>
              <a:t>11</a:t>
            </a:fld>
            <a:endParaRPr lang="en-US"/>
          </a:p>
        </p:txBody>
      </p:sp>
    </p:spTree>
    <p:extLst>
      <p:ext uri="{BB962C8B-B14F-4D97-AF65-F5344CB8AC3E}">
        <p14:creationId xmlns:p14="http://schemas.microsoft.com/office/powerpoint/2010/main" val="18776701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GB"/>
              <a:t>Could be write down an interesting fact that people don’t know about you</a:t>
            </a:r>
          </a:p>
        </p:txBody>
      </p:sp>
      <p:sp>
        <p:nvSpPr>
          <p:cNvPr id="4" name="Slide Number Placeholder 3"/>
          <p:cNvSpPr>
            <a:spLocks noGrp="1"/>
          </p:cNvSpPr>
          <p:nvPr>
            <p:ph type="sldNum" sz="quarter" idx="5"/>
          </p:nvPr>
        </p:nvSpPr>
        <p:spPr/>
        <p:txBody>
          <a:bodyPr/>
          <a:lstStyle/>
          <a:p>
            <a:fld id="{6421AA93-721E-8546-8554-FE2BF7C39D7A}" type="slidenum">
              <a:rPr lang="en-US" smtClean="0"/>
              <a:t>12</a:t>
            </a:fld>
            <a:endParaRPr lang="en-US"/>
          </a:p>
        </p:txBody>
      </p:sp>
    </p:spTree>
    <p:extLst>
      <p:ext uri="{BB962C8B-B14F-4D97-AF65-F5344CB8AC3E}">
        <p14:creationId xmlns:p14="http://schemas.microsoft.com/office/powerpoint/2010/main" val="15891197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21AA93-721E-8546-8554-FE2BF7C39D7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480501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21AA93-721E-8546-8554-FE2BF7C39D7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06887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2AB5763-9650-8649-9CB8-F5FD2309BEBE}"/>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7" name="Rectangle 16">
            <a:extLst>
              <a:ext uri="{FF2B5EF4-FFF2-40B4-BE49-F238E27FC236}">
                <a16:creationId xmlns:a16="http://schemas.microsoft.com/office/drawing/2014/main" id="{D55B7F15-1F40-A846-96E3-DD6F34C403D0}"/>
              </a:ext>
            </a:extLst>
          </p:cNvPr>
          <p:cNvSpPr/>
          <p:nvPr userDrawn="1"/>
        </p:nvSpPr>
        <p:spPr>
          <a:xfrm>
            <a:off x="0" y="6503729"/>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873353-0F24-8F4F-95F8-31F611F5316B}"/>
              </a:ext>
            </a:extLst>
          </p:cNvPr>
          <p:cNvSpPr>
            <a:spLocks noGrp="1"/>
          </p:cNvSpPr>
          <p:nvPr>
            <p:ph type="ctrTitle"/>
          </p:nvPr>
        </p:nvSpPr>
        <p:spPr>
          <a:xfrm>
            <a:off x="359880" y="641897"/>
            <a:ext cx="10308120" cy="2868066"/>
          </a:xfrm>
        </p:spPr>
        <p:txBody>
          <a:bodyPr anchor="b">
            <a:normAutofit/>
          </a:bodyPr>
          <a:lstStyle>
            <a:lvl1pPr algn="l">
              <a:lnSpc>
                <a:spcPct val="80000"/>
              </a:lnSpc>
              <a:defRPr lang="en-GB" sz="4000" b="1" i="0" smtClean="0">
                <a:solidFill>
                  <a:schemeClr val="bg1"/>
                </a:solidFill>
                <a:effectLst/>
                <a:latin typeface="Metropolis Black" pitchFamily="2" charset="77"/>
                <a:cs typeface="Arial" panose="020B0604020202020204" pitchFamily="34" charset="0"/>
              </a:defRPr>
            </a:lvl1pPr>
          </a:lstStyle>
          <a:p>
            <a:r>
              <a:rPr lang="en-GB">
                <a:effectLst/>
                <a:latin typeface="Metropolis" pitchFamily="2" charset="77"/>
              </a:rPr>
              <a:t>Click to edit Master title style</a:t>
            </a:r>
          </a:p>
        </p:txBody>
      </p:sp>
      <p:sp>
        <p:nvSpPr>
          <p:cNvPr id="3" name="Subtitle 2">
            <a:extLst>
              <a:ext uri="{FF2B5EF4-FFF2-40B4-BE49-F238E27FC236}">
                <a16:creationId xmlns:a16="http://schemas.microsoft.com/office/drawing/2014/main" id="{157AD291-198D-7041-B8AC-9A79E48F6BC1}"/>
              </a:ext>
            </a:extLst>
          </p:cNvPr>
          <p:cNvSpPr>
            <a:spLocks noGrp="1"/>
          </p:cNvSpPr>
          <p:nvPr>
            <p:ph type="subTitle" idx="1" hasCustomPrompt="1"/>
          </p:nvPr>
        </p:nvSpPr>
        <p:spPr>
          <a:xfrm>
            <a:off x="376608" y="3909600"/>
            <a:ext cx="10308120" cy="405922"/>
          </a:xfrm>
        </p:spPr>
        <p:txBody>
          <a:bodyPr/>
          <a:lstStyle>
            <a:lvl1pPr marL="0" indent="0" algn="l">
              <a:buNone/>
              <a:defRPr sz="2400" b="0" i="0">
                <a:solidFill>
                  <a:schemeClr val="bg1"/>
                </a:solidFill>
                <a:latin typeface="Metropolis" pitchFamily="2" charset="77"/>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29 December 2020</a:t>
            </a: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7" y="3478532"/>
            <a:ext cx="1260483" cy="12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a:extLst>
              <a:ext uri="{FF2B5EF4-FFF2-40B4-BE49-F238E27FC236}">
                <a16:creationId xmlns:a16="http://schemas.microsoft.com/office/drawing/2014/main" id="{4E4B0729-9237-C541-8EF4-456FA7B0D788}"/>
              </a:ext>
            </a:extLst>
          </p:cNvPr>
          <p:cNvSpPr>
            <a:spLocks noGrp="1"/>
          </p:cNvSpPr>
          <p:nvPr>
            <p:ph type="body" sz="quarter" idx="13" hasCustomPrompt="1"/>
          </p:nvPr>
        </p:nvSpPr>
        <p:spPr>
          <a:xfrm>
            <a:off x="376608" y="4578557"/>
            <a:ext cx="9423879" cy="1093884"/>
          </a:xfrm>
        </p:spPr>
        <p:txBody>
          <a:bodyPr/>
          <a:lstStyle>
            <a:lvl1pPr>
              <a:buNone/>
              <a:defRPr sz="1600">
                <a:solidFill>
                  <a:schemeClr val="bg1"/>
                </a:solidFill>
              </a:defRPr>
            </a:lvl1pPr>
            <a:lvl2pPr>
              <a:buNone/>
              <a:defRPr/>
            </a:lvl2pPr>
          </a:lstStyle>
          <a:p>
            <a:pPr lvl="0"/>
            <a:r>
              <a:rPr lang="en-GB"/>
              <a:t>Presentation to</a:t>
            </a:r>
          </a:p>
        </p:txBody>
      </p:sp>
      <p:sp>
        <p:nvSpPr>
          <p:cNvPr id="13" name="Date Placeholder 12">
            <a:extLst>
              <a:ext uri="{FF2B5EF4-FFF2-40B4-BE49-F238E27FC236}">
                <a16:creationId xmlns:a16="http://schemas.microsoft.com/office/drawing/2014/main" id="{E0FBFB4B-2FDC-594D-B3E3-CA0F1574114F}"/>
              </a:ext>
            </a:extLst>
          </p:cNvPr>
          <p:cNvSpPr>
            <a:spLocks noGrp="1"/>
          </p:cNvSpPr>
          <p:nvPr>
            <p:ph type="dt" sz="half" idx="14"/>
          </p:nvPr>
        </p:nvSpPr>
        <p:spPr/>
        <p:txBody>
          <a:bodyPr/>
          <a:lstStyle/>
          <a:p>
            <a:fld id="{F789D0CC-59BC-6A46-A393-BED3AD097173}" type="datetime1">
              <a:rPr lang="en-GB" smtClean="0"/>
              <a:t>03/10/2024</a:t>
            </a:fld>
            <a:endParaRPr lang="en-US">
              <a:latin typeface="Arial" panose="020B0604020202020204" pitchFamily="34" charset="0"/>
              <a:cs typeface="Arial" panose="020B0604020202020204" pitchFamily="34" charset="0"/>
            </a:endParaRPr>
          </a:p>
        </p:txBody>
      </p:sp>
      <p:sp>
        <p:nvSpPr>
          <p:cNvPr id="14" name="Footer Placeholder 13">
            <a:extLst>
              <a:ext uri="{FF2B5EF4-FFF2-40B4-BE49-F238E27FC236}">
                <a16:creationId xmlns:a16="http://schemas.microsoft.com/office/drawing/2014/main" id="{C4A77375-1A52-D747-BAA5-4957EE9FAC02}"/>
              </a:ext>
            </a:extLst>
          </p:cNvPr>
          <p:cNvSpPr>
            <a:spLocks noGrp="1"/>
          </p:cNvSpPr>
          <p:nvPr>
            <p:ph type="ftr" sz="quarter" idx="15"/>
          </p:nvPr>
        </p:nvSpPr>
        <p:spPr/>
        <p:txBody>
          <a:bodyPr/>
          <a:lstStyle/>
          <a:p>
            <a:endParaRPr lang="en-US">
              <a:solidFill>
                <a:schemeClr val="bg1"/>
              </a:solidFill>
            </a:endParaRPr>
          </a:p>
        </p:txBody>
      </p:sp>
      <p:sp>
        <p:nvSpPr>
          <p:cNvPr id="15" name="Slide Number Placeholder 14">
            <a:extLst>
              <a:ext uri="{FF2B5EF4-FFF2-40B4-BE49-F238E27FC236}">
                <a16:creationId xmlns:a16="http://schemas.microsoft.com/office/drawing/2014/main" id="{F8F119D0-E5B6-7A44-AE3C-CE0B8661B883}"/>
              </a:ext>
            </a:extLst>
          </p:cNvPr>
          <p:cNvSpPr>
            <a:spLocks noGrp="1"/>
          </p:cNvSpPr>
          <p:nvPr>
            <p:ph type="sldNum" sz="quarter" idx="16"/>
          </p:nvPr>
        </p:nvSpPr>
        <p:spPr/>
        <p:txBody>
          <a:bodyPr/>
          <a:lstStyle/>
          <a:p>
            <a:fld id="{F7DBEFEF-2EF4-7341-AFBF-5942378A7132}" type="slidenum">
              <a:rPr lang="en-US" smtClean="0"/>
              <a:pPr/>
              <a:t>‹#›</a:t>
            </a:fld>
            <a:endParaRPr lang="en-US">
              <a:solidFill>
                <a:schemeClr val="bg1"/>
              </a:solidFill>
            </a:endParaRPr>
          </a:p>
        </p:txBody>
      </p:sp>
      <p:pic>
        <p:nvPicPr>
          <p:cNvPr id="16" name="Picture 15" descr="Logo&#10;&#10;Description automatically generated">
            <a:extLst>
              <a:ext uri="{FF2B5EF4-FFF2-40B4-BE49-F238E27FC236}">
                <a16:creationId xmlns:a16="http://schemas.microsoft.com/office/drawing/2014/main" id="{394646F0-AB6B-2645-9D18-0F9532DEB6EA}"/>
              </a:ext>
            </a:extLst>
          </p:cNvPr>
          <p:cNvPicPr>
            <a:picLocks noChangeAspect="1"/>
          </p:cNvPicPr>
          <p:nvPr userDrawn="1"/>
        </p:nvPicPr>
        <p:blipFill>
          <a:blip r:embed="rId3"/>
          <a:stretch>
            <a:fillRect/>
          </a:stretch>
        </p:blipFill>
        <p:spPr>
          <a:xfrm>
            <a:off x="265800" y="0"/>
            <a:ext cx="2484600" cy="601113"/>
          </a:xfrm>
          <a:prstGeom prst="rect">
            <a:avLst/>
          </a:prstGeom>
        </p:spPr>
      </p:pic>
    </p:spTree>
    <p:extLst>
      <p:ext uri="{BB962C8B-B14F-4D97-AF65-F5344CB8AC3E}">
        <p14:creationId xmlns:p14="http://schemas.microsoft.com/office/powerpoint/2010/main" val="859375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AE4F4-6C36-E149-AE54-F76F2D07412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1021074A-4F61-F740-86F2-C90C14D2B9F0}"/>
              </a:ext>
            </a:extLst>
          </p:cNvPr>
          <p:cNvSpPr>
            <a:spLocks noGrp="1"/>
          </p:cNvSpPr>
          <p:nvPr>
            <p:ph type="dt" sz="half" idx="10"/>
          </p:nvPr>
        </p:nvSpPr>
        <p:spPr>
          <a:xfrm>
            <a:off x="329184" y="6492875"/>
            <a:ext cx="3197352" cy="365125"/>
          </a:xfrm>
          <a:prstGeom prst="rect">
            <a:avLst/>
          </a:prstGeom>
        </p:spPr>
        <p:txBody>
          <a:bodyPr/>
          <a:lstStyle/>
          <a:p>
            <a:fld id="{900C787B-F6FC-354F-8125-1FE149ECE51F}" type="datetime1">
              <a:rPr lang="en-GB" smtClean="0"/>
              <a:t>03/10/2024</a:t>
            </a:fld>
            <a:endParaRPr lang="en-US"/>
          </a:p>
        </p:txBody>
      </p:sp>
      <p:sp>
        <p:nvSpPr>
          <p:cNvPr id="4" name="Footer Placeholder 3">
            <a:extLst>
              <a:ext uri="{FF2B5EF4-FFF2-40B4-BE49-F238E27FC236}">
                <a16:creationId xmlns:a16="http://schemas.microsoft.com/office/drawing/2014/main" id="{A14CA0ED-7180-2649-AC16-0A69FBFB3D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4C01FB-5227-9A48-878C-E0ED94D40787}"/>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11664813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571B98C5-72FB-0D4F-9F2A-40E2BF2E50AD}" type="datetime1">
              <a:rPr lang="en-GB" smtClean="0"/>
              <a:t>03/10/2024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6" name="Picture Placeholder 5">
            <a:extLst>
              <a:ext uri="{FF2B5EF4-FFF2-40B4-BE49-F238E27FC236}">
                <a16:creationId xmlns:a16="http://schemas.microsoft.com/office/drawing/2014/main" id="{EF05744C-5773-FE4F-B3D7-1ED2D46D3C68}"/>
              </a:ext>
            </a:extLst>
          </p:cNvPr>
          <p:cNvSpPr>
            <a:spLocks noGrp="1"/>
          </p:cNvSpPr>
          <p:nvPr>
            <p:ph type="pic" sz="quarter" idx="13"/>
          </p:nvPr>
        </p:nvSpPr>
        <p:spPr>
          <a:xfrm>
            <a:off x="0" y="599704"/>
            <a:ext cx="12192000" cy="5886767"/>
          </a:xfrm>
        </p:spPr>
        <p:txBody>
          <a:bodyPr/>
          <a:lstStyle/>
          <a:p>
            <a:r>
              <a:rPr lang="en-GB"/>
              <a:t>Click icon to add picture</a:t>
            </a:r>
            <a:endParaRPr lang="en-US"/>
          </a:p>
        </p:txBody>
      </p:sp>
    </p:spTree>
    <p:extLst>
      <p:ext uri="{BB962C8B-B14F-4D97-AF65-F5344CB8AC3E}">
        <p14:creationId xmlns:p14="http://schemas.microsoft.com/office/powerpoint/2010/main" val="38882118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A80D85-AB5D-5F42-97FE-820B455DDBA2}"/>
              </a:ext>
            </a:extLst>
          </p:cNvPr>
          <p:cNvSpPr>
            <a:spLocks noGrp="1"/>
          </p:cNvSpPr>
          <p:nvPr>
            <p:ph idx="1"/>
          </p:nvPr>
        </p:nvSpPr>
        <p:spPr>
          <a:xfrm>
            <a:off x="5183188" y="987425"/>
            <a:ext cx="6172200" cy="487362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745021-A587-C847-890F-88AF7516CB9F}"/>
              </a:ext>
            </a:extLst>
          </p:cNvPr>
          <p:cNvSpPr>
            <a:spLocks noGrp="1"/>
          </p:cNvSpPr>
          <p:nvPr>
            <p:ph type="body" sz="half" idx="2"/>
          </p:nvPr>
        </p:nvSpPr>
        <p:spPr>
          <a:xfrm>
            <a:off x="329184" y="2756646"/>
            <a:ext cx="4442841" cy="311234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67F28F-3D00-F643-B924-08D04FED90F2}"/>
              </a:ext>
            </a:extLst>
          </p:cNvPr>
          <p:cNvSpPr>
            <a:spLocks noGrp="1"/>
          </p:cNvSpPr>
          <p:nvPr>
            <p:ph type="dt" sz="half" idx="10"/>
          </p:nvPr>
        </p:nvSpPr>
        <p:spPr>
          <a:xfrm>
            <a:off x="329184" y="6486471"/>
            <a:ext cx="3197352" cy="365125"/>
          </a:xfrm>
          <a:prstGeom prst="rect">
            <a:avLst/>
          </a:prstGeom>
        </p:spPr>
        <p:txBody>
          <a:bodyPr/>
          <a:lstStyle/>
          <a:p>
            <a:fld id="{3C9C6636-E997-684A-AB8A-DDEAE4BDC783}" type="datetime1">
              <a:rPr lang="en-GB" smtClean="0"/>
              <a:t>03/10/2024</a:t>
            </a:fld>
            <a:endParaRPr lang="en-US"/>
          </a:p>
        </p:txBody>
      </p:sp>
      <p:sp>
        <p:nvSpPr>
          <p:cNvPr id="6" name="Footer Placeholder 5">
            <a:extLst>
              <a:ext uri="{FF2B5EF4-FFF2-40B4-BE49-F238E27FC236}">
                <a16:creationId xmlns:a16="http://schemas.microsoft.com/office/drawing/2014/main" id="{1045A4DD-02F9-9E42-A7E3-53411D309E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E692E8-206C-B547-B47D-3404568FFEB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CFB895F4-AB6E-F345-BC1D-B356381934D4}"/>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3946935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9208AEF-63C3-F74D-84E3-4EA48F78D90E}"/>
              </a:ext>
            </a:extLst>
          </p:cNvPr>
          <p:cNvSpPr>
            <a:spLocks noGrp="1"/>
          </p:cNvSpPr>
          <p:nvPr>
            <p:ph type="pic" idx="1"/>
          </p:nvPr>
        </p:nvSpPr>
        <p:spPr>
          <a:xfrm>
            <a:off x="5183188" y="600201"/>
            <a:ext cx="7008812" cy="588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a:extLst>
              <a:ext uri="{FF2B5EF4-FFF2-40B4-BE49-F238E27FC236}">
                <a16:creationId xmlns:a16="http://schemas.microsoft.com/office/drawing/2014/main" id="{B87CAC62-5DB2-D94C-8F1C-A26CB9C1677F}"/>
              </a:ext>
            </a:extLst>
          </p:cNvPr>
          <p:cNvSpPr>
            <a:spLocks noGrp="1"/>
          </p:cNvSpPr>
          <p:nvPr>
            <p:ph type="body" sz="half" idx="2"/>
          </p:nvPr>
        </p:nvSpPr>
        <p:spPr>
          <a:xfrm>
            <a:off x="329184" y="2756646"/>
            <a:ext cx="4442841" cy="311234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837542-A8FE-CF43-8943-23F93276F3CE}"/>
              </a:ext>
            </a:extLst>
          </p:cNvPr>
          <p:cNvSpPr>
            <a:spLocks noGrp="1"/>
          </p:cNvSpPr>
          <p:nvPr>
            <p:ph type="dt" sz="half" idx="10"/>
          </p:nvPr>
        </p:nvSpPr>
        <p:spPr>
          <a:xfrm>
            <a:off x="329184" y="6505088"/>
            <a:ext cx="3197352" cy="365125"/>
          </a:xfrm>
          <a:prstGeom prst="rect">
            <a:avLst/>
          </a:prstGeom>
        </p:spPr>
        <p:txBody>
          <a:bodyPr/>
          <a:lstStyle/>
          <a:p>
            <a:fld id="{FFBD4EBE-56A4-804E-8285-9C48BF593A3E}" type="datetime1">
              <a:rPr lang="en-GB" smtClean="0"/>
              <a:t>03/10/2024</a:t>
            </a:fld>
            <a:endParaRPr lang="en-US"/>
          </a:p>
        </p:txBody>
      </p:sp>
      <p:sp>
        <p:nvSpPr>
          <p:cNvPr id="6" name="Footer Placeholder 5">
            <a:extLst>
              <a:ext uri="{FF2B5EF4-FFF2-40B4-BE49-F238E27FC236}">
                <a16:creationId xmlns:a16="http://schemas.microsoft.com/office/drawing/2014/main" id="{83E812C3-8C1A-6140-90AE-953A53AB3A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4CBB85-709C-4947-A440-F348A8C89BC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2B655733-0930-904D-849C-7E5E770249F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30411476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E59C5DF-040B-654C-AA59-B461E15DDEE4}"/>
              </a:ext>
            </a:extLst>
          </p:cNvPr>
          <p:cNvSpPr/>
          <p:nvPr userDrawn="1"/>
        </p:nvSpPr>
        <p:spPr>
          <a:xfrm>
            <a:off x="0" y="601113"/>
            <a:ext cx="12192000" cy="59026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55B7F15-1F40-A846-96E3-DD6F34C403D0}"/>
              </a:ext>
            </a:extLst>
          </p:cNvPr>
          <p:cNvSpPr/>
          <p:nvPr userDrawn="1"/>
        </p:nvSpPr>
        <p:spPr>
          <a:xfrm>
            <a:off x="0" y="6503729"/>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873353-0F24-8F4F-95F8-31F611F5316B}"/>
              </a:ext>
            </a:extLst>
          </p:cNvPr>
          <p:cNvSpPr>
            <a:spLocks noGrp="1"/>
          </p:cNvSpPr>
          <p:nvPr>
            <p:ph type="ctrTitle"/>
          </p:nvPr>
        </p:nvSpPr>
        <p:spPr>
          <a:xfrm>
            <a:off x="359880" y="641897"/>
            <a:ext cx="10308120" cy="2868066"/>
          </a:xfrm>
        </p:spPr>
        <p:txBody>
          <a:bodyPr anchor="b">
            <a:normAutofit/>
          </a:bodyPr>
          <a:lstStyle>
            <a:lvl1pPr algn="l">
              <a:lnSpc>
                <a:spcPct val="80000"/>
              </a:lnSpc>
              <a:defRPr lang="en-GB" sz="4000" b="1" i="0" smtClean="0">
                <a:solidFill>
                  <a:schemeClr val="bg1"/>
                </a:solidFill>
                <a:effectLst/>
                <a:latin typeface="Metropolis Black" pitchFamily="2" charset="77"/>
                <a:cs typeface="Arial Black" panose="020B0604020202020204" pitchFamily="34" charset="0"/>
              </a:defRPr>
            </a:lvl1pPr>
          </a:lstStyle>
          <a:p>
            <a:endParaRPr lang="en-GB">
              <a:effectLst/>
              <a:latin typeface="Metropolis" pitchFamily="2" charset="77"/>
            </a:endParaRPr>
          </a:p>
        </p:txBody>
      </p:sp>
      <p:sp>
        <p:nvSpPr>
          <p:cNvPr id="3" name="Subtitle 2">
            <a:extLst>
              <a:ext uri="{FF2B5EF4-FFF2-40B4-BE49-F238E27FC236}">
                <a16:creationId xmlns:a16="http://schemas.microsoft.com/office/drawing/2014/main" id="{157AD291-198D-7041-B8AC-9A79E48F6BC1}"/>
              </a:ext>
            </a:extLst>
          </p:cNvPr>
          <p:cNvSpPr>
            <a:spLocks noGrp="1"/>
          </p:cNvSpPr>
          <p:nvPr>
            <p:ph type="subTitle" idx="1" hasCustomPrompt="1"/>
          </p:nvPr>
        </p:nvSpPr>
        <p:spPr>
          <a:xfrm>
            <a:off x="376608" y="3909600"/>
            <a:ext cx="10308120" cy="405922"/>
          </a:xfrm>
        </p:spPr>
        <p:txBody>
          <a:bodyPr/>
          <a:lstStyle>
            <a:lvl1pPr marL="0" indent="0" algn="l">
              <a:buNone/>
              <a:defRPr sz="2400" b="0" i="0">
                <a:solidFill>
                  <a:schemeClr val="bg1"/>
                </a:solidFill>
                <a:latin typeface="Metropolis" pitchFamily="2" charset="77"/>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29 December 2020</a:t>
            </a:r>
          </a:p>
        </p:txBody>
      </p:sp>
      <p:sp>
        <p:nvSpPr>
          <p:cNvPr id="12" name="Text Placeholder 11">
            <a:extLst>
              <a:ext uri="{FF2B5EF4-FFF2-40B4-BE49-F238E27FC236}">
                <a16:creationId xmlns:a16="http://schemas.microsoft.com/office/drawing/2014/main" id="{4E4B0729-9237-C541-8EF4-456FA7B0D788}"/>
              </a:ext>
            </a:extLst>
          </p:cNvPr>
          <p:cNvSpPr>
            <a:spLocks noGrp="1"/>
          </p:cNvSpPr>
          <p:nvPr>
            <p:ph type="body" sz="quarter" idx="13" hasCustomPrompt="1"/>
          </p:nvPr>
        </p:nvSpPr>
        <p:spPr>
          <a:xfrm>
            <a:off x="376608" y="4578557"/>
            <a:ext cx="9423879" cy="1093884"/>
          </a:xfrm>
        </p:spPr>
        <p:txBody>
          <a:bodyPr/>
          <a:lstStyle>
            <a:lvl1pPr>
              <a:buNone/>
              <a:defRPr sz="1600">
                <a:solidFill>
                  <a:schemeClr val="bg1"/>
                </a:solidFill>
              </a:defRPr>
            </a:lvl1pPr>
            <a:lvl2pPr>
              <a:buNone/>
              <a:defRPr/>
            </a:lvl2pPr>
          </a:lstStyle>
          <a:p>
            <a:pPr lvl="0"/>
            <a:r>
              <a:rPr lang="en-GB"/>
              <a:t>Presentation to</a:t>
            </a:r>
          </a:p>
        </p:txBody>
      </p:sp>
      <p:sp>
        <p:nvSpPr>
          <p:cNvPr id="13" name="Date Placeholder 12">
            <a:extLst>
              <a:ext uri="{FF2B5EF4-FFF2-40B4-BE49-F238E27FC236}">
                <a16:creationId xmlns:a16="http://schemas.microsoft.com/office/drawing/2014/main" id="{E0FBFB4B-2FDC-594D-B3E3-CA0F1574114F}"/>
              </a:ext>
            </a:extLst>
          </p:cNvPr>
          <p:cNvSpPr>
            <a:spLocks noGrp="1"/>
          </p:cNvSpPr>
          <p:nvPr>
            <p:ph type="dt" sz="half" idx="14"/>
          </p:nvPr>
        </p:nvSpPr>
        <p:spPr/>
        <p:txBody>
          <a:bodyPr/>
          <a:lstStyle/>
          <a:p>
            <a:fld id="{F789D0CC-59BC-6A46-A393-BED3AD097173}" type="datetime1">
              <a:rPr lang="en-GB" smtClean="0"/>
              <a:t>03/10/2024</a:t>
            </a:fld>
            <a:endParaRPr lang="en-US">
              <a:latin typeface="Arial" panose="020B0604020202020204" pitchFamily="34" charset="0"/>
              <a:cs typeface="Arial" panose="020B0604020202020204" pitchFamily="34" charset="0"/>
            </a:endParaRPr>
          </a:p>
        </p:txBody>
      </p:sp>
      <p:sp>
        <p:nvSpPr>
          <p:cNvPr id="14" name="Footer Placeholder 13">
            <a:extLst>
              <a:ext uri="{FF2B5EF4-FFF2-40B4-BE49-F238E27FC236}">
                <a16:creationId xmlns:a16="http://schemas.microsoft.com/office/drawing/2014/main" id="{C4A77375-1A52-D747-BAA5-4957EE9FAC02}"/>
              </a:ext>
            </a:extLst>
          </p:cNvPr>
          <p:cNvSpPr>
            <a:spLocks noGrp="1"/>
          </p:cNvSpPr>
          <p:nvPr>
            <p:ph type="ftr" sz="quarter" idx="15"/>
          </p:nvPr>
        </p:nvSpPr>
        <p:spPr/>
        <p:txBody>
          <a:bodyPr/>
          <a:lstStyle/>
          <a:p>
            <a:endParaRPr lang="en-US">
              <a:solidFill>
                <a:schemeClr val="bg1"/>
              </a:solidFill>
            </a:endParaRPr>
          </a:p>
        </p:txBody>
      </p:sp>
      <p:sp>
        <p:nvSpPr>
          <p:cNvPr id="15" name="Slide Number Placeholder 14">
            <a:extLst>
              <a:ext uri="{FF2B5EF4-FFF2-40B4-BE49-F238E27FC236}">
                <a16:creationId xmlns:a16="http://schemas.microsoft.com/office/drawing/2014/main" id="{F8F119D0-E5B6-7A44-AE3C-CE0B8661B883}"/>
              </a:ext>
            </a:extLst>
          </p:cNvPr>
          <p:cNvSpPr>
            <a:spLocks noGrp="1"/>
          </p:cNvSpPr>
          <p:nvPr>
            <p:ph type="sldNum" sz="quarter" idx="16"/>
          </p:nvPr>
        </p:nvSpPr>
        <p:spPr/>
        <p:txBody>
          <a:bodyPr/>
          <a:lstStyle/>
          <a:p>
            <a:fld id="{F7DBEFEF-2EF4-7341-AFBF-5942378A7132}" type="slidenum">
              <a:rPr lang="en-US" smtClean="0"/>
              <a:pPr/>
              <a:t>‹#›</a:t>
            </a:fld>
            <a:endParaRPr lang="en-US">
              <a:solidFill>
                <a:schemeClr val="bg1"/>
              </a:solidFill>
            </a:endParaRPr>
          </a:p>
        </p:txBody>
      </p:sp>
      <p:pic>
        <p:nvPicPr>
          <p:cNvPr id="16" name="Picture 15" descr="Logo&#10;&#10;Description automatically generated">
            <a:extLst>
              <a:ext uri="{FF2B5EF4-FFF2-40B4-BE49-F238E27FC236}">
                <a16:creationId xmlns:a16="http://schemas.microsoft.com/office/drawing/2014/main" id="{394646F0-AB6B-2645-9D18-0F9532DEB6EA}"/>
              </a:ext>
            </a:extLst>
          </p:cNvPr>
          <p:cNvPicPr>
            <a:picLocks noChangeAspect="1"/>
          </p:cNvPicPr>
          <p:nvPr userDrawn="1"/>
        </p:nvPicPr>
        <p:blipFill>
          <a:blip r:embed="rId2"/>
          <a:stretch>
            <a:fillRect/>
          </a:stretch>
        </p:blipFill>
        <p:spPr>
          <a:xfrm>
            <a:off x="265800" y="0"/>
            <a:ext cx="2484600" cy="601113"/>
          </a:xfrm>
          <a:prstGeom prst="rect">
            <a:avLst/>
          </a:prstGeom>
        </p:spPr>
      </p:pic>
    </p:spTree>
    <p:extLst>
      <p:ext uri="{BB962C8B-B14F-4D97-AF65-F5344CB8AC3E}">
        <p14:creationId xmlns:p14="http://schemas.microsoft.com/office/powerpoint/2010/main" val="8836087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userDrawn="1"/>
        </p:nvSpPr>
        <p:spPr>
          <a:xfrm>
            <a:off x="0" y="596803"/>
            <a:ext cx="12192000" cy="2351597"/>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2D43B20B-7D32-B840-A556-5C18B053B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5B6444-AE09-B44E-919C-F958FEA20508}"/>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586FD6D4-03C1-B14A-BACF-599B4747D968}"/>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847B666-15D2-B946-9531-77A749B5F469}" type="datetime1">
              <a:rPr lang="en-GB" smtClean="0"/>
              <a:t>03/10/2024</a:t>
            </a:fld>
            <a:endParaRPr lang="en-US">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8" y="2725329"/>
            <a:ext cx="863624" cy="8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FBB75E7D-0C97-AB41-9EA5-874BA1FA7CCA}"/>
              </a:ext>
            </a:extLst>
          </p:cNvPr>
          <p:cNvSpPr>
            <a:spLocks noGrp="1"/>
          </p:cNvSpPr>
          <p:nvPr>
            <p:ph idx="1"/>
          </p:nvPr>
        </p:nvSpPr>
        <p:spPr>
          <a:xfrm>
            <a:off x="359880" y="3124826"/>
            <a:ext cx="11412120" cy="3074361"/>
          </a:xfrm>
        </p:spPr>
        <p:txBody>
          <a:bodyPr/>
          <a:lstStyle>
            <a:lvl1pPr>
              <a:lnSpc>
                <a:spcPct val="100000"/>
              </a:lnSpc>
              <a:buNone/>
              <a:defRPr sz="1600"/>
            </a:lvl1pPr>
            <a:lvl2pPr>
              <a:defRPr sz="1200"/>
            </a:lvl2pPr>
            <a:lvl3pPr>
              <a:defRPr sz="1200"/>
            </a:lvl3pPr>
            <a:lvl4pPr>
              <a:defRPr sz="1200"/>
            </a:lvl4pPr>
            <a:lvl5pPr>
              <a:defRPr sz="1200"/>
            </a:lvl5pPr>
          </a:lstStyle>
          <a:p>
            <a:pPr lvl="0"/>
            <a:r>
              <a:rPr lang="en-GB"/>
              <a:t>Click to edit Master text styles</a:t>
            </a:r>
          </a:p>
        </p:txBody>
      </p:sp>
      <p:sp>
        <p:nvSpPr>
          <p:cNvPr id="14" name="Title 1">
            <a:extLst>
              <a:ext uri="{FF2B5EF4-FFF2-40B4-BE49-F238E27FC236}">
                <a16:creationId xmlns:a16="http://schemas.microsoft.com/office/drawing/2014/main" id="{48851EE8-64EB-FE4F-8140-9BBF0A5514F1}"/>
              </a:ext>
            </a:extLst>
          </p:cNvPr>
          <p:cNvSpPr>
            <a:spLocks noGrp="1"/>
          </p:cNvSpPr>
          <p:nvPr>
            <p:ph type="ctrTitle"/>
          </p:nvPr>
        </p:nvSpPr>
        <p:spPr>
          <a:xfrm>
            <a:off x="359880" y="995875"/>
            <a:ext cx="5736120" cy="1776522"/>
          </a:xfrm>
        </p:spPr>
        <p:txBody>
          <a:bodyPr anchor="b"/>
          <a:lstStyle>
            <a:lvl1pPr algn="l">
              <a:lnSpc>
                <a:spcPct val="80000"/>
              </a:lnSpc>
              <a:defRPr lang="en-GB" sz="4400" b="1" i="0" smtClean="0">
                <a:solidFill>
                  <a:schemeClr val="bg1"/>
                </a:solidFill>
                <a:effectLst/>
                <a:latin typeface="Metropolis Black" pitchFamily="2" charset="77"/>
                <a:cs typeface="Arial Black" panose="020B0604020202020204" pitchFamily="34" charset="0"/>
              </a:defRPr>
            </a:lvl1pPr>
          </a:lstStyle>
          <a:p>
            <a:endParaRPr lang="en-GB">
              <a:effectLst/>
              <a:latin typeface="Metropolis" pitchFamily="2" charset="77"/>
            </a:endParaRPr>
          </a:p>
        </p:txBody>
      </p:sp>
    </p:spTree>
    <p:extLst>
      <p:ext uri="{BB962C8B-B14F-4D97-AF65-F5344CB8AC3E}">
        <p14:creationId xmlns:p14="http://schemas.microsoft.com/office/powerpoint/2010/main" val="10390846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8EC2761E-A90C-3D4C-BD4E-6ACACD5D6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0EB80-141D-434E-9CEF-6830DAD530C4}"/>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FE146343-1506-A147-82CC-2A172F780AB5}"/>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9" name="Title Placeholder 1">
            <a:extLst>
              <a:ext uri="{FF2B5EF4-FFF2-40B4-BE49-F238E27FC236}">
                <a16:creationId xmlns:a16="http://schemas.microsoft.com/office/drawing/2014/main" id="{0054860C-687E-4A49-B3E3-0B5A44A4D84C}"/>
              </a:ext>
            </a:extLst>
          </p:cNvPr>
          <p:cNvSpPr>
            <a:spLocks noGrp="1"/>
          </p:cNvSpPr>
          <p:nvPr>
            <p:ph type="title"/>
          </p:nvPr>
        </p:nvSpPr>
        <p:spPr>
          <a:xfrm>
            <a:off x="335279" y="764323"/>
            <a:ext cx="9593812" cy="495922"/>
          </a:xfrm>
          <a:prstGeom prst="rect">
            <a:avLst/>
          </a:prstGeom>
        </p:spPr>
        <p:txBody>
          <a:bodyPr vert="horz" lIns="91440" tIns="45720" rIns="91440" bIns="45720" rtlCol="0" anchor="t">
            <a:normAutofit/>
          </a:bodyPr>
          <a:lstStyle/>
          <a:p>
            <a:r>
              <a:rPr lang="en-GB"/>
              <a:t>CLICK TO EDIT MASTER TITLE STYLE</a:t>
            </a:r>
            <a:endParaRPr lang="en-US"/>
          </a:p>
        </p:txBody>
      </p:sp>
      <p:sp>
        <p:nvSpPr>
          <p:cNvPr id="10" name="Text Placeholder 2">
            <a:extLst>
              <a:ext uri="{FF2B5EF4-FFF2-40B4-BE49-F238E27FC236}">
                <a16:creationId xmlns:a16="http://schemas.microsoft.com/office/drawing/2014/main" id="{DF5F3D28-1C3C-B049-9103-C98B45136CDF}"/>
              </a:ext>
            </a:extLst>
          </p:cNvPr>
          <p:cNvSpPr>
            <a:spLocks noGrp="1"/>
          </p:cNvSpPr>
          <p:nvPr>
            <p:ph idx="1" hasCustomPrompt="1"/>
          </p:nvPr>
        </p:nvSpPr>
        <p:spPr>
          <a:xfrm>
            <a:off x="360000" y="1260000"/>
            <a:ext cx="11436721" cy="4941888"/>
          </a:xfrm>
          <a:prstGeom prst="rect">
            <a:avLst/>
          </a:prstGeom>
        </p:spPr>
        <p:txBody>
          <a:bodyPr vert="horz" lIns="91440" tIns="45720" rIns="91440" bIns="45720" rtlCol="0">
            <a:normAutofit/>
          </a:bodyPr>
          <a:lstStyle>
            <a:lvl1pPr>
              <a:buNone/>
              <a:defRPr/>
            </a:lvl1pPr>
            <a:lvl2pPr>
              <a:buNone/>
              <a:defRPr/>
            </a:lvl2pPr>
            <a:lvl3pPr>
              <a:buNone/>
              <a:defRPr/>
            </a:lvl3pPr>
            <a:lvl4pPr>
              <a:buNone/>
              <a:defRPr/>
            </a:lvl4pPr>
            <a:lvl5pPr>
              <a:buNone/>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387972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990802E-7EC5-564D-9786-46D393445EE9}"/>
              </a:ext>
            </a:extLst>
          </p:cNvPr>
          <p:cNvSpPr/>
          <p:nvPr userDrawn="1"/>
        </p:nvSpPr>
        <p:spPr>
          <a:xfrm>
            <a:off x="0" y="601113"/>
            <a:ext cx="12192000" cy="59026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96824"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03/10/2024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2"/>
          <a:srcRect r="33520"/>
          <a:stretch/>
        </p:blipFill>
        <p:spPr>
          <a:xfrm>
            <a:off x="9725130" y="215494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3"/>
          <a:stretch>
            <a:fillRect/>
          </a:stretch>
        </p:blipFill>
        <p:spPr>
          <a:xfrm>
            <a:off x="9796550" y="2989823"/>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4"/>
          <a:stretch>
            <a:fillRect/>
          </a:stretch>
        </p:blipFill>
        <p:spPr>
          <a:xfrm>
            <a:off x="9796550" y="4468386"/>
            <a:ext cx="1500188" cy="1500188"/>
          </a:xfrm>
          <a:prstGeom prst="rect">
            <a:avLst/>
          </a:prstGeom>
        </p:spPr>
      </p:pic>
      <p:sp>
        <p:nvSpPr>
          <p:cNvPr id="4" name="Rectangle 3">
            <a:extLst>
              <a:ext uri="{FF2B5EF4-FFF2-40B4-BE49-F238E27FC236}">
                <a16:creationId xmlns:a16="http://schemas.microsoft.com/office/drawing/2014/main" id="{76EFB048-07BC-DD42-B4AB-CD96041DEB5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383166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13C1C2-8A4F-1F46-90C2-5B2D387BFC36}"/>
              </a:ext>
            </a:extLst>
          </p:cNvPr>
          <p:cNvSpPr>
            <a:spLocks noGrp="1"/>
          </p:cNvSpPr>
          <p:nvPr>
            <p:ph sz="half" idx="1"/>
          </p:nvPr>
        </p:nvSpPr>
        <p:spPr>
          <a:xfrm>
            <a:off x="359880" y="1260000"/>
            <a:ext cx="497924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B86CD6A-3ADF-DB40-85E2-1410B7541ADE}"/>
              </a:ext>
            </a:extLst>
          </p:cNvPr>
          <p:cNvSpPr>
            <a:spLocks noGrp="1"/>
          </p:cNvSpPr>
          <p:nvPr>
            <p:ph sz="half" idx="2"/>
          </p:nvPr>
        </p:nvSpPr>
        <p:spPr>
          <a:xfrm>
            <a:off x="6019800" y="1253331"/>
            <a:ext cx="518160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7033EC93-E38E-C440-A1AE-BF4F6E89D6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9B218-F022-D24B-BF77-C8F8ECCE6C2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Date Placeholder 13">
            <a:extLst>
              <a:ext uri="{FF2B5EF4-FFF2-40B4-BE49-F238E27FC236}">
                <a16:creationId xmlns:a16="http://schemas.microsoft.com/office/drawing/2014/main" id="{A3BA8CE9-9A5C-8042-910A-5EFA5B658712}"/>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2307FC6D-DF47-6B4D-88D2-A01F405812DA}" type="datetime1">
              <a:rPr lang="en-GB" smtClean="0"/>
              <a:t>03/10/2024</a:t>
            </a:fld>
            <a:endParaRPr lang="en-US">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B461F9A4-6A05-3B4B-9178-B1E1AC54F9F6}"/>
              </a:ext>
            </a:extLst>
          </p:cNvPr>
          <p:cNvSpPr>
            <a:spLocks noGrp="1"/>
          </p:cNvSpPr>
          <p:nvPr>
            <p:ph type="title" hasCustomPrompt="1"/>
          </p:nvPr>
        </p:nvSpPr>
        <p:spPr>
          <a:xfrm>
            <a:off x="360000" y="720000"/>
            <a:ext cx="8125229" cy="365125"/>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12044775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8E80377-B526-6A40-B158-6B4BB3BA1730}"/>
              </a:ext>
            </a:extLst>
          </p:cNvPr>
          <p:cNvSpPr>
            <a:spLocks noGrp="1"/>
          </p:cNvSpPr>
          <p:nvPr>
            <p:ph sz="half" idx="2"/>
          </p:nvPr>
        </p:nvSpPr>
        <p:spPr>
          <a:xfrm>
            <a:off x="360000" y="1260000"/>
            <a:ext cx="9150724" cy="368458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Footer Placeholder 7">
            <a:extLst>
              <a:ext uri="{FF2B5EF4-FFF2-40B4-BE49-F238E27FC236}">
                <a16:creationId xmlns:a16="http://schemas.microsoft.com/office/drawing/2014/main" id="{8056DDA3-8262-104F-8003-EA9F7CB07B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23A34-FEE2-3B42-9D3A-18C63208D98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10" name="Date Placeholder 13">
            <a:extLst>
              <a:ext uri="{FF2B5EF4-FFF2-40B4-BE49-F238E27FC236}">
                <a16:creationId xmlns:a16="http://schemas.microsoft.com/office/drawing/2014/main" id="{8D1A6546-BB6D-9841-864F-C43DCDA867D7}"/>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00E386CA-79C3-064C-9B2C-7EDAD1924449}" type="datetime1">
              <a:rPr lang="en-GB" smtClean="0"/>
              <a:t>03/10/2024</a:t>
            </a:fld>
            <a:endParaRPr lang="en-US">
              <a:latin typeface="Arial" panose="020B0604020202020204" pitchFamily="34" charset="0"/>
              <a:cs typeface="Arial" panose="020B0604020202020204" pitchFamily="34" charset="0"/>
            </a:endParaRPr>
          </a:p>
        </p:txBody>
      </p:sp>
      <p:sp>
        <p:nvSpPr>
          <p:cNvPr id="12" name="Title 1">
            <a:extLst>
              <a:ext uri="{FF2B5EF4-FFF2-40B4-BE49-F238E27FC236}">
                <a16:creationId xmlns:a16="http://schemas.microsoft.com/office/drawing/2014/main" id="{F9C50C5F-16A8-A946-B802-9C23E22BF9F3}"/>
              </a:ext>
            </a:extLst>
          </p:cNvPr>
          <p:cNvSpPr txBox="1">
            <a:spLocks/>
          </p:cNvSpPr>
          <p:nvPr userDrawn="1"/>
        </p:nvSpPr>
        <p:spPr>
          <a:xfrm>
            <a:off x="360000" y="720000"/>
            <a:ext cx="8125229" cy="45445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1600" b="1" i="0" kern="1200">
                <a:solidFill>
                  <a:srgbClr val="101289"/>
                </a:solidFill>
                <a:latin typeface="Arial Black" panose="020B0604020202020204" pitchFamily="34" charset="0"/>
                <a:ea typeface="+mj-ea"/>
                <a:cs typeface="Arial Black" panose="020B0604020202020204" pitchFamily="34" charset="0"/>
              </a:defRPr>
            </a:lvl1pPr>
          </a:lstStyle>
          <a:p>
            <a:r>
              <a:rPr lang="en-GB"/>
              <a:t>CLICK TO EDIT MASTER TITLE STYLE</a:t>
            </a:r>
            <a:endParaRPr lang="en-US"/>
          </a:p>
        </p:txBody>
      </p:sp>
    </p:spTree>
    <p:extLst>
      <p:ext uri="{BB962C8B-B14F-4D97-AF65-F5344CB8AC3E}">
        <p14:creationId xmlns:p14="http://schemas.microsoft.com/office/powerpoint/2010/main" val="3632883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userDrawn="1"/>
        </p:nvSpPr>
        <p:spPr>
          <a:xfrm>
            <a:off x="0" y="596803"/>
            <a:ext cx="12192000" cy="2351597"/>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2D43B20B-7D32-B840-A556-5C18B053B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5B6444-AE09-B44E-919C-F958FEA20508}"/>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586FD6D4-03C1-B14A-BACF-599B4747D968}"/>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847B666-15D2-B946-9531-77A749B5F469}" type="datetime1">
              <a:rPr lang="en-GB" smtClean="0"/>
              <a:t>03/10/2024</a:t>
            </a:fld>
            <a:endParaRPr lang="en-US">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8" y="2725329"/>
            <a:ext cx="863624" cy="8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FBB75E7D-0C97-AB41-9EA5-874BA1FA7CCA}"/>
              </a:ext>
            </a:extLst>
          </p:cNvPr>
          <p:cNvSpPr>
            <a:spLocks noGrp="1"/>
          </p:cNvSpPr>
          <p:nvPr>
            <p:ph idx="1"/>
          </p:nvPr>
        </p:nvSpPr>
        <p:spPr>
          <a:xfrm>
            <a:off x="359880" y="3124826"/>
            <a:ext cx="11412120" cy="3074361"/>
          </a:xfrm>
        </p:spPr>
        <p:txBody>
          <a:bodyPr/>
          <a:lstStyle>
            <a:lvl1pPr>
              <a:lnSpc>
                <a:spcPct val="100000"/>
              </a:lnSpc>
              <a:buNone/>
              <a:defRPr sz="1600"/>
            </a:lvl1pPr>
            <a:lvl2pPr>
              <a:defRPr sz="1200"/>
            </a:lvl2pPr>
            <a:lvl3pPr>
              <a:defRPr sz="1200"/>
            </a:lvl3pPr>
            <a:lvl4pPr>
              <a:defRPr sz="1200"/>
            </a:lvl4pPr>
            <a:lvl5pPr>
              <a:defRPr sz="1200"/>
            </a:lvl5pPr>
          </a:lstStyle>
          <a:p>
            <a:pPr lvl="0"/>
            <a:r>
              <a:rPr lang="en-GB"/>
              <a:t>Click to edit Master text styles</a:t>
            </a:r>
          </a:p>
        </p:txBody>
      </p:sp>
      <p:sp>
        <p:nvSpPr>
          <p:cNvPr id="14" name="Title 1">
            <a:extLst>
              <a:ext uri="{FF2B5EF4-FFF2-40B4-BE49-F238E27FC236}">
                <a16:creationId xmlns:a16="http://schemas.microsoft.com/office/drawing/2014/main" id="{48851EE8-64EB-FE4F-8140-9BBF0A5514F1}"/>
              </a:ext>
            </a:extLst>
          </p:cNvPr>
          <p:cNvSpPr>
            <a:spLocks noGrp="1"/>
          </p:cNvSpPr>
          <p:nvPr>
            <p:ph type="ctrTitle"/>
          </p:nvPr>
        </p:nvSpPr>
        <p:spPr>
          <a:xfrm>
            <a:off x="359880" y="995875"/>
            <a:ext cx="5736120" cy="1776522"/>
          </a:xfrm>
        </p:spPr>
        <p:txBody>
          <a:bodyPr anchor="b"/>
          <a:lstStyle>
            <a:lvl1pPr algn="l">
              <a:lnSpc>
                <a:spcPct val="80000"/>
              </a:lnSpc>
              <a:defRPr lang="en-GB" sz="4400" b="0" i="0" smtClean="0">
                <a:solidFill>
                  <a:schemeClr val="bg1"/>
                </a:solidFill>
                <a:effectLst/>
                <a:latin typeface="Metropolis Black" pitchFamily="2" charset="77"/>
                <a:cs typeface="Arial Black" panose="020B0604020202020204" pitchFamily="34" charset="0"/>
              </a:defRPr>
            </a:lvl1pPr>
          </a:lstStyle>
          <a:p>
            <a:r>
              <a:rPr lang="en-GB">
                <a:effectLst/>
                <a:latin typeface="Metropolis" pitchFamily="2" charset="77"/>
              </a:rPr>
              <a:t>Click to edit Master title style</a:t>
            </a:r>
          </a:p>
        </p:txBody>
      </p:sp>
    </p:spTree>
    <p:extLst>
      <p:ext uri="{BB962C8B-B14F-4D97-AF65-F5344CB8AC3E}">
        <p14:creationId xmlns:p14="http://schemas.microsoft.com/office/powerpoint/2010/main" val="17426794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AE4F4-6C36-E149-AE54-F76F2D074128}"/>
              </a:ext>
            </a:extLst>
          </p:cNvPr>
          <p:cNvSpPr>
            <a:spLocks noGrp="1"/>
          </p:cNvSpPr>
          <p:nvPr>
            <p:ph type="title" hasCustomPrompt="1"/>
          </p:nvPr>
        </p:nvSpPr>
        <p:spPr>
          <a:xfrm>
            <a:off x="360000" y="720000"/>
            <a:ext cx="8439265" cy="365125"/>
          </a:xfrm>
        </p:spPr>
        <p:txBody>
          <a:bodyPr/>
          <a:lstStyle>
            <a:lvl1pPr>
              <a:defRPr sz="16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1021074A-4F61-F740-86F2-C90C14D2B9F0}"/>
              </a:ext>
            </a:extLst>
          </p:cNvPr>
          <p:cNvSpPr>
            <a:spLocks noGrp="1"/>
          </p:cNvSpPr>
          <p:nvPr>
            <p:ph type="dt" sz="half" idx="10"/>
          </p:nvPr>
        </p:nvSpPr>
        <p:spPr>
          <a:xfrm>
            <a:off x="329184" y="6492875"/>
            <a:ext cx="3197352" cy="365125"/>
          </a:xfrm>
          <a:prstGeom prst="rect">
            <a:avLst/>
          </a:prstGeom>
        </p:spPr>
        <p:txBody>
          <a:bodyPr/>
          <a:lstStyle/>
          <a:p>
            <a:fld id="{900C787B-F6FC-354F-8125-1FE149ECE51F}" type="datetime1">
              <a:rPr lang="en-GB" smtClean="0"/>
              <a:t>03/10/2024</a:t>
            </a:fld>
            <a:endParaRPr lang="en-US"/>
          </a:p>
        </p:txBody>
      </p:sp>
      <p:sp>
        <p:nvSpPr>
          <p:cNvPr id="4" name="Footer Placeholder 3">
            <a:extLst>
              <a:ext uri="{FF2B5EF4-FFF2-40B4-BE49-F238E27FC236}">
                <a16:creationId xmlns:a16="http://schemas.microsoft.com/office/drawing/2014/main" id="{A14CA0ED-7180-2649-AC16-0A69FBFB3D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4C01FB-5227-9A48-878C-E0ED94D40787}"/>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24762451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571B98C5-72FB-0D4F-9F2A-40E2BF2E50AD}" type="datetime1">
              <a:rPr lang="en-GB" smtClean="0"/>
              <a:t>03/10/2024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6" name="Picture Placeholder 5">
            <a:extLst>
              <a:ext uri="{FF2B5EF4-FFF2-40B4-BE49-F238E27FC236}">
                <a16:creationId xmlns:a16="http://schemas.microsoft.com/office/drawing/2014/main" id="{EF05744C-5773-FE4F-B3D7-1ED2D46D3C68}"/>
              </a:ext>
            </a:extLst>
          </p:cNvPr>
          <p:cNvSpPr>
            <a:spLocks noGrp="1"/>
          </p:cNvSpPr>
          <p:nvPr>
            <p:ph type="pic" sz="quarter" idx="13"/>
          </p:nvPr>
        </p:nvSpPr>
        <p:spPr>
          <a:xfrm>
            <a:off x="0" y="599704"/>
            <a:ext cx="12192000" cy="5886767"/>
          </a:xfrm>
        </p:spPr>
        <p:txBody>
          <a:bodyPr/>
          <a:lstStyle/>
          <a:p>
            <a:endParaRPr lang="en-US"/>
          </a:p>
        </p:txBody>
      </p:sp>
    </p:spTree>
    <p:extLst>
      <p:ext uri="{BB962C8B-B14F-4D97-AF65-F5344CB8AC3E}">
        <p14:creationId xmlns:p14="http://schemas.microsoft.com/office/powerpoint/2010/main" val="14377074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A80D85-AB5D-5F42-97FE-820B455DDBA2}"/>
              </a:ext>
            </a:extLst>
          </p:cNvPr>
          <p:cNvSpPr>
            <a:spLocks noGrp="1"/>
          </p:cNvSpPr>
          <p:nvPr>
            <p:ph idx="1"/>
          </p:nvPr>
        </p:nvSpPr>
        <p:spPr>
          <a:xfrm>
            <a:off x="5183188" y="1260000"/>
            <a:ext cx="6172200" cy="457719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745021-A587-C847-890F-88AF7516CB9F}"/>
              </a:ext>
            </a:extLst>
          </p:cNvPr>
          <p:cNvSpPr>
            <a:spLocks noGrp="1"/>
          </p:cNvSpPr>
          <p:nvPr>
            <p:ph type="body" sz="half" idx="2"/>
          </p:nvPr>
        </p:nvSpPr>
        <p:spPr>
          <a:xfrm>
            <a:off x="360000" y="1260000"/>
            <a:ext cx="4442841" cy="458513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67F28F-3D00-F643-B924-08D04FED90F2}"/>
              </a:ext>
            </a:extLst>
          </p:cNvPr>
          <p:cNvSpPr>
            <a:spLocks noGrp="1"/>
          </p:cNvSpPr>
          <p:nvPr>
            <p:ph type="dt" sz="half" idx="10"/>
          </p:nvPr>
        </p:nvSpPr>
        <p:spPr>
          <a:xfrm>
            <a:off x="329184" y="6486471"/>
            <a:ext cx="3197352" cy="365125"/>
          </a:xfrm>
          <a:prstGeom prst="rect">
            <a:avLst/>
          </a:prstGeom>
        </p:spPr>
        <p:txBody>
          <a:bodyPr/>
          <a:lstStyle/>
          <a:p>
            <a:fld id="{3C9C6636-E997-684A-AB8A-DDEAE4BDC783}" type="datetime1">
              <a:rPr lang="en-GB" smtClean="0"/>
              <a:t>03/10/2024</a:t>
            </a:fld>
            <a:endParaRPr lang="en-US"/>
          </a:p>
        </p:txBody>
      </p:sp>
      <p:sp>
        <p:nvSpPr>
          <p:cNvPr id="6" name="Footer Placeholder 5">
            <a:extLst>
              <a:ext uri="{FF2B5EF4-FFF2-40B4-BE49-F238E27FC236}">
                <a16:creationId xmlns:a16="http://schemas.microsoft.com/office/drawing/2014/main" id="{1045A4DD-02F9-9E42-A7E3-53411D309E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E692E8-206C-B547-B47D-3404568FFEB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CFB895F4-AB6E-F345-BC1D-B356381934D4}"/>
              </a:ext>
            </a:extLst>
          </p:cNvPr>
          <p:cNvSpPr>
            <a:spLocks noGrp="1"/>
          </p:cNvSpPr>
          <p:nvPr>
            <p:ph type="title" hasCustomPrompt="1"/>
          </p:nvPr>
        </p:nvSpPr>
        <p:spPr>
          <a:xfrm>
            <a:off x="360000" y="720000"/>
            <a:ext cx="4523047" cy="365125"/>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20214871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9208AEF-63C3-F74D-84E3-4EA48F78D90E}"/>
              </a:ext>
            </a:extLst>
          </p:cNvPr>
          <p:cNvSpPr>
            <a:spLocks noGrp="1"/>
          </p:cNvSpPr>
          <p:nvPr>
            <p:ph type="pic" idx="1"/>
          </p:nvPr>
        </p:nvSpPr>
        <p:spPr>
          <a:xfrm>
            <a:off x="5183188" y="600201"/>
            <a:ext cx="7008812" cy="588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87CAC62-5DB2-D94C-8F1C-A26CB9C1677F}"/>
              </a:ext>
            </a:extLst>
          </p:cNvPr>
          <p:cNvSpPr>
            <a:spLocks noGrp="1"/>
          </p:cNvSpPr>
          <p:nvPr>
            <p:ph type="body" sz="half" idx="2"/>
          </p:nvPr>
        </p:nvSpPr>
        <p:spPr>
          <a:xfrm>
            <a:off x="360000" y="1260000"/>
            <a:ext cx="4442841" cy="464055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837542-A8FE-CF43-8943-23F93276F3CE}"/>
              </a:ext>
            </a:extLst>
          </p:cNvPr>
          <p:cNvSpPr>
            <a:spLocks noGrp="1"/>
          </p:cNvSpPr>
          <p:nvPr>
            <p:ph type="dt" sz="half" idx="10"/>
          </p:nvPr>
        </p:nvSpPr>
        <p:spPr>
          <a:xfrm>
            <a:off x="329184" y="6505088"/>
            <a:ext cx="3197352" cy="365125"/>
          </a:xfrm>
          <a:prstGeom prst="rect">
            <a:avLst/>
          </a:prstGeom>
        </p:spPr>
        <p:txBody>
          <a:bodyPr/>
          <a:lstStyle/>
          <a:p>
            <a:fld id="{FFBD4EBE-56A4-804E-8285-9C48BF593A3E}" type="datetime1">
              <a:rPr lang="en-GB" smtClean="0"/>
              <a:t>03/10/2024</a:t>
            </a:fld>
            <a:endParaRPr lang="en-US"/>
          </a:p>
        </p:txBody>
      </p:sp>
      <p:sp>
        <p:nvSpPr>
          <p:cNvPr id="6" name="Footer Placeholder 5">
            <a:extLst>
              <a:ext uri="{FF2B5EF4-FFF2-40B4-BE49-F238E27FC236}">
                <a16:creationId xmlns:a16="http://schemas.microsoft.com/office/drawing/2014/main" id="{83E812C3-8C1A-6140-90AE-953A53AB3A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4CBB85-709C-4947-A440-F348A8C89BC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2B655733-0930-904D-849C-7E5E770249F8}"/>
              </a:ext>
            </a:extLst>
          </p:cNvPr>
          <p:cNvSpPr>
            <a:spLocks noGrp="1"/>
          </p:cNvSpPr>
          <p:nvPr>
            <p:ph type="title" hasCustomPrompt="1"/>
          </p:nvPr>
        </p:nvSpPr>
        <p:spPr>
          <a:xfrm>
            <a:off x="360000" y="720000"/>
            <a:ext cx="4633885" cy="449367"/>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738927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135787-C8D6-E94E-A40F-C7EB34A5ACC0}"/>
              </a:ext>
            </a:extLst>
          </p:cNvPr>
          <p:cNvSpPr>
            <a:spLocks noGrp="1"/>
          </p:cNvSpPr>
          <p:nvPr>
            <p:ph idx="1"/>
          </p:nvPr>
        </p:nvSpPr>
        <p:spPr>
          <a:xfrm>
            <a:off x="2243328" y="1075190"/>
            <a:ext cx="9486000" cy="512399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8EC2761E-A90C-3D4C-BD4E-6ACACD5D6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0EB80-141D-434E-9CEF-6830DAD530C4}"/>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FE146343-1506-A147-82CC-2A172F780AB5}"/>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8D56252B-CCCA-A84F-83BB-4F8A72A763D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14821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12" name="Picture Placeholder 8" descr="Background pattern&#10;&#10;Description automatically generated">
            <a:extLst>
              <a:ext uri="{FF2B5EF4-FFF2-40B4-BE49-F238E27FC236}">
                <a16:creationId xmlns:a16="http://schemas.microsoft.com/office/drawing/2014/main" id="{FA704B8A-3198-9547-A712-90C2E22D4A57}"/>
              </a:ext>
            </a:extLst>
          </p:cNvPr>
          <p:cNvPicPr>
            <a:picLocks noChangeAspect="1"/>
          </p:cNvPicPr>
          <p:nvPr userDrawn="1"/>
        </p:nvPicPr>
        <p:blipFill rotWithShape="1">
          <a:blip r:embed="rId2"/>
          <a:srcRect t="26180" r="1639" b="26180"/>
          <a:stretch/>
        </p:blipFill>
        <p:spPr>
          <a:xfrm>
            <a:off x="0" y="587910"/>
            <a:ext cx="12192000" cy="5904965"/>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96824"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03/10/2024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15494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2989823"/>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468386"/>
            <a:ext cx="1500188" cy="1500188"/>
          </a:xfrm>
          <a:prstGeom prst="rect">
            <a:avLst/>
          </a:prstGeom>
        </p:spPr>
      </p:pic>
      <p:sp>
        <p:nvSpPr>
          <p:cNvPr id="4" name="Rectangle 3">
            <a:extLst>
              <a:ext uri="{FF2B5EF4-FFF2-40B4-BE49-F238E27FC236}">
                <a16:creationId xmlns:a16="http://schemas.microsoft.com/office/drawing/2014/main" id="{76EFB048-07BC-DD42-B4AB-CD96041DEB5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909651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13" name="Picture Placeholder 9" descr="A picture containing nature, night sky&#10;&#10;Description automatically generated">
            <a:extLst>
              <a:ext uri="{FF2B5EF4-FFF2-40B4-BE49-F238E27FC236}">
                <a16:creationId xmlns:a16="http://schemas.microsoft.com/office/drawing/2014/main" id="{954C9B6E-49DC-BF49-B131-301DD9C083E1}"/>
              </a:ext>
            </a:extLst>
          </p:cNvPr>
          <p:cNvPicPr>
            <a:picLocks noChangeAspect="1"/>
          </p:cNvPicPr>
          <p:nvPr userDrawn="1"/>
        </p:nvPicPr>
        <p:blipFill rotWithShape="1">
          <a:blip r:embed="rId2"/>
          <a:srcRect t="25801" r="1870" b="25801"/>
          <a:stretch/>
        </p:blipFill>
        <p:spPr>
          <a:xfrm>
            <a:off x="0" y="590400"/>
            <a:ext cx="12192000" cy="5900400"/>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03/10/2024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68537"/>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5" name="Rectangle 14">
            <a:extLst>
              <a:ext uri="{FF2B5EF4-FFF2-40B4-BE49-F238E27FC236}">
                <a16:creationId xmlns:a16="http://schemas.microsoft.com/office/drawing/2014/main" id="{49858BB1-6C57-F84E-BA5B-838BF3844A8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485414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12" name="Picture Placeholder 10" descr="Background pattern&#10;&#10;Description automatically generated">
            <a:extLst>
              <a:ext uri="{FF2B5EF4-FFF2-40B4-BE49-F238E27FC236}">
                <a16:creationId xmlns:a16="http://schemas.microsoft.com/office/drawing/2014/main" id="{8FF0C136-656B-E741-ADF9-D397751FF915}"/>
              </a:ext>
            </a:extLst>
          </p:cNvPr>
          <p:cNvPicPr>
            <a:picLocks noChangeAspect="1"/>
          </p:cNvPicPr>
          <p:nvPr userDrawn="1"/>
        </p:nvPicPr>
        <p:blipFill rotWithShape="1">
          <a:blip r:embed="rId2"/>
          <a:srcRect l="269" t="25801" r="1100" b="25801"/>
          <a:stretch/>
        </p:blipFill>
        <p:spPr>
          <a:xfrm>
            <a:off x="-1" y="587910"/>
            <a:ext cx="12192001" cy="5904965"/>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03/10/2024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68537"/>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5" name="Rectangle 14">
            <a:extLst>
              <a:ext uri="{FF2B5EF4-FFF2-40B4-BE49-F238E27FC236}">
                <a16:creationId xmlns:a16="http://schemas.microsoft.com/office/drawing/2014/main" id="{9C876B9D-07D7-374A-81D1-2FC511225471}"/>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95617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13" name="Picture Placeholder 10" descr="Background pattern&#10;&#10;Description automatically generated">
            <a:extLst>
              <a:ext uri="{FF2B5EF4-FFF2-40B4-BE49-F238E27FC236}">
                <a16:creationId xmlns:a16="http://schemas.microsoft.com/office/drawing/2014/main" id="{889B8CB0-1B37-FF44-A015-4C5C26E0A0FA}"/>
              </a:ext>
            </a:extLst>
          </p:cNvPr>
          <p:cNvPicPr>
            <a:picLocks noChangeAspect="1"/>
          </p:cNvPicPr>
          <p:nvPr userDrawn="1"/>
        </p:nvPicPr>
        <p:blipFill rotWithShape="1">
          <a:blip r:embed="rId2"/>
          <a:srcRect t="25801" r="1279" b="25801"/>
          <a:stretch/>
        </p:blipFill>
        <p:spPr>
          <a:xfrm>
            <a:off x="0" y="591976"/>
            <a:ext cx="12192000" cy="5900400"/>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03/10/2024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7777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2" name="Rectangle 11">
            <a:extLst>
              <a:ext uri="{FF2B5EF4-FFF2-40B4-BE49-F238E27FC236}">
                <a16:creationId xmlns:a16="http://schemas.microsoft.com/office/drawing/2014/main" id="{67847A5D-F225-4C49-AD0E-07AD6549BEF9}"/>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55073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13C1C2-8A4F-1F46-90C2-5B2D387BFC36}"/>
              </a:ext>
            </a:extLst>
          </p:cNvPr>
          <p:cNvSpPr>
            <a:spLocks noGrp="1"/>
          </p:cNvSpPr>
          <p:nvPr>
            <p:ph sz="half" idx="1"/>
          </p:nvPr>
        </p:nvSpPr>
        <p:spPr>
          <a:xfrm>
            <a:off x="1898931" y="1078739"/>
            <a:ext cx="497924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B86CD6A-3ADF-DB40-85E2-1410B7541ADE}"/>
              </a:ext>
            </a:extLst>
          </p:cNvPr>
          <p:cNvSpPr>
            <a:spLocks noGrp="1"/>
          </p:cNvSpPr>
          <p:nvPr>
            <p:ph sz="half" idx="2"/>
          </p:nvPr>
        </p:nvSpPr>
        <p:spPr>
          <a:xfrm>
            <a:off x="6878171" y="1078739"/>
            <a:ext cx="518160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7033EC93-E38E-C440-A1AE-BF4F6E89D6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9B218-F022-D24B-BF77-C8F8ECCE6C2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Date Placeholder 13">
            <a:extLst>
              <a:ext uri="{FF2B5EF4-FFF2-40B4-BE49-F238E27FC236}">
                <a16:creationId xmlns:a16="http://schemas.microsoft.com/office/drawing/2014/main" id="{A3BA8CE9-9A5C-8042-910A-5EFA5B658712}"/>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2307FC6D-DF47-6B4D-88D2-A01F405812DA}" type="datetime1">
              <a:rPr lang="en-GB" smtClean="0"/>
              <a:t>03/10/2024</a:t>
            </a:fld>
            <a:endParaRPr lang="en-US">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B461F9A4-6A05-3B4B-9178-B1E1AC54F9F6}"/>
              </a:ext>
            </a:extLst>
          </p:cNvPr>
          <p:cNvSpPr>
            <a:spLocks noGrp="1"/>
          </p:cNvSpPr>
          <p:nvPr>
            <p:ph type="title" hasCustomPrompt="1"/>
          </p:nvPr>
        </p:nvSpPr>
        <p:spPr>
          <a:xfrm>
            <a:off x="335280" y="1075190"/>
            <a:ext cx="1322832"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867479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459B0F5-1548-6A44-A4D8-AB0B04AE2279}"/>
              </a:ext>
            </a:extLst>
          </p:cNvPr>
          <p:cNvSpPr>
            <a:spLocks noGrp="1"/>
          </p:cNvSpPr>
          <p:nvPr>
            <p:ph type="body" idx="1"/>
          </p:nvPr>
        </p:nvSpPr>
        <p:spPr>
          <a:xfrm>
            <a:off x="1995476" y="1075190"/>
            <a:ext cx="9152136"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8E80377-B526-6A40-B158-6B4BB3BA1730}"/>
              </a:ext>
            </a:extLst>
          </p:cNvPr>
          <p:cNvSpPr>
            <a:spLocks noGrp="1"/>
          </p:cNvSpPr>
          <p:nvPr>
            <p:ph sz="half" idx="2"/>
          </p:nvPr>
        </p:nvSpPr>
        <p:spPr>
          <a:xfrm>
            <a:off x="1996888" y="1899102"/>
            <a:ext cx="9150724" cy="368458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Footer Placeholder 7">
            <a:extLst>
              <a:ext uri="{FF2B5EF4-FFF2-40B4-BE49-F238E27FC236}">
                <a16:creationId xmlns:a16="http://schemas.microsoft.com/office/drawing/2014/main" id="{8056DDA3-8262-104F-8003-EA9F7CB07B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23A34-FEE2-3B42-9D3A-18C63208D98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10" name="Date Placeholder 13">
            <a:extLst>
              <a:ext uri="{FF2B5EF4-FFF2-40B4-BE49-F238E27FC236}">
                <a16:creationId xmlns:a16="http://schemas.microsoft.com/office/drawing/2014/main" id="{8D1A6546-BB6D-9841-864F-C43DCDA867D7}"/>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00E386CA-79C3-064C-9B2C-7EDAD1924449}" type="datetime1">
              <a:rPr lang="en-GB" smtClean="0"/>
              <a:t>03/10/2024</a:t>
            </a:fld>
            <a:endParaRPr lang="en-US">
              <a:latin typeface="Arial" panose="020B0604020202020204" pitchFamily="34" charset="0"/>
              <a:cs typeface="Arial" panose="020B0604020202020204" pitchFamily="34" charset="0"/>
            </a:endParaRPr>
          </a:p>
        </p:txBody>
      </p:sp>
      <p:sp>
        <p:nvSpPr>
          <p:cNvPr id="11" name="Title 1">
            <a:extLst>
              <a:ext uri="{FF2B5EF4-FFF2-40B4-BE49-F238E27FC236}">
                <a16:creationId xmlns:a16="http://schemas.microsoft.com/office/drawing/2014/main" id="{330301C3-10C5-B348-859B-DDAA5BA45910}"/>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3761556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image" Target="../media/image1.pn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theme" Target="../theme/theme2.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2B37A3F-AAB2-2E41-85B7-8051C69CF0F3}"/>
              </a:ext>
            </a:extLst>
          </p:cNvPr>
          <p:cNvSpPr/>
          <p:nvPr userDrawn="1"/>
        </p:nvSpPr>
        <p:spPr>
          <a:xfrm>
            <a:off x="0" y="6492464"/>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B32A4B1-A347-2D4B-8295-75F95D45B78A}"/>
              </a:ext>
            </a:extLst>
          </p:cNvPr>
          <p:cNvSpPr>
            <a:spLocks noGrp="1"/>
          </p:cNvSpPr>
          <p:nvPr>
            <p:ph type="title"/>
          </p:nvPr>
        </p:nvSpPr>
        <p:spPr>
          <a:xfrm>
            <a:off x="335280" y="1257300"/>
            <a:ext cx="1486796" cy="2965076"/>
          </a:xfrm>
          <a:prstGeom prst="rect">
            <a:avLst/>
          </a:prstGeom>
        </p:spPr>
        <p:txBody>
          <a:bodyPr vert="horz" lIns="91440" tIns="45720" rIns="91440" bIns="45720" rtlCol="0" anchor="t">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76B920-62FB-704D-BA68-DBE2C713D90F}"/>
              </a:ext>
            </a:extLst>
          </p:cNvPr>
          <p:cNvSpPr>
            <a:spLocks noGrp="1"/>
          </p:cNvSpPr>
          <p:nvPr>
            <p:ph type="body" idx="1"/>
          </p:nvPr>
        </p:nvSpPr>
        <p:spPr>
          <a:xfrm>
            <a:off x="2286000" y="1257300"/>
            <a:ext cx="9486000" cy="494188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A7E371F0-A36D-284E-B1C7-69CD15A50F0E}"/>
              </a:ext>
            </a:extLst>
          </p:cNvPr>
          <p:cNvSpPr>
            <a:spLocks noGrp="1"/>
          </p:cNvSpPr>
          <p:nvPr>
            <p:ph type="ftr" sz="quarter" idx="3"/>
          </p:nvPr>
        </p:nvSpPr>
        <p:spPr>
          <a:xfrm>
            <a:off x="4038600" y="6486472"/>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US">
              <a:solidFill>
                <a:schemeClr val="bg1"/>
              </a:solidFill>
            </a:endParaRPr>
          </a:p>
        </p:txBody>
      </p:sp>
      <p:sp>
        <p:nvSpPr>
          <p:cNvPr id="6" name="Slide Number Placeholder 5">
            <a:extLst>
              <a:ext uri="{FF2B5EF4-FFF2-40B4-BE49-F238E27FC236}">
                <a16:creationId xmlns:a16="http://schemas.microsoft.com/office/drawing/2014/main" id="{B5F1001C-798B-E54B-93C9-E7A640833698}"/>
              </a:ext>
            </a:extLst>
          </p:cNvPr>
          <p:cNvSpPr>
            <a:spLocks noGrp="1"/>
          </p:cNvSpPr>
          <p:nvPr>
            <p:ph type="sldNum" sz="quarter" idx="4"/>
          </p:nvPr>
        </p:nvSpPr>
        <p:spPr>
          <a:xfrm>
            <a:off x="8610600" y="6486472"/>
            <a:ext cx="31614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F7DBEFEF-2EF4-7341-AFBF-5942378A7132}" type="slidenum">
              <a:rPr lang="en-US" smtClean="0"/>
              <a:pPr/>
              <a:t>‹#›</a:t>
            </a:fld>
            <a:endParaRPr lang="en-US">
              <a:solidFill>
                <a:schemeClr val="bg1"/>
              </a:solidFill>
            </a:endParaRPr>
          </a:p>
        </p:txBody>
      </p:sp>
      <p:sp>
        <p:nvSpPr>
          <p:cNvPr id="7" name="Rectangle 6">
            <a:extLst>
              <a:ext uri="{FF2B5EF4-FFF2-40B4-BE49-F238E27FC236}">
                <a16:creationId xmlns:a16="http://schemas.microsoft.com/office/drawing/2014/main" id="{FE98DBA7-A316-CA48-952F-92F6AB053CCC}"/>
              </a:ext>
            </a:extLst>
          </p:cNvPr>
          <p:cNvSpPr/>
          <p:nvPr userDrawn="1"/>
        </p:nvSpPr>
        <p:spPr>
          <a:xfrm>
            <a:off x="0" y="347"/>
            <a:ext cx="12192000" cy="597821"/>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E45CEBEC-6045-6B48-9248-F974A4F1E706}"/>
              </a:ext>
            </a:extLst>
          </p:cNvPr>
          <p:cNvPicPr>
            <a:picLocks noChangeAspect="1"/>
          </p:cNvPicPr>
          <p:nvPr userDrawn="1"/>
        </p:nvPicPr>
        <p:blipFill>
          <a:blip r:embed="rId15"/>
          <a:stretch>
            <a:fillRect/>
          </a:stretch>
        </p:blipFill>
        <p:spPr>
          <a:xfrm>
            <a:off x="265800" y="0"/>
            <a:ext cx="2484600" cy="601113"/>
          </a:xfrm>
          <a:prstGeom prst="rect">
            <a:avLst/>
          </a:prstGeom>
        </p:spPr>
      </p:pic>
      <p:sp>
        <p:nvSpPr>
          <p:cNvPr id="14" name="Date Placeholder 13">
            <a:extLst>
              <a:ext uri="{FF2B5EF4-FFF2-40B4-BE49-F238E27FC236}">
                <a16:creationId xmlns:a16="http://schemas.microsoft.com/office/drawing/2014/main" id="{01B9B7BA-5506-054B-9AA4-F0E7C8C804A0}"/>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CCDA12A7-8EEF-1245-BF62-5F72CEA24203}" type="datetime1">
              <a:rPr lang="en-GB" smtClean="0"/>
              <a:t>03/10/2024</a:t>
            </a:fld>
            <a:endParaRPr lang="en-US">
              <a:solidFill>
                <a:schemeClr val="bg1"/>
              </a:solidFill>
            </a:endParaRPr>
          </a:p>
        </p:txBody>
      </p:sp>
    </p:spTree>
    <p:extLst>
      <p:ext uri="{BB962C8B-B14F-4D97-AF65-F5344CB8AC3E}">
        <p14:creationId xmlns:p14="http://schemas.microsoft.com/office/powerpoint/2010/main" val="3047936723"/>
      </p:ext>
    </p:extLst>
  </p:cSld>
  <p:clrMap bg1="lt1" tx1="dk1" bg2="lt2" tx2="dk2" accent1="accent1" accent2="accent2" accent3="accent3" accent4="accent4" accent5="accent5" accent6="accent6" hlink="hlink" folHlink="folHlink"/>
  <p:sldLayoutIdLst>
    <p:sldLayoutId id="2147483649" r:id="rId1"/>
    <p:sldLayoutId id="2147483671" r:id="rId2"/>
    <p:sldLayoutId id="2147483650" r:id="rId3"/>
    <p:sldLayoutId id="2147483651" r:id="rId4"/>
    <p:sldLayoutId id="2147483672" r:id="rId5"/>
    <p:sldLayoutId id="2147483673" r:id="rId6"/>
    <p:sldLayoutId id="2147483674" r:id="rId7"/>
    <p:sldLayoutId id="2147483652" r:id="rId8"/>
    <p:sldLayoutId id="2147483653" r:id="rId9"/>
    <p:sldLayoutId id="2147483654" r:id="rId10"/>
    <p:sldLayoutId id="2147483655" r:id="rId11"/>
    <p:sldLayoutId id="2147483656" r:id="rId12"/>
    <p:sldLayoutId id="2147483657" r:id="rId13"/>
  </p:sldLayoutIdLst>
  <p:hf hdr="0"/>
  <p:txStyles>
    <p:title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2B37A3F-AAB2-2E41-85B7-8051C69CF0F3}"/>
              </a:ext>
            </a:extLst>
          </p:cNvPr>
          <p:cNvSpPr/>
          <p:nvPr userDrawn="1"/>
        </p:nvSpPr>
        <p:spPr>
          <a:xfrm>
            <a:off x="0" y="6492464"/>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B32A4B1-A347-2D4B-8295-75F95D45B78A}"/>
              </a:ext>
            </a:extLst>
          </p:cNvPr>
          <p:cNvSpPr>
            <a:spLocks noGrp="1"/>
          </p:cNvSpPr>
          <p:nvPr>
            <p:ph type="title"/>
          </p:nvPr>
        </p:nvSpPr>
        <p:spPr>
          <a:xfrm>
            <a:off x="360000" y="756000"/>
            <a:ext cx="9593812" cy="495922"/>
          </a:xfrm>
          <a:prstGeom prst="rect">
            <a:avLst/>
          </a:prstGeom>
        </p:spPr>
        <p:txBody>
          <a:bodyPr vert="horz" lIns="91440" tIns="45720" rIns="91440" bIns="45720" rtlCol="0" anchor="t">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76B920-62FB-704D-BA68-DBE2C713D90F}"/>
              </a:ext>
            </a:extLst>
          </p:cNvPr>
          <p:cNvSpPr>
            <a:spLocks noGrp="1"/>
          </p:cNvSpPr>
          <p:nvPr>
            <p:ph type="body" idx="1"/>
          </p:nvPr>
        </p:nvSpPr>
        <p:spPr>
          <a:xfrm>
            <a:off x="335279" y="1260000"/>
            <a:ext cx="11436721" cy="494188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A7E371F0-A36D-284E-B1C7-69CD15A50F0E}"/>
              </a:ext>
            </a:extLst>
          </p:cNvPr>
          <p:cNvSpPr>
            <a:spLocks noGrp="1"/>
          </p:cNvSpPr>
          <p:nvPr>
            <p:ph type="ftr" sz="quarter" idx="3"/>
          </p:nvPr>
        </p:nvSpPr>
        <p:spPr>
          <a:xfrm>
            <a:off x="4038600" y="6486472"/>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US">
              <a:solidFill>
                <a:schemeClr val="bg1"/>
              </a:solidFill>
            </a:endParaRPr>
          </a:p>
        </p:txBody>
      </p:sp>
      <p:sp>
        <p:nvSpPr>
          <p:cNvPr id="6" name="Slide Number Placeholder 5">
            <a:extLst>
              <a:ext uri="{FF2B5EF4-FFF2-40B4-BE49-F238E27FC236}">
                <a16:creationId xmlns:a16="http://schemas.microsoft.com/office/drawing/2014/main" id="{B5F1001C-798B-E54B-93C9-E7A640833698}"/>
              </a:ext>
            </a:extLst>
          </p:cNvPr>
          <p:cNvSpPr>
            <a:spLocks noGrp="1"/>
          </p:cNvSpPr>
          <p:nvPr>
            <p:ph type="sldNum" sz="quarter" idx="4"/>
          </p:nvPr>
        </p:nvSpPr>
        <p:spPr>
          <a:xfrm>
            <a:off x="8610600" y="6486472"/>
            <a:ext cx="31614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F7DBEFEF-2EF4-7341-AFBF-5942378A7132}" type="slidenum">
              <a:rPr lang="en-US" smtClean="0"/>
              <a:pPr/>
              <a:t>‹#›</a:t>
            </a:fld>
            <a:endParaRPr lang="en-US">
              <a:solidFill>
                <a:schemeClr val="bg1"/>
              </a:solidFill>
            </a:endParaRPr>
          </a:p>
        </p:txBody>
      </p:sp>
      <p:sp>
        <p:nvSpPr>
          <p:cNvPr id="7" name="Rectangle 6">
            <a:extLst>
              <a:ext uri="{FF2B5EF4-FFF2-40B4-BE49-F238E27FC236}">
                <a16:creationId xmlns:a16="http://schemas.microsoft.com/office/drawing/2014/main" id="{FE98DBA7-A316-CA48-952F-92F6AB053CCC}"/>
              </a:ext>
            </a:extLst>
          </p:cNvPr>
          <p:cNvSpPr/>
          <p:nvPr userDrawn="1"/>
        </p:nvSpPr>
        <p:spPr>
          <a:xfrm>
            <a:off x="0" y="347"/>
            <a:ext cx="12192000" cy="597821"/>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E45CEBEC-6045-6B48-9248-F974A4F1E706}"/>
              </a:ext>
            </a:extLst>
          </p:cNvPr>
          <p:cNvPicPr>
            <a:picLocks noChangeAspect="1"/>
          </p:cNvPicPr>
          <p:nvPr userDrawn="1"/>
        </p:nvPicPr>
        <p:blipFill>
          <a:blip r:embed="rId12"/>
          <a:stretch>
            <a:fillRect/>
          </a:stretch>
        </p:blipFill>
        <p:spPr>
          <a:xfrm>
            <a:off x="265800" y="0"/>
            <a:ext cx="2484600" cy="601113"/>
          </a:xfrm>
          <a:prstGeom prst="rect">
            <a:avLst/>
          </a:prstGeom>
        </p:spPr>
      </p:pic>
      <p:sp>
        <p:nvSpPr>
          <p:cNvPr id="14" name="Date Placeholder 13">
            <a:extLst>
              <a:ext uri="{FF2B5EF4-FFF2-40B4-BE49-F238E27FC236}">
                <a16:creationId xmlns:a16="http://schemas.microsoft.com/office/drawing/2014/main" id="{01B9B7BA-5506-054B-9AA4-F0E7C8C804A0}"/>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CCDA12A7-8EEF-1245-BF62-5F72CEA24203}" type="datetime1">
              <a:rPr lang="en-GB" smtClean="0"/>
              <a:t>03/10/2024</a:t>
            </a:fld>
            <a:endParaRPr lang="en-US">
              <a:solidFill>
                <a:schemeClr val="bg1"/>
              </a:solidFill>
            </a:endParaRPr>
          </a:p>
        </p:txBody>
      </p:sp>
    </p:spTree>
    <p:extLst>
      <p:ext uri="{BB962C8B-B14F-4D97-AF65-F5344CB8AC3E}">
        <p14:creationId xmlns:p14="http://schemas.microsoft.com/office/powerpoint/2010/main" val="32574215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p:txStyles>
    <p:title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12.sv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0EA90-EC7C-5045-BF99-5A16AB09AAF4}"/>
              </a:ext>
            </a:extLst>
          </p:cNvPr>
          <p:cNvSpPr>
            <a:spLocks noGrp="1"/>
          </p:cNvSpPr>
          <p:nvPr>
            <p:ph type="ctrTitle"/>
          </p:nvPr>
        </p:nvSpPr>
        <p:spPr/>
        <p:txBody>
          <a:bodyPr/>
          <a:lstStyle/>
          <a:p>
            <a:r>
              <a:rPr lang="en-US">
                <a:latin typeface="Metropolis Black"/>
                <a:cs typeface="Arial"/>
              </a:rPr>
              <a:t>VRP Working Group</a:t>
            </a:r>
            <a:endParaRPr lang="en-US"/>
          </a:p>
        </p:txBody>
      </p:sp>
      <p:sp>
        <p:nvSpPr>
          <p:cNvPr id="3" name="Subtitle 2">
            <a:extLst>
              <a:ext uri="{FF2B5EF4-FFF2-40B4-BE49-F238E27FC236}">
                <a16:creationId xmlns:a16="http://schemas.microsoft.com/office/drawing/2014/main" id="{656AF9E6-A660-D945-9D26-8C52A159FA04}"/>
              </a:ext>
            </a:extLst>
          </p:cNvPr>
          <p:cNvSpPr>
            <a:spLocks noGrp="1"/>
          </p:cNvSpPr>
          <p:nvPr>
            <p:ph type="subTitle" idx="1"/>
          </p:nvPr>
        </p:nvSpPr>
        <p:spPr/>
        <p:txBody>
          <a:bodyPr vert="horz" lIns="91440" tIns="45720" rIns="91440" bIns="45720" rtlCol="0" anchor="t">
            <a:normAutofit lnSpcReduction="10000"/>
          </a:bodyPr>
          <a:lstStyle/>
          <a:p>
            <a:r>
              <a:rPr lang="en-US">
                <a:latin typeface="Metropolis"/>
                <a:cs typeface="Arial"/>
              </a:rPr>
              <a:t>03/10/24</a:t>
            </a:r>
            <a:endParaRPr lang="en-US"/>
          </a:p>
        </p:txBody>
      </p:sp>
      <p:sp>
        <p:nvSpPr>
          <p:cNvPr id="4" name="Text Placeholder 3">
            <a:extLst>
              <a:ext uri="{FF2B5EF4-FFF2-40B4-BE49-F238E27FC236}">
                <a16:creationId xmlns:a16="http://schemas.microsoft.com/office/drawing/2014/main" id="{6EC550D5-544F-4341-B701-45DF92E0951B}"/>
              </a:ext>
            </a:extLst>
          </p:cNvPr>
          <p:cNvSpPr>
            <a:spLocks noGrp="1"/>
          </p:cNvSpPr>
          <p:nvPr>
            <p:ph type="body" sz="quarter" idx="13"/>
          </p:nvPr>
        </p:nvSpPr>
        <p:spPr/>
        <p:txBody>
          <a:bodyPr vert="horz" lIns="91440" tIns="45720" rIns="91440" bIns="45720" rtlCol="0" anchor="t">
            <a:normAutofit/>
          </a:bodyPr>
          <a:lstStyle/>
          <a:p>
            <a:r>
              <a:rPr lang="en-US">
                <a:latin typeface="Metropolis"/>
                <a:cs typeface="Arial"/>
              </a:rPr>
              <a:t>Presentation to VRP WG</a:t>
            </a:r>
            <a:endParaRPr lang="en-US"/>
          </a:p>
          <a:p>
            <a:endParaRPr lang="en-US"/>
          </a:p>
          <a:p>
            <a:r>
              <a:rPr lang="en-US"/>
              <a:t>Classification: PUBLIC</a:t>
            </a:r>
          </a:p>
        </p:txBody>
      </p:sp>
      <p:pic>
        <p:nvPicPr>
          <p:cNvPr id="5" name="Picture 4">
            <a:extLst>
              <a:ext uri="{FF2B5EF4-FFF2-40B4-BE49-F238E27FC236}">
                <a16:creationId xmlns:a16="http://schemas.microsoft.com/office/drawing/2014/main" id="{772880A5-DDD9-9F68-DBAC-AB6844E9BE1B}"/>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8731858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0214A35-9323-10A3-0F48-2CDD4B120DCF}"/>
              </a:ext>
            </a:extLst>
          </p:cNvPr>
          <p:cNvSpPr/>
          <p:nvPr/>
        </p:nvSpPr>
        <p:spPr>
          <a:xfrm>
            <a:off x="6075020" y="1597578"/>
            <a:ext cx="5480933" cy="4610057"/>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p>
        </p:txBody>
      </p:sp>
      <p:sp>
        <p:nvSpPr>
          <p:cNvPr id="10" name="Title 6">
            <a:extLst>
              <a:ext uri="{FF2B5EF4-FFF2-40B4-BE49-F238E27FC236}">
                <a16:creationId xmlns:a16="http://schemas.microsoft.com/office/drawing/2014/main" id="{E181F996-E7F9-00F6-25F0-16BB1A55C1A9}"/>
              </a:ext>
            </a:extLst>
          </p:cNvPr>
          <p:cNvSpPr txBox="1">
            <a:spLocks/>
          </p:cNvSpPr>
          <p:nvPr/>
        </p:nvSpPr>
        <p:spPr>
          <a:xfrm>
            <a:off x="7095208" y="1879800"/>
            <a:ext cx="4460726" cy="4197048"/>
          </a:xfrm>
          <a:prstGeom prst="rect">
            <a:avLst/>
          </a:prstGeom>
        </p:spPr>
        <p:txBody>
          <a:bodyPr vert="horz" lIns="91440" tIns="45720" rIns="91440" bIns="45720" rtlCol="0" anchor="t">
            <a:normAutofit fontScale="90000"/>
          </a:bodyPr>
          <a:lst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a:lstStyle>
          <a:p>
            <a:pPr lvl="0">
              <a:lnSpc>
                <a:spcPct val="110000"/>
              </a:lnSpc>
              <a:spcAft>
                <a:spcPts val="600"/>
              </a:spcAft>
            </a:pPr>
            <a:r>
              <a:rPr lang="en-GB" sz="1800" b="1">
                <a:solidFill>
                  <a:srgbClr val="FFFFFF"/>
                </a:solidFill>
                <a:effectLst/>
                <a:latin typeface="Metropolis"/>
                <a:ea typeface="Arial" panose="020B0604020202020204" pitchFamily="34" charset="0"/>
                <a:cs typeface="Arial"/>
              </a:rPr>
              <a:t>Management of liabilities</a:t>
            </a:r>
            <a:endParaRPr lang="en-US">
              <a:solidFill>
                <a:srgbClr val="FFFFFF"/>
              </a:solidFill>
            </a:endParaRPr>
          </a:p>
          <a:p>
            <a:pPr>
              <a:lnSpc>
                <a:spcPct val="110000"/>
              </a:lnSpc>
              <a:spcAft>
                <a:spcPts val="600"/>
              </a:spcAft>
            </a:pPr>
            <a:endParaRPr lang="en-GB">
              <a:solidFill>
                <a:srgbClr val="FFFFFF"/>
              </a:solidFill>
              <a:latin typeface="Metropolis"/>
              <a:ea typeface="Arial" panose="020B0604020202020204" pitchFamily="34" charset="0"/>
              <a:cs typeface="Arial"/>
            </a:endParaRPr>
          </a:p>
          <a:p>
            <a:pPr>
              <a:lnSpc>
                <a:spcPct val="110000"/>
              </a:lnSpc>
              <a:spcAft>
                <a:spcPts val="600"/>
              </a:spcAft>
            </a:pPr>
            <a:r>
              <a:rPr lang="en-GB" sz="1800" b="1">
                <a:solidFill>
                  <a:srgbClr val="FFFFFF"/>
                </a:solidFill>
                <a:effectLst/>
                <a:latin typeface="Metropolis"/>
                <a:ea typeface="Arial" panose="020B0604020202020204" pitchFamily="34" charset="0"/>
                <a:cs typeface="Arial"/>
              </a:rPr>
              <a:t>Suitability of the management and</a:t>
            </a:r>
            <a:r>
              <a:rPr lang="en-GB">
                <a:solidFill>
                  <a:srgbClr val="FFFFFF"/>
                </a:solidFill>
                <a:latin typeface="Metropolis"/>
                <a:ea typeface="Arial" panose="020B0604020202020204" pitchFamily="34" charset="0"/>
                <a:cs typeface="Arial"/>
              </a:rPr>
              <a:t> </a:t>
            </a:r>
            <a:r>
              <a:rPr lang="en-GB" sz="1800" b="1">
                <a:solidFill>
                  <a:srgbClr val="FFFFFF"/>
                </a:solidFill>
                <a:effectLst/>
                <a:latin typeface="Metropolis"/>
                <a:ea typeface="Arial" panose="020B0604020202020204" pitchFamily="34" charset="0"/>
                <a:cs typeface="Arial"/>
              </a:rPr>
              <a:t>governance of the organisation </a:t>
            </a:r>
            <a:endParaRPr lang="en-GB">
              <a:solidFill>
                <a:srgbClr val="FFFFFF"/>
              </a:solidFill>
              <a:latin typeface="Metropolis"/>
              <a:cs typeface="Arial"/>
            </a:endParaRPr>
          </a:p>
          <a:p>
            <a:pPr>
              <a:lnSpc>
                <a:spcPct val="110000"/>
              </a:lnSpc>
              <a:spcAft>
                <a:spcPts val="600"/>
              </a:spcAft>
            </a:pPr>
            <a:endParaRPr lang="en-GB">
              <a:solidFill>
                <a:srgbClr val="FFFFFF"/>
              </a:solidFill>
              <a:latin typeface="Metropolis"/>
              <a:ea typeface="Arial" panose="020B0604020202020204" pitchFamily="34" charset="0"/>
              <a:cs typeface="Arial"/>
            </a:endParaRPr>
          </a:p>
          <a:p>
            <a:pPr lvl="0">
              <a:lnSpc>
                <a:spcPct val="110000"/>
              </a:lnSpc>
              <a:spcAft>
                <a:spcPts val="600"/>
              </a:spcAft>
            </a:pPr>
            <a:r>
              <a:rPr lang="en-GB" sz="1800" b="1">
                <a:solidFill>
                  <a:srgbClr val="FFFFFF"/>
                </a:solidFill>
                <a:effectLst/>
                <a:latin typeface="Metropolis"/>
                <a:ea typeface="Arial" panose="020B0604020202020204" pitchFamily="34" charset="0"/>
                <a:cs typeface="Arial"/>
              </a:rPr>
              <a:t>Future development for waves 2+, etc. </a:t>
            </a:r>
            <a:endParaRPr lang="en-GB" sz="1800">
              <a:solidFill>
                <a:srgbClr val="FFFFFF"/>
              </a:solidFill>
              <a:effectLst/>
              <a:latin typeface="Metropolis"/>
              <a:ea typeface="Arial" panose="020B0604020202020204" pitchFamily="34" charset="0"/>
              <a:cs typeface="Arial"/>
            </a:endParaRPr>
          </a:p>
          <a:p>
            <a:pPr>
              <a:lnSpc>
                <a:spcPct val="110000"/>
              </a:lnSpc>
              <a:spcAft>
                <a:spcPts val="600"/>
              </a:spcAft>
            </a:pPr>
            <a:endParaRPr lang="en-GB">
              <a:solidFill>
                <a:srgbClr val="FFFFFF"/>
              </a:solidFill>
              <a:latin typeface="Metropolis"/>
              <a:ea typeface="Times New Roman" panose="02020603050405020304" pitchFamily="18" charset="0"/>
              <a:cs typeface="Arial"/>
            </a:endParaRPr>
          </a:p>
          <a:p>
            <a:pPr>
              <a:lnSpc>
                <a:spcPct val="110000"/>
              </a:lnSpc>
              <a:spcAft>
                <a:spcPts val="600"/>
              </a:spcAft>
            </a:pPr>
            <a:r>
              <a:rPr lang="en-GB" sz="1800" b="1">
                <a:solidFill>
                  <a:srgbClr val="FFFFFF"/>
                </a:solidFill>
                <a:effectLst/>
                <a:latin typeface="Metropolis"/>
                <a:ea typeface="Times New Roman" panose="02020603050405020304" pitchFamily="18" charset="0"/>
                <a:cs typeface="Calibri"/>
              </a:rPr>
              <a:t>Legal practicalities relating </a:t>
            </a:r>
            <a:r>
              <a:rPr lang="en-GB">
                <a:solidFill>
                  <a:srgbClr val="FFFFFF"/>
                </a:solidFill>
                <a:latin typeface="Metropolis"/>
                <a:ea typeface="Times New Roman" panose="02020603050405020304" pitchFamily="18" charset="0"/>
                <a:cs typeface="Calibri"/>
              </a:rPr>
              <a:t>to the </a:t>
            </a:r>
            <a:r>
              <a:rPr lang="en-GB" sz="1800" b="1">
                <a:solidFill>
                  <a:srgbClr val="FFFFFF"/>
                </a:solidFill>
                <a:effectLst/>
                <a:latin typeface="Metropolis"/>
                <a:ea typeface="Times New Roman" panose="02020603050405020304" pitchFamily="18" charset="0"/>
                <a:cs typeface="Calibri"/>
              </a:rPr>
              <a:t>organisation in operating </a:t>
            </a:r>
            <a:r>
              <a:rPr lang="en-GB">
                <a:solidFill>
                  <a:srgbClr val="FFFFFF"/>
                </a:solidFill>
                <a:latin typeface="Metropolis"/>
                <a:ea typeface="Times New Roman" panose="02020603050405020304" pitchFamily="18" charset="0"/>
                <a:cs typeface="Calibri"/>
              </a:rPr>
              <a:t>the MLA</a:t>
            </a:r>
          </a:p>
          <a:p>
            <a:pPr>
              <a:lnSpc>
                <a:spcPct val="110000"/>
              </a:lnSpc>
              <a:spcAft>
                <a:spcPts val="600"/>
              </a:spcAft>
            </a:pPr>
            <a:endParaRPr lang="en-GB">
              <a:solidFill>
                <a:srgbClr val="FFFFFF"/>
              </a:solidFill>
              <a:latin typeface="Metropolis"/>
              <a:ea typeface="Times New Roman" panose="02020603050405020304" pitchFamily="18" charset="0"/>
              <a:cs typeface="Calibri"/>
            </a:endParaRPr>
          </a:p>
          <a:p>
            <a:pPr>
              <a:lnSpc>
                <a:spcPct val="110000"/>
              </a:lnSpc>
              <a:spcAft>
                <a:spcPts val="600"/>
              </a:spcAft>
            </a:pPr>
            <a:r>
              <a:rPr lang="en-GB" sz="1800" b="1">
                <a:solidFill>
                  <a:srgbClr val="FFFFFF"/>
                </a:solidFill>
                <a:effectLst/>
                <a:latin typeface="Metropolis"/>
                <a:ea typeface="Times New Roman" panose="02020603050405020304" pitchFamily="18" charset="0"/>
                <a:cs typeface="Calibri"/>
              </a:rPr>
              <a:t>MLA </a:t>
            </a:r>
            <a:r>
              <a:rPr lang="en-GB">
                <a:solidFill>
                  <a:srgbClr val="FFFFFF"/>
                </a:solidFill>
                <a:latin typeface="Metropolis"/>
                <a:ea typeface="Times New Roman" panose="02020603050405020304" pitchFamily="18" charset="0"/>
                <a:cs typeface="Calibri"/>
              </a:rPr>
              <a:t>f</a:t>
            </a:r>
            <a:r>
              <a:rPr lang="en-GB">
                <a:solidFill>
                  <a:srgbClr val="FFFFFF"/>
                </a:solidFill>
                <a:latin typeface="Metropolis"/>
                <a:ea typeface="Times New Roman" panose="02020603050405020304" pitchFamily="18" charset="0"/>
                <a:cs typeface="Arial"/>
              </a:rPr>
              <a:t>it</a:t>
            </a:r>
            <a:r>
              <a:rPr lang="en-GB" sz="1800" b="1">
                <a:solidFill>
                  <a:srgbClr val="FFFFFF"/>
                </a:solidFill>
                <a:effectLst/>
                <a:latin typeface="Metropolis"/>
                <a:ea typeface="Arial" panose="020B0604020202020204" pitchFamily="34" charset="0"/>
                <a:cs typeface="Arial"/>
              </a:rPr>
              <a:t> with JROC’s longer-term plans for the Future Entity</a:t>
            </a:r>
            <a:endParaRPr lang="en-GB"/>
          </a:p>
        </p:txBody>
      </p:sp>
      <p:sp>
        <p:nvSpPr>
          <p:cNvPr id="6" name="Rectangle 5">
            <a:extLst>
              <a:ext uri="{FF2B5EF4-FFF2-40B4-BE49-F238E27FC236}">
                <a16:creationId xmlns:a16="http://schemas.microsoft.com/office/drawing/2014/main" id="{CC5EDA20-4297-6DCB-5B76-F79C9C780058}"/>
              </a:ext>
            </a:extLst>
          </p:cNvPr>
          <p:cNvSpPr/>
          <p:nvPr/>
        </p:nvSpPr>
        <p:spPr>
          <a:xfrm>
            <a:off x="303576" y="1590523"/>
            <a:ext cx="5480933" cy="4610057"/>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p>
        </p:txBody>
      </p:sp>
      <p:sp>
        <p:nvSpPr>
          <p:cNvPr id="2" name="Footer Placeholder 1">
            <a:extLst>
              <a:ext uri="{FF2B5EF4-FFF2-40B4-BE49-F238E27FC236}">
                <a16:creationId xmlns:a16="http://schemas.microsoft.com/office/drawing/2014/main" id="{339872EF-33F5-41F6-87C2-9E61F9EE958E}"/>
              </a:ext>
            </a:extLst>
          </p:cNvPr>
          <p:cNvSpPr>
            <a:spLocks noGrp="1"/>
          </p:cNvSpPr>
          <p:nvPr>
            <p:ph type="ftr" sz="quarter" idx="11"/>
          </p:nvPr>
        </p:nvSpPr>
        <p:spPr/>
        <p:txBody>
          <a:bodyPr/>
          <a:lstStyle/>
          <a:p>
            <a:r>
              <a:rPr lang="en-US"/>
              <a:t>CONFIDENTIAL</a:t>
            </a:r>
          </a:p>
        </p:txBody>
      </p:sp>
      <p:sp>
        <p:nvSpPr>
          <p:cNvPr id="3" name="Slide Number Placeholder 2">
            <a:extLst>
              <a:ext uri="{FF2B5EF4-FFF2-40B4-BE49-F238E27FC236}">
                <a16:creationId xmlns:a16="http://schemas.microsoft.com/office/drawing/2014/main" id="{319AA28B-564C-437C-B587-01C91D52887C}"/>
              </a:ext>
            </a:extLst>
          </p:cNvPr>
          <p:cNvSpPr>
            <a:spLocks noGrp="1"/>
          </p:cNvSpPr>
          <p:nvPr>
            <p:ph type="sldNum" sz="quarter" idx="12"/>
          </p:nvPr>
        </p:nvSpPr>
        <p:spPr/>
        <p:txBody>
          <a:bodyPr/>
          <a:lstStyle/>
          <a:p>
            <a:fld id="{F7DBEFEF-2EF4-7341-AFBF-5942378A7132}" type="slidenum">
              <a:rPr lang="en-US" smtClean="0"/>
              <a:t>10</a:t>
            </a:fld>
            <a:endParaRPr lang="en-US"/>
          </a:p>
        </p:txBody>
      </p:sp>
      <p:sp>
        <p:nvSpPr>
          <p:cNvPr id="4" name="Date Placeholder 3">
            <a:extLst>
              <a:ext uri="{FF2B5EF4-FFF2-40B4-BE49-F238E27FC236}">
                <a16:creationId xmlns:a16="http://schemas.microsoft.com/office/drawing/2014/main" id="{5AAB6A75-63D1-428F-8F04-E19B660E92F8}"/>
              </a:ext>
            </a:extLst>
          </p:cNvPr>
          <p:cNvSpPr>
            <a:spLocks noGrp="1"/>
          </p:cNvSpPr>
          <p:nvPr>
            <p:ph type="dt" sz="half" idx="2"/>
          </p:nvPr>
        </p:nvSpPr>
        <p:spPr/>
        <p:txBody>
          <a:bodyPr/>
          <a:lstStyle/>
          <a:p>
            <a:fld id="{8847B666-15D2-B946-9531-77A749B5F469}" type="datetime1">
              <a:rPr lang="en-GB" smtClean="0"/>
              <a:t>03/10/2024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A9D2E9E2-FE7F-4B4E-B9F5-C8DF3CA216AF}"/>
              </a:ext>
            </a:extLst>
          </p:cNvPr>
          <p:cNvSpPr>
            <a:spLocks noGrp="1"/>
          </p:cNvSpPr>
          <p:nvPr>
            <p:ph type="title"/>
          </p:nvPr>
        </p:nvSpPr>
        <p:spPr>
          <a:xfrm>
            <a:off x="335278" y="797850"/>
            <a:ext cx="11716513" cy="356884"/>
          </a:xfrm>
        </p:spPr>
        <p:txBody>
          <a:bodyPr vert="horz" lIns="91440" tIns="45720" rIns="91440" bIns="45720" rtlCol="0" anchor="t">
            <a:normAutofit/>
          </a:bodyPr>
          <a:lstStyle/>
          <a:p>
            <a:r>
              <a:rPr lang="en-GB"/>
              <a:t>Evaluation criteria and assumptions</a:t>
            </a:r>
          </a:p>
        </p:txBody>
      </p:sp>
      <p:sp>
        <p:nvSpPr>
          <p:cNvPr id="8" name="Title 6">
            <a:extLst>
              <a:ext uri="{FF2B5EF4-FFF2-40B4-BE49-F238E27FC236}">
                <a16:creationId xmlns:a16="http://schemas.microsoft.com/office/drawing/2014/main" id="{77D0B1E3-A9BA-E84A-AFF9-25BECB44466C}"/>
              </a:ext>
            </a:extLst>
          </p:cNvPr>
          <p:cNvSpPr txBox="1">
            <a:spLocks/>
          </p:cNvSpPr>
          <p:nvPr/>
        </p:nvSpPr>
        <p:spPr>
          <a:xfrm>
            <a:off x="1323763" y="1908021"/>
            <a:ext cx="4460726" cy="4507493"/>
          </a:xfrm>
          <a:prstGeom prst="rect">
            <a:avLst/>
          </a:prstGeom>
        </p:spPr>
        <p:txBody>
          <a:bodyPr vert="horz" lIns="91440" tIns="45720" rIns="91440" bIns="45720" rtlCol="0" anchor="t">
            <a:normAutofit fontScale="97500"/>
          </a:bodyPr>
          <a:lst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a:lstStyle>
          <a:p>
            <a:pPr lvl="0">
              <a:lnSpc>
                <a:spcPct val="100000"/>
              </a:lnSpc>
              <a:spcAft>
                <a:spcPts val="800"/>
              </a:spcAft>
            </a:pPr>
            <a:r>
              <a:rPr lang="en-GB" sz="1800" b="1">
                <a:solidFill>
                  <a:srgbClr val="FFFFFF"/>
                </a:solidFill>
                <a:effectLst/>
                <a:latin typeface="Metropolis"/>
                <a:ea typeface="Arial" panose="020B0604020202020204" pitchFamily="34" charset="0"/>
                <a:cs typeface="Arial"/>
              </a:rPr>
              <a:t>Ease of set-up</a:t>
            </a:r>
            <a:endParaRPr lang="en-US">
              <a:solidFill>
                <a:srgbClr val="FFFFFF"/>
              </a:solidFill>
              <a:latin typeface="Metropolis"/>
              <a:cs typeface="Arial"/>
            </a:endParaRPr>
          </a:p>
          <a:p>
            <a:pPr>
              <a:lnSpc>
                <a:spcPct val="100000"/>
              </a:lnSpc>
              <a:spcAft>
                <a:spcPts val="800"/>
              </a:spcAft>
            </a:pPr>
            <a:endParaRPr lang="en-GB">
              <a:solidFill>
                <a:srgbClr val="FFFFFF"/>
              </a:solidFill>
              <a:latin typeface="Metropolis"/>
              <a:ea typeface="Arial" panose="020B0604020202020204" pitchFamily="34" charset="0"/>
              <a:cs typeface="Arial"/>
            </a:endParaRPr>
          </a:p>
          <a:p>
            <a:pPr lvl="0">
              <a:lnSpc>
                <a:spcPct val="100000"/>
              </a:lnSpc>
              <a:spcAft>
                <a:spcPts val="600"/>
              </a:spcAft>
            </a:pPr>
            <a:r>
              <a:rPr lang="en-GB" sz="1800" b="1">
                <a:solidFill>
                  <a:srgbClr val="FFFFFF"/>
                </a:solidFill>
                <a:effectLst/>
                <a:latin typeface="Metropolis"/>
                <a:ea typeface="Arial" panose="020B0604020202020204" pitchFamily="34" charset="0"/>
                <a:cs typeface="Arial"/>
              </a:rPr>
              <a:t>Alignment with capabilities of the organisation  </a:t>
            </a:r>
            <a:endParaRPr lang="en-GB" sz="1800">
              <a:solidFill>
                <a:srgbClr val="FFFFFF"/>
              </a:solidFill>
              <a:effectLst/>
              <a:latin typeface="Metropolis"/>
              <a:ea typeface="Arial" panose="020B0604020202020204" pitchFamily="34" charset="0"/>
              <a:cs typeface="Arial"/>
            </a:endParaRPr>
          </a:p>
          <a:p>
            <a:pPr>
              <a:lnSpc>
                <a:spcPct val="100000"/>
              </a:lnSpc>
              <a:spcAft>
                <a:spcPts val="600"/>
              </a:spcAft>
            </a:pPr>
            <a:endParaRPr lang="en-GB">
              <a:solidFill>
                <a:srgbClr val="FFFFFF"/>
              </a:solidFill>
              <a:latin typeface="Metropolis"/>
              <a:ea typeface="Arial" panose="020B0604020202020204" pitchFamily="34" charset="0"/>
              <a:cs typeface="Arial"/>
            </a:endParaRPr>
          </a:p>
          <a:p>
            <a:pPr lvl="0">
              <a:lnSpc>
                <a:spcPct val="100000"/>
              </a:lnSpc>
              <a:spcAft>
                <a:spcPts val="600"/>
              </a:spcAft>
            </a:pPr>
            <a:r>
              <a:rPr lang="en-GB" sz="1800" b="1">
                <a:solidFill>
                  <a:srgbClr val="FFFFFF"/>
                </a:solidFill>
                <a:effectLst/>
                <a:latin typeface="Metropolis"/>
                <a:ea typeface="Arial" panose="020B0604020202020204" pitchFamily="34" charset="0"/>
                <a:cs typeface="Arial"/>
              </a:rPr>
              <a:t>Fit with core purpose of the organisation </a:t>
            </a:r>
            <a:endParaRPr lang="en-GB" sz="1800">
              <a:solidFill>
                <a:srgbClr val="FFFFFF"/>
              </a:solidFill>
              <a:effectLst/>
              <a:latin typeface="Metropolis"/>
              <a:ea typeface="Arial" panose="020B0604020202020204" pitchFamily="34" charset="0"/>
              <a:cs typeface="Arial"/>
            </a:endParaRPr>
          </a:p>
          <a:p>
            <a:pPr>
              <a:lnSpc>
                <a:spcPct val="100000"/>
              </a:lnSpc>
              <a:spcAft>
                <a:spcPts val="600"/>
              </a:spcAft>
            </a:pPr>
            <a:endParaRPr lang="en-GB">
              <a:solidFill>
                <a:srgbClr val="FFFFFF"/>
              </a:solidFill>
              <a:latin typeface="Metropolis"/>
              <a:ea typeface="Arial" panose="020B0604020202020204" pitchFamily="34" charset="0"/>
              <a:cs typeface="Arial"/>
            </a:endParaRPr>
          </a:p>
          <a:p>
            <a:pPr lvl="0">
              <a:lnSpc>
                <a:spcPct val="100000"/>
              </a:lnSpc>
              <a:spcAft>
                <a:spcPts val="600"/>
              </a:spcAft>
            </a:pPr>
            <a:r>
              <a:rPr lang="en-GB" sz="1800" b="1">
                <a:solidFill>
                  <a:srgbClr val="FFFFFF"/>
                </a:solidFill>
                <a:effectLst/>
                <a:latin typeface="Metropolis"/>
                <a:ea typeface="Arial" panose="020B0604020202020204" pitchFamily="34" charset="0"/>
                <a:cs typeface="Arial"/>
              </a:rPr>
              <a:t>Wider strategic implications for each organisation </a:t>
            </a:r>
            <a:endParaRPr lang="en-GB" sz="1800">
              <a:solidFill>
                <a:srgbClr val="FFFFFF"/>
              </a:solidFill>
              <a:effectLst/>
              <a:latin typeface="Metropolis"/>
              <a:ea typeface="Arial" panose="020B0604020202020204" pitchFamily="34" charset="0"/>
              <a:cs typeface="Arial"/>
            </a:endParaRPr>
          </a:p>
          <a:p>
            <a:pPr>
              <a:lnSpc>
                <a:spcPct val="100000"/>
              </a:lnSpc>
              <a:spcAft>
                <a:spcPts val="600"/>
              </a:spcAft>
            </a:pPr>
            <a:endParaRPr lang="en-GB">
              <a:solidFill>
                <a:srgbClr val="FFFFFF"/>
              </a:solidFill>
              <a:latin typeface="Metropolis"/>
              <a:ea typeface="Arial" panose="020B0604020202020204" pitchFamily="34" charset="0"/>
              <a:cs typeface="Arial"/>
            </a:endParaRPr>
          </a:p>
          <a:p>
            <a:pPr lvl="0">
              <a:lnSpc>
                <a:spcPct val="100000"/>
              </a:lnSpc>
              <a:spcAft>
                <a:spcPts val="600"/>
              </a:spcAft>
            </a:pPr>
            <a:r>
              <a:rPr lang="en-GB" sz="1800" b="1">
                <a:solidFill>
                  <a:srgbClr val="FFFFFF"/>
                </a:solidFill>
                <a:effectLst/>
                <a:latin typeface="Metropolis"/>
                <a:ea typeface="Arial" panose="020B0604020202020204" pitchFamily="34" charset="0"/>
                <a:cs typeface="Arial"/>
              </a:rPr>
              <a:t>Cost (set-up and run)</a:t>
            </a:r>
            <a:endParaRPr lang="en-GB" sz="1800">
              <a:solidFill>
                <a:srgbClr val="FFFFFF"/>
              </a:solidFill>
              <a:effectLst/>
              <a:latin typeface="Metropolis"/>
              <a:ea typeface="Arial" panose="020B0604020202020204" pitchFamily="34" charset="0"/>
              <a:cs typeface="Arial"/>
            </a:endParaRPr>
          </a:p>
        </p:txBody>
      </p:sp>
      <p:grpSp>
        <p:nvGrpSpPr>
          <p:cNvPr id="13" name="Group 12">
            <a:extLst>
              <a:ext uri="{FF2B5EF4-FFF2-40B4-BE49-F238E27FC236}">
                <a16:creationId xmlns:a16="http://schemas.microsoft.com/office/drawing/2014/main" id="{941C7411-45BF-E126-3579-F0072CE6C84A}"/>
              </a:ext>
            </a:extLst>
          </p:cNvPr>
          <p:cNvGrpSpPr/>
          <p:nvPr/>
        </p:nvGrpSpPr>
        <p:grpSpPr>
          <a:xfrm>
            <a:off x="582494" y="1773169"/>
            <a:ext cx="625402" cy="625403"/>
            <a:chOff x="797015" y="2062410"/>
            <a:chExt cx="646331" cy="646332"/>
          </a:xfrm>
        </p:grpSpPr>
        <p:sp>
          <p:nvSpPr>
            <p:cNvPr id="11" name="TextBox 10">
              <a:extLst>
                <a:ext uri="{FF2B5EF4-FFF2-40B4-BE49-F238E27FC236}">
                  <a16:creationId xmlns:a16="http://schemas.microsoft.com/office/drawing/2014/main" id="{C59B9334-F621-CDE9-118D-16EC6853330E}"/>
                </a:ext>
              </a:extLst>
            </p:cNvPr>
            <p:cNvSpPr txBox="1"/>
            <p:nvPr/>
          </p:nvSpPr>
          <p:spPr>
            <a:xfrm>
              <a:off x="871268" y="2062410"/>
              <a:ext cx="472215" cy="646331"/>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1</a:t>
              </a:r>
            </a:p>
          </p:txBody>
        </p:sp>
        <p:sp>
          <p:nvSpPr>
            <p:cNvPr id="12" name="Oval 11">
              <a:extLst>
                <a:ext uri="{FF2B5EF4-FFF2-40B4-BE49-F238E27FC236}">
                  <a16:creationId xmlns:a16="http://schemas.microsoft.com/office/drawing/2014/main" id="{8428C934-B27A-666B-20D0-D5B5D4CF4D9C}"/>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 name="Group 13">
            <a:extLst>
              <a:ext uri="{FF2B5EF4-FFF2-40B4-BE49-F238E27FC236}">
                <a16:creationId xmlns:a16="http://schemas.microsoft.com/office/drawing/2014/main" id="{37B5898E-47A2-B9EC-04DF-638F83F10860}"/>
              </a:ext>
            </a:extLst>
          </p:cNvPr>
          <p:cNvGrpSpPr/>
          <p:nvPr/>
        </p:nvGrpSpPr>
        <p:grpSpPr>
          <a:xfrm>
            <a:off x="582494" y="2648577"/>
            <a:ext cx="625402" cy="625403"/>
            <a:chOff x="797015" y="2062410"/>
            <a:chExt cx="646331" cy="646332"/>
          </a:xfrm>
        </p:grpSpPr>
        <p:sp>
          <p:nvSpPr>
            <p:cNvPr id="15" name="TextBox 14">
              <a:extLst>
                <a:ext uri="{FF2B5EF4-FFF2-40B4-BE49-F238E27FC236}">
                  <a16:creationId xmlns:a16="http://schemas.microsoft.com/office/drawing/2014/main" id="{757F214B-DC83-0A8B-E4EB-3BD90A778F3D}"/>
                </a:ext>
              </a:extLst>
            </p:cNvPr>
            <p:cNvSpPr txBox="1"/>
            <p:nvPr/>
          </p:nvSpPr>
          <p:spPr>
            <a:xfrm>
              <a:off x="884062" y="2062410"/>
              <a:ext cx="472215" cy="646331"/>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2</a:t>
              </a:r>
            </a:p>
          </p:txBody>
        </p:sp>
        <p:sp>
          <p:nvSpPr>
            <p:cNvPr id="16" name="Oval 15">
              <a:extLst>
                <a:ext uri="{FF2B5EF4-FFF2-40B4-BE49-F238E27FC236}">
                  <a16:creationId xmlns:a16="http://schemas.microsoft.com/office/drawing/2014/main" id="{DB53FC2E-439F-576D-9946-A81182D11576}"/>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1" name="Group 20">
            <a:extLst>
              <a:ext uri="{FF2B5EF4-FFF2-40B4-BE49-F238E27FC236}">
                <a16:creationId xmlns:a16="http://schemas.microsoft.com/office/drawing/2014/main" id="{0955F4A3-9BC8-B979-56E1-4620AAAF76A3}"/>
              </a:ext>
            </a:extLst>
          </p:cNvPr>
          <p:cNvGrpSpPr/>
          <p:nvPr/>
        </p:nvGrpSpPr>
        <p:grpSpPr>
          <a:xfrm>
            <a:off x="582494" y="3554060"/>
            <a:ext cx="625402" cy="625403"/>
            <a:chOff x="797015" y="2062410"/>
            <a:chExt cx="646331" cy="646332"/>
          </a:xfrm>
        </p:grpSpPr>
        <p:sp>
          <p:nvSpPr>
            <p:cNvPr id="22" name="TextBox 21">
              <a:extLst>
                <a:ext uri="{FF2B5EF4-FFF2-40B4-BE49-F238E27FC236}">
                  <a16:creationId xmlns:a16="http://schemas.microsoft.com/office/drawing/2014/main" id="{1F35139A-55D4-0896-A382-B9861333126B}"/>
                </a:ext>
              </a:extLst>
            </p:cNvPr>
            <p:cNvSpPr txBox="1"/>
            <p:nvPr/>
          </p:nvSpPr>
          <p:spPr>
            <a:xfrm>
              <a:off x="884062" y="2062410"/>
              <a:ext cx="472215" cy="646331"/>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3</a:t>
              </a:r>
            </a:p>
          </p:txBody>
        </p:sp>
        <p:sp>
          <p:nvSpPr>
            <p:cNvPr id="23" name="Oval 22">
              <a:extLst>
                <a:ext uri="{FF2B5EF4-FFF2-40B4-BE49-F238E27FC236}">
                  <a16:creationId xmlns:a16="http://schemas.microsoft.com/office/drawing/2014/main" id="{43F88C3C-4977-B0B9-9D95-56BD3FC9F021}"/>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 23">
            <a:extLst>
              <a:ext uri="{FF2B5EF4-FFF2-40B4-BE49-F238E27FC236}">
                <a16:creationId xmlns:a16="http://schemas.microsoft.com/office/drawing/2014/main" id="{E585503A-3DA7-A389-5B7E-0B0E6713A67F}"/>
              </a:ext>
            </a:extLst>
          </p:cNvPr>
          <p:cNvGrpSpPr/>
          <p:nvPr/>
        </p:nvGrpSpPr>
        <p:grpSpPr>
          <a:xfrm>
            <a:off x="582494" y="4470396"/>
            <a:ext cx="625402" cy="646331"/>
            <a:chOff x="797015" y="2062411"/>
            <a:chExt cx="646331" cy="667960"/>
          </a:xfrm>
        </p:grpSpPr>
        <p:sp>
          <p:nvSpPr>
            <p:cNvPr id="25" name="TextBox 24">
              <a:extLst>
                <a:ext uri="{FF2B5EF4-FFF2-40B4-BE49-F238E27FC236}">
                  <a16:creationId xmlns:a16="http://schemas.microsoft.com/office/drawing/2014/main" id="{0DDF15DE-CF16-F727-B6DB-B3C26E0521E0}"/>
                </a:ext>
              </a:extLst>
            </p:cNvPr>
            <p:cNvSpPr txBox="1"/>
            <p:nvPr/>
          </p:nvSpPr>
          <p:spPr>
            <a:xfrm>
              <a:off x="884062" y="2062411"/>
              <a:ext cx="472215" cy="667960"/>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4</a:t>
              </a:r>
            </a:p>
          </p:txBody>
        </p:sp>
        <p:sp>
          <p:nvSpPr>
            <p:cNvPr id="26" name="Oval 25">
              <a:extLst>
                <a:ext uri="{FF2B5EF4-FFF2-40B4-BE49-F238E27FC236}">
                  <a16:creationId xmlns:a16="http://schemas.microsoft.com/office/drawing/2014/main" id="{5FBC9D28-D72C-5522-6F0E-323D214CF9FD}"/>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7" name="Group 26">
            <a:extLst>
              <a:ext uri="{FF2B5EF4-FFF2-40B4-BE49-F238E27FC236}">
                <a16:creationId xmlns:a16="http://schemas.microsoft.com/office/drawing/2014/main" id="{99B44BBC-0C28-40E3-1A09-A2C385A77774}"/>
              </a:ext>
            </a:extLst>
          </p:cNvPr>
          <p:cNvGrpSpPr/>
          <p:nvPr/>
        </p:nvGrpSpPr>
        <p:grpSpPr>
          <a:xfrm>
            <a:off x="581643" y="5373030"/>
            <a:ext cx="625402" cy="646331"/>
            <a:chOff x="797015" y="2062411"/>
            <a:chExt cx="646331" cy="667960"/>
          </a:xfrm>
        </p:grpSpPr>
        <p:sp>
          <p:nvSpPr>
            <p:cNvPr id="28" name="TextBox 27">
              <a:extLst>
                <a:ext uri="{FF2B5EF4-FFF2-40B4-BE49-F238E27FC236}">
                  <a16:creationId xmlns:a16="http://schemas.microsoft.com/office/drawing/2014/main" id="{6882EC51-2669-141D-F9FE-A03DAAA74418}"/>
                </a:ext>
              </a:extLst>
            </p:cNvPr>
            <p:cNvSpPr txBox="1"/>
            <p:nvPr/>
          </p:nvSpPr>
          <p:spPr>
            <a:xfrm>
              <a:off x="871268" y="2062411"/>
              <a:ext cx="472215" cy="667960"/>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5</a:t>
              </a:r>
            </a:p>
          </p:txBody>
        </p:sp>
        <p:sp>
          <p:nvSpPr>
            <p:cNvPr id="29" name="Oval 28">
              <a:extLst>
                <a:ext uri="{FF2B5EF4-FFF2-40B4-BE49-F238E27FC236}">
                  <a16:creationId xmlns:a16="http://schemas.microsoft.com/office/drawing/2014/main" id="{96D553B6-DA29-74B0-0C4B-5B5FBF219C6D}"/>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0" name="Group 29">
            <a:extLst>
              <a:ext uri="{FF2B5EF4-FFF2-40B4-BE49-F238E27FC236}">
                <a16:creationId xmlns:a16="http://schemas.microsoft.com/office/drawing/2014/main" id="{E69FB656-6872-7627-C450-72BE469F652D}"/>
              </a:ext>
            </a:extLst>
          </p:cNvPr>
          <p:cNvGrpSpPr/>
          <p:nvPr/>
        </p:nvGrpSpPr>
        <p:grpSpPr>
          <a:xfrm>
            <a:off x="6324865" y="1757491"/>
            <a:ext cx="625402" cy="646331"/>
            <a:chOff x="797015" y="2062411"/>
            <a:chExt cx="646331" cy="667960"/>
          </a:xfrm>
        </p:grpSpPr>
        <p:sp>
          <p:nvSpPr>
            <p:cNvPr id="31" name="TextBox 30">
              <a:extLst>
                <a:ext uri="{FF2B5EF4-FFF2-40B4-BE49-F238E27FC236}">
                  <a16:creationId xmlns:a16="http://schemas.microsoft.com/office/drawing/2014/main" id="{50021132-D366-41FC-ADF1-C4134C36782A}"/>
                </a:ext>
              </a:extLst>
            </p:cNvPr>
            <p:cNvSpPr txBox="1"/>
            <p:nvPr/>
          </p:nvSpPr>
          <p:spPr>
            <a:xfrm>
              <a:off x="871268" y="2062411"/>
              <a:ext cx="472215" cy="667960"/>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6</a:t>
              </a:r>
            </a:p>
          </p:txBody>
        </p:sp>
        <p:sp>
          <p:nvSpPr>
            <p:cNvPr id="32" name="Oval 31">
              <a:extLst>
                <a:ext uri="{FF2B5EF4-FFF2-40B4-BE49-F238E27FC236}">
                  <a16:creationId xmlns:a16="http://schemas.microsoft.com/office/drawing/2014/main" id="{99EA97C6-C474-9570-6530-977A79FF4ECF}"/>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3" name="Group 32">
            <a:extLst>
              <a:ext uri="{FF2B5EF4-FFF2-40B4-BE49-F238E27FC236}">
                <a16:creationId xmlns:a16="http://schemas.microsoft.com/office/drawing/2014/main" id="{4D8ED1CD-3FDE-ECDE-A3F6-50926680ED07}"/>
              </a:ext>
            </a:extLst>
          </p:cNvPr>
          <p:cNvGrpSpPr/>
          <p:nvPr/>
        </p:nvGrpSpPr>
        <p:grpSpPr>
          <a:xfrm>
            <a:off x="6324865" y="2583778"/>
            <a:ext cx="625402" cy="646331"/>
            <a:chOff x="797015" y="2062411"/>
            <a:chExt cx="646331" cy="667960"/>
          </a:xfrm>
        </p:grpSpPr>
        <p:sp>
          <p:nvSpPr>
            <p:cNvPr id="34" name="TextBox 33">
              <a:extLst>
                <a:ext uri="{FF2B5EF4-FFF2-40B4-BE49-F238E27FC236}">
                  <a16:creationId xmlns:a16="http://schemas.microsoft.com/office/drawing/2014/main" id="{FA72CD34-8633-B629-66C9-542A987E3210}"/>
                </a:ext>
              </a:extLst>
            </p:cNvPr>
            <p:cNvSpPr txBox="1"/>
            <p:nvPr/>
          </p:nvSpPr>
          <p:spPr>
            <a:xfrm>
              <a:off x="871268" y="2062411"/>
              <a:ext cx="472215" cy="667960"/>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7</a:t>
              </a:r>
            </a:p>
          </p:txBody>
        </p:sp>
        <p:sp>
          <p:nvSpPr>
            <p:cNvPr id="35" name="Oval 34">
              <a:extLst>
                <a:ext uri="{FF2B5EF4-FFF2-40B4-BE49-F238E27FC236}">
                  <a16:creationId xmlns:a16="http://schemas.microsoft.com/office/drawing/2014/main" id="{BF1F1EE4-CA60-68D0-94D8-F5F20989D4A1}"/>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9" name="Title 6">
            <a:extLst>
              <a:ext uri="{FF2B5EF4-FFF2-40B4-BE49-F238E27FC236}">
                <a16:creationId xmlns:a16="http://schemas.microsoft.com/office/drawing/2014/main" id="{34F0F083-3161-E608-DBAA-92D7BC551B21}"/>
              </a:ext>
            </a:extLst>
          </p:cNvPr>
          <p:cNvSpPr txBox="1">
            <a:spLocks/>
          </p:cNvSpPr>
          <p:nvPr/>
        </p:nvSpPr>
        <p:spPr>
          <a:xfrm>
            <a:off x="335277" y="1153095"/>
            <a:ext cx="11716513" cy="389331"/>
          </a:xfrm>
          <a:prstGeom prst="rect">
            <a:avLst/>
          </a:prstGeom>
        </p:spPr>
        <p:txBody>
          <a:bodyPr vert="horz" lIns="91440" tIns="45720" rIns="91440" bIns="45720" rtlCol="0" anchor="t">
            <a:normAutofit fontScale="97500"/>
          </a:bodyPr>
          <a:lst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a:lstStyle>
          <a:p>
            <a:r>
              <a:rPr lang="en-GB" sz="1600" b="0">
                <a:solidFill>
                  <a:schemeClr val="tx1"/>
                </a:solidFill>
                <a:latin typeface="Metropolis"/>
              </a:rPr>
              <a:t>A successful solution </a:t>
            </a:r>
            <a:r>
              <a:rPr lang="en-GB" sz="1600" i="1">
                <a:solidFill>
                  <a:schemeClr val="tx1"/>
                </a:solidFill>
                <a:latin typeface="Metropolis"/>
              </a:rPr>
              <a:t>should be justified based on the following criteria:</a:t>
            </a:r>
          </a:p>
        </p:txBody>
      </p:sp>
      <p:grpSp>
        <p:nvGrpSpPr>
          <p:cNvPr id="17" name="Group 16">
            <a:extLst>
              <a:ext uri="{FF2B5EF4-FFF2-40B4-BE49-F238E27FC236}">
                <a16:creationId xmlns:a16="http://schemas.microsoft.com/office/drawing/2014/main" id="{0AE86422-1C7F-026C-67DC-2BF45ABA005E}"/>
              </a:ext>
            </a:extLst>
          </p:cNvPr>
          <p:cNvGrpSpPr/>
          <p:nvPr/>
        </p:nvGrpSpPr>
        <p:grpSpPr>
          <a:xfrm>
            <a:off x="6324865" y="3501000"/>
            <a:ext cx="625402" cy="646331"/>
            <a:chOff x="797015" y="2062411"/>
            <a:chExt cx="646331" cy="667960"/>
          </a:xfrm>
        </p:grpSpPr>
        <p:sp>
          <p:nvSpPr>
            <p:cNvPr id="18" name="TextBox 17">
              <a:extLst>
                <a:ext uri="{FF2B5EF4-FFF2-40B4-BE49-F238E27FC236}">
                  <a16:creationId xmlns:a16="http://schemas.microsoft.com/office/drawing/2014/main" id="{B3AC8392-4D02-9C05-A3ED-80058C2500F7}"/>
                </a:ext>
              </a:extLst>
            </p:cNvPr>
            <p:cNvSpPr txBox="1"/>
            <p:nvPr/>
          </p:nvSpPr>
          <p:spPr>
            <a:xfrm>
              <a:off x="871268" y="2062411"/>
              <a:ext cx="472215" cy="667960"/>
            </a:xfrm>
            <a:prstGeom prst="rect">
              <a:avLst/>
            </a:prstGeom>
            <a:noFill/>
          </p:spPr>
          <p:txBody>
            <a:bodyPr wrap="square" lIns="91440" tIns="45720" rIns="91440" bIns="45720" rtlCol="0" anchor="t">
              <a:spAutoFit/>
            </a:bodyPr>
            <a:lstStyle/>
            <a:p>
              <a:pPr algn="ctr"/>
              <a:r>
                <a:rPr lang="en-GB" sz="3600" b="1">
                  <a:solidFill>
                    <a:srgbClr val="9DEAF9"/>
                  </a:solidFill>
                  <a:latin typeface="Metropolis Black"/>
                </a:rPr>
                <a:t>8</a:t>
              </a:r>
              <a:endParaRPr lang="en-GB" sz="3600" b="1">
                <a:solidFill>
                  <a:srgbClr val="9DEAF9"/>
                </a:solidFill>
                <a:latin typeface="Metropolis Black" panose="00000A00000000000000" pitchFamily="50" charset="0"/>
              </a:endParaRPr>
            </a:p>
          </p:txBody>
        </p:sp>
        <p:sp>
          <p:nvSpPr>
            <p:cNvPr id="19" name="Oval 18">
              <a:extLst>
                <a:ext uri="{FF2B5EF4-FFF2-40B4-BE49-F238E27FC236}">
                  <a16:creationId xmlns:a16="http://schemas.microsoft.com/office/drawing/2014/main" id="{56F33AD3-89C5-7A9C-2688-2BBA8D1C23F6}"/>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 name="Group 19">
            <a:extLst>
              <a:ext uri="{FF2B5EF4-FFF2-40B4-BE49-F238E27FC236}">
                <a16:creationId xmlns:a16="http://schemas.microsoft.com/office/drawing/2014/main" id="{7CF65A09-EE86-5094-1749-893CA740A3DF}"/>
              </a:ext>
            </a:extLst>
          </p:cNvPr>
          <p:cNvGrpSpPr/>
          <p:nvPr/>
        </p:nvGrpSpPr>
        <p:grpSpPr>
          <a:xfrm>
            <a:off x="6324865" y="4340612"/>
            <a:ext cx="625402" cy="646331"/>
            <a:chOff x="797015" y="2062411"/>
            <a:chExt cx="646331" cy="667960"/>
          </a:xfrm>
        </p:grpSpPr>
        <p:sp>
          <p:nvSpPr>
            <p:cNvPr id="36" name="TextBox 35">
              <a:extLst>
                <a:ext uri="{FF2B5EF4-FFF2-40B4-BE49-F238E27FC236}">
                  <a16:creationId xmlns:a16="http://schemas.microsoft.com/office/drawing/2014/main" id="{6D38F634-0961-B978-8CF2-8CF54B835548}"/>
                </a:ext>
              </a:extLst>
            </p:cNvPr>
            <p:cNvSpPr txBox="1"/>
            <p:nvPr/>
          </p:nvSpPr>
          <p:spPr>
            <a:xfrm>
              <a:off x="871268" y="2062411"/>
              <a:ext cx="472215" cy="667960"/>
            </a:xfrm>
            <a:prstGeom prst="rect">
              <a:avLst/>
            </a:prstGeom>
            <a:noFill/>
          </p:spPr>
          <p:txBody>
            <a:bodyPr wrap="square" lIns="91440" tIns="45720" rIns="91440" bIns="45720" rtlCol="0" anchor="t">
              <a:spAutoFit/>
            </a:bodyPr>
            <a:lstStyle/>
            <a:p>
              <a:pPr algn="ctr"/>
              <a:r>
                <a:rPr lang="en-GB" sz="3600" b="1">
                  <a:solidFill>
                    <a:srgbClr val="9DEAF9"/>
                  </a:solidFill>
                  <a:latin typeface="Metropolis Black"/>
                </a:rPr>
                <a:t>9</a:t>
              </a:r>
              <a:endParaRPr lang="en-GB" sz="3600" b="1">
                <a:solidFill>
                  <a:srgbClr val="9DEAF9"/>
                </a:solidFill>
                <a:latin typeface="Metropolis Black" panose="00000A00000000000000" pitchFamily="50" charset="0"/>
              </a:endParaRPr>
            </a:p>
          </p:txBody>
        </p:sp>
        <p:sp>
          <p:nvSpPr>
            <p:cNvPr id="37" name="Oval 36">
              <a:extLst>
                <a:ext uri="{FF2B5EF4-FFF2-40B4-BE49-F238E27FC236}">
                  <a16:creationId xmlns:a16="http://schemas.microsoft.com/office/drawing/2014/main" id="{363E3F28-21F0-0F87-D162-3C2013C56D09}"/>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8" name="Group 37">
            <a:extLst>
              <a:ext uri="{FF2B5EF4-FFF2-40B4-BE49-F238E27FC236}">
                <a16:creationId xmlns:a16="http://schemas.microsoft.com/office/drawing/2014/main" id="{45ECA10F-3E4E-10DA-FD1A-C3093243927C}"/>
              </a:ext>
            </a:extLst>
          </p:cNvPr>
          <p:cNvGrpSpPr/>
          <p:nvPr/>
        </p:nvGrpSpPr>
        <p:grpSpPr>
          <a:xfrm>
            <a:off x="6324865" y="5264890"/>
            <a:ext cx="625402" cy="625403"/>
            <a:chOff x="797015" y="2062411"/>
            <a:chExt cx="646331" cy="646331"/>
          </a:xfrm>
        </p:grpSpPr>
        <p:sp>
          <p:nvSpPr>
            <p:cNvPr id="40" name="TextBox 39">
              <a:extLst>
                <a:ext uri="{FF2B5EF4-FFF2-40B4-BE49-F238E27FC236}">
                  <a16:creationId xmlns:a16="http://schemas.microsoft.com/office/drawing/2014/main" id="{83EFF048-7479-4ECB-D017-4B9A7B5184A2}"/>
                </a:ext>
              </a:extLst>
            </p:cNvPr>
            <p:cNvSpPr txBox="1"/>
            <p:nvPr/>
          </p:nvSpPr>
          <p:spPr>
            <a:xfrm>
              <a:off x="798351" y="2128036"/>
              <a:ext cx="625339" cy="540729"/>
            </a:xfrm>
            <a:prstGeom prst="rect">
              <a:avLst/>
            </a:prstGeom>
            <a:noFill/>
          </p:spPr>
          <p:txBody>
            <a:bodyPr wrap="square" lIns="91440" tIns="45720" rIns="91440" bIns="45720" rtlCol="0" anchor="t">
              <a:spAutoFit/>
            </a:bodyPr>
            <a:lstStyle/>
            <a:p>
              <a:pPr algn="ctr"/>
              <a:r>
                <a:rPr lang="en-GB" sz="2800" b="1">
                  <a:solidFill>
                    <a:srgbClr val="9DEAF9"/>
                  </a:solidFill>
                  <a:latin typeface="Metropolis Black"/>
                </a:rPr>
                <a:t>10</a:t>
              </a:r>
              <a:endParaRPr lang="en-GB" sz="2800" b="1">
                <a:solidFill>
                  <a:srgbClr val="9DEAF9"/>
                </a:solidFill>
                <a:latin typeface="Metropolis Black" panose="00000A00000000000000" pitchFamily="50" charset="0"/>
              </a:endParaRPr>
            </a:p>
          </p:txBody>
        </p:sp>
        <p:sp>
          <p:nvSpPr>
            <p:cNvPr id="41" name="Oval 40">
              <a:extLst>
                <a:ext uri="{FF2B5EF4-FFF2-40B4-BE49-F238E27FC236}">
                  <a16:creationId xmlns:a16="http://schemas.microsoft.com/office/drawing/2014/main" id="{FCEA24AD-2B3C-53B3-A329-A6606A1C497F}"/>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9" name="Picture 8">
            <a:extLst>
              <a:ext uri="{FF2B5EF4-FFF2-40B4-BE49-F238E27FC236}">
                <a16:creationId xmlns:a16="http://schemas.microsoft.com/office/drawing/2014/main" id="{D1273C03-3B7B-873C-96D6-8CCE0CD91C72}"/>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3191714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0907877-5B15-1306-8F52-10038D658D36}"/>
              </a:ext>
            </a:extLst>
          </p:cNvPr>
          <p:cNvSpPr/>
          <p:nvPr/>
        </p:nvSpPr>
        <p:spPr>
          <a:xfrm>
            <a:off x="8151523" y="1923800"/>
            <a:ext cx="3600000" cy="4250257"/>
          </a:xfrm>
          <a:prstGeom prst="rect">
            <a:avLst/>
          </a:prstGeom>
          <a:solidFill>
            <a:srgbClr val="B2E5F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A0A214A6-3402-EA54-A85E-749E3F1C08D1}"/>
              </a:ext>
            </a:extLst>
          </p:cNvPr>
          <p:cNvSpPr/>
          <p:nvPr/>
        </p:nvSpPr>
        <p:spPr>
          <a:xfrm>
            <a:off x="4316799" y="1918927"/>
            <a:ext cx="3608897" cy="4260915"/>
          </a:xfrm>
          <a:prstGeom prst="rect">
            <a:avLst/>
          </a:prstGeom>
          <a:solidFill>
            <a:srgbClr val="B8F6F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71CF0DE0-E6D6-83BD-FDA4-32242F1428B0}"/>
              </a:ext>
            </a:extLst>
          </p:cNvPr>
          <p:cNvSpPr/>
          <p:nvPr/>
        </p:nvSpPr>
        <p:spPr>
          <a:xfrm>
            <a:off x="503076" y="1936846"/>
            <a:ext cx="3561993" cy="4276155"/>
          </a:xfrm>
          <a:prstGeom prst="rect">
            <a:avLst/>
          </a:prstGeom>
          <a:solidFill>
            <a:srgbClr val="DCDCF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319AA28B-564C-437C-B587-01C91D52887C}"/>
              </a:ext>
            </a:extLst>
          </p:cNvPr>
          <p:cNvSpPr>
            <a:spLocks noGrp="1"/>
          </p:cNvSpPr>
          <p:nvPr>
            <p:ph type="sldNum" sz="quarter" idx="12"/>
          </p:nvPr>
        </p:nvSpPr>
        <p:spPr>
          <a:xfrm>
            <a:off x="8666363" y="5816479"/>
            <a:ext cx="3161400" cy="365125"/>
          </a:xfrm>
        </p:spPr>
        <p:txBody>
          <a:bodyPr/>
          <a:lstStyle/>
          <a:p>
            <a:fld id="{F7DBEFEF-2EF4-7341-AFBF-5942378A7132}" type="slidenum">
              <a:rPr lang="en-US" smtClean="0"/>
              <a:t>11</a:t>
            </a:fld>
            <a:endParaRPr lang="en-US"/>
          </a:p>
        </p:txBody>
      </p:sp>
      <p:sp>
        <p:nvSpPr>
          <p:cNvPr id="5" name="TextBox 4">
            <a:extLst>
              <a:ext uri="{FF2B5EF4-FFF2-40B4-BE49-F238E27FC236}">
                <a16:creationId xmlns:a16="http://schemas.microsoft.com/office/drawing/2014/main" id="{2584A241-9FBC-559E-AE75-10B7FF8455BB}"/>
              </a:ext>
            </a:extLst>
          </p:cNvPr>
          <p:cNvSpPr txBox="1"/>
          <p:nvPr/>
        </p:nvSpPr>
        <p:spPr>
          <a:xfrm>
            <a:off x="415643" y="719935"/>
            <a:ext cx="11463525" cy="369332"/>
          </a:xfrm>
          <a:prstGeom prst="rect">
            <a:avLst/>
          </a:prstGeom>
          <a:noFill/>
        </p:spPr>
        <p:txBody>
          <a:bodyPr wrap="square" lIns="91440" tIns="45720" rIns="91440" bIns="45720" rtlCol="0" anchor="t">
            <a:spAutoFit/>
          </a:bodyPr>
          <a:lstStyle/>
          <a:p>
            <a:r>
              <a:rPr lang="en-GB" b="1">
                <a:solidFill>
                  <a:srgbClr val="101289"/>
                </a:solidFill>
                <a:latin typeface="Metropolis Black" pitchFamily="2" charset="77"/>
                <a:ea typeface="+mj-ea"/>
              </a:rPr>
              <a:t>Options – 1/2</a:t>
            </a:r>
          </a:p>
        </p:txBody>
      </p:sp>
      <p:sp>
        <p:nvSpPr>
          <p:cNvPr id="14" name="TextBox 13">
            <a:extLst>
              <a:ext uri="{FF2B5EF4-FFF2-40B4-BE49-F238E27FC236}">
                <a16:creationId xmlns:a16="http://schemas.microsoft.com/office/drawing/2014/main" id="{DDD2BCA9-B920-D98A-0E94-6C904A47B150}"/>
              </a:ext>
            </a:extLst>
          </p:cNvPr>
          <p:cNvSpPr txBox="1"/>
          <p:nvPr/>
        </p:nvSpPr>
        <p:spPr>
          <a:xfrm>
            <a:off x="499870" y="2195832"/>
            <a:ext cx="3561993" cy="2492990"/>
          </a:xfrm>
          <a:prstGeom prst="rect">
            <a:avLst/>
          </a:prstGeom>
          <a:noFill/>
        </p:spPr>
        <p:txBody>
          <a:bodyPr wrap="square" lIns="91440" tIns="45720" rIns="91440" bIns="45720" anchor="t">
            <a:spAutoFit/>
          </a:bodyPr>
          <a:lstStyle/>
          <a:p>
            <a:pPr marL="171450" indent="-171450" rtl="0" fontAlgn="base">
              <a:buFont typeface="Arial"/>
              <a:buChar char="•"/>
            </a:pPr>
            <a:r>
              <a:rPr lang="en-GB" sz="1200" b="0" i="0">
                <a:solidFill>
                  <a:srgbClr val="000000"/>
                </a:solidFill>
                <a:effectLst/>
                <a:latin typeface="Metropolis"/>
              </a:rPr>
              <a:t>Pay.UK would be a contracting party to the MLA acting as the Wave 1 MLA Operator, discharging this role alongside their other responsibilities as the operator of the UK’s faster payments and BACS retail payment systems</a:t>
            </a:r>
            <a:endParaRPr lang="en-US">
              <a:cs typeface="Arial" panose="020B0604020202020204"/>
            </a:endParaRPr>
          </a:p>
          <a:p>
            <a:endParaRPr lang="en-GB" sz="1200">
              <a:solidFill>
                <a:srgbClr val="000000"/>
              </a:solidFill>
              <a:latin typeface="Metropolis"/>
            </a:endParaRPr>
          </a:p>
          <a:p>
            <a:pPr marL="171450" indent="-171450" rtl="0" fontAlgn="base">
              <a:buFont typeface="Arial"/>
              <a:buChar char="•"/>
            </a:pPr>
            <a:r>
              <a:rPr lang="en-GB" sz="1200">
                <a:solidFill>
                  <a:srgbClr val="000000"/>
                </a:solidFill>
                <a:latin typeface="Metropolis"/>
              </a:rPr>
              <a:t>The</a:t>
            </a:r>
            <a:r>
              <a:rPr lang="en-GB" sz="1200" b="0" i="0">
                <a:solidFill>
                  <a:srgbClr val="000000"/>
                </a:solidFill>
                <a:effectLst/>
                <a:latin typeface="Metropolis"/>
              </a:rPr>
              <a:t> Payment Systems Regulator (PSR) in their Call for Views on VRPs (CP/23/12) identified Pay.UK as a potential option to be the MLA operator</a:t>
            </a:r>
          </a:p>
          <a:p>
            <a:endParaRPr lang="en-GB" sz="1200">
              <a:solidFill>
                <a:srgbClr val="000000"/>
              </a:solidFill>
              <a:latin typeface="Metropolis"/>
            </a:endParaRPr>
          </a:p>
          <a:p>
            <a:pPr marL="171450" indent="-171450" rtl="0" fontAlgn="base">
              <a:buFont typeface="Arial"/>
              <a:buChar char="•"/>
            </a:pPr>
            <a:r>
              <a:rPr lang="en-GB" sz="1200" b="0" i="0">
                <a:solidFill>
                  <a:srgbClr val="000000"/>
                </a:solidFill>
                <a:effectLst/>
                <a:latin typeface="Metropolis"/>
              </a:rPr>
              <a:t>Robust governance processes would be required to govern how Pay.UK discharges these responsibilities alongside their existing ones</a:t>
            </a:r>
          </a:p>
        </p:txBody>
      </p:sp>
      <p:sp>
        <p:nvSpPr>
          <p:cNvPr id="6" name="TextBox 5">
            <a:extLst>
              <a:ext uri="{FF2B5EF4-FFF2-40B4-BE49-F238E27FC236}">
                <a16:creationId xmlns:a16="http://schemas.microsoft.com/office/drawing/2014/main" id="{9B3E92AE-F7FC-E67C-6729-AB38761A506B}"/>
              </a:ext>
            </a:extLst>
          </p:cNvPr>
          <p:cNvSpPr txBox="1"/>
          <p:nvPr/>
        </p:nvSpPr>
        <p:spPr>
          <a:xfrm>
            <a:off x="8151523" y="2193084"/>
            <a:ext cx="3600000" cy="22124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lnSpc>
                <a:spcPct val="107000"/>
              </a:lnSpc>
              <a:spcAft>
                <a:spcPts val="600"/>
              </a:spcAft>
              <a:buFont typeface="Arial"/>
              <a:buChar char="•"/>
            </a:pPr>
            <a:r>
              <a:rPr lang="en-GB" sz="1200">
                <a:latin typeface="Metropolis"/>
              </a:rPr>
              <a:t>Pay.UK and OBL would both be contracting parties to the MLA acting jointly as the Wave 1 MLA Operator</a:t>
            </a:r>
          </a:p>
          <a:p>
            <a:pPr marL="171450" indent="-171450">
              <a:lnSpc>
                <a:spcPct val="107000"/>
              </a:lnSpc>
              <a:spcAft>
                <a:spcPts val="600"/>
              </a:spcAft>
              <a:buFont typeface="Arial"/>
              <a:buChar char="•"/>
            </a:pPr>
            <a:r>
              <a:rPr lang="en-GB" sz="1200">
                <a:latin typeface="Metropolis"/>
              </a:rPr>
              <a:t>Other than increased roles/responsibilities to manage and operate the MLA, there would be no change in the existing structure and governance arrangements of either of these entities</a:t>
            </a:r>
          </a:p>
          <a:p>
            <a:pPr marL="171450" indent="-171450">
              <a:lnSpc>
                <a:spcPct val="107000"/>
              </a:lnSpc>
              <a:spcAft>
                <a:spcPts val="600"/>
              </a:spcAft>
              <a:buFont typeface="Arial"/>
              <a:buChar char="•"/>
            </a:pPr>
            <a:r>
              <a:rPr lang="en-GB" sz="1200">
                <a:latin typeface="Metropolis"/>
              </a:rPr>
              <a:t>Robust governance processes would be required to govern how OBL and Pay.UK discharges these responsibilities alongside their existing ones</a:t>
            </a:r>
            <a:endParaRPr lang="en-US">
              <a:cs typeface="Arial"/>
            </a:endParaRPr>
          </a:p>
        </p:txBody>
      </p:sp>
      <p:sp>
        <p:nvSpPr>
          <p:cNvPr id="8" name="TextBox 7">
            <a:extLst>
              <a:ext uri="{FF2B5EF4-FFF2-40B4-BE49-F238E27FC236}">
                <a16:creationId xmlns:a16="http://schemas.microsoft.com/office/drawing/2014/main" id="{4D16C502-3980-6504-CB05-6F90D11BF66D}"/>
              </a:ext>
            </a:extLst>
          </p:cNvPr>
          <p:cNvSpPr txBox="1"/>
          <p:nvPr/>
        </p:nvSpPr>
        <p:spPr>
          <a:xfrm>
            <a:off x="4305090" y="2190270"/>
            <a:ext cx="3600000" cy="2518253"/>
          </a:xfrm>
          <a:prstGeom prst="rect">
            <a:avLst/>
          </a:prstGeom>
          <a:noFill/>
        </p:spPr>
        <p:txBody>
          <a:bodyPr wrap="square" lIns="91440" tIns="45720" rIns="91440" bIns="45720" anchor="t">
            <a:spAutoFit/>
          </a:bodyPr>
          <a:lstStyle/>
          <a:p>
            <a:pPr marL="171450" indent="-171450">
              <a:lnSpc>
                <a:spcPct val="107000"/>
              </a:lnSpc>
              <a:spcAft>
                <a:spcPts val="600"/>
              </a:spcAft>
              <a:buFont typeface="Arial"/>
              <a:buChar char="•"/>
            </a:pPr>
            <a:r>
              <a:rPr lang="en-GB" sz="1200">
                <a:effectLst/>
                <a:latin typeface="Metropolis"/>
                <a:ea typeface="Arial" panose="020B0604020202020204" pitchFamily="34" charset="0"/>
                <a:cs typeface="Arial"/>
              </a:rPr>
              <a:t>OBL in its current form would be a central contracting party to the </a:t>
            </a:r>
            <a:r>
              <a:rPr lang="en-GB" sz="1200">
                <a:latin typeface="Metropolis"/>
                <a:ea typeface="Arial" panose="020B0604020202020204" pitchFamily="34" charset="0"/>
                <a:cs typeface="Arial"/>
              </a:rPr>
              <a:t>MLA</a:t>
            </a:r>
            <a:r>
              <a:rPr lang="en-GB" sz="1200">
                <a:effectLst/>
                <a:latin typeface="Metropolis"/>
                <a:ea typeface="Arial" panose="020B0604020202020204" pitchFamily="34" charset="0"/>
                <a:cs typeface="Arial"/>
              </a:rPr>
              <a:t> alongside its existing Order related obligations</a:t>
            </a:r>
          </a:p>
          <a:p>
            <a:pPr marL="171450" indent="-171450">
              <a:lnSpc>
                <a:spcPct val="107000"/>
              </a:lnSpc>
              <a:spcAft>
                <a:spcPts val="600"/>
              </a:spcAft>
              <a:buFont typeface="Arial"/>
              <a:buChar char="•"/>
            </a:pPr>
            <a:r>
              <a:rPr lang="en-GB" sz="1200">
                <a:effectLst/>
                <a:latin typeface="Metropolis"/>
                <a:ea typeface="Arial" panose="020B0604020202020204" pitchFamily="34" charset="0"/>
                <a:cs typeface="Arial"/>
              </a:rPr>
              <a:t>It would also potentially operate the DMS.</a:t>
            </a:r>
          </a:p>
          <a:p>
            <a:pPr marL="171450" indent="-171450">
              <a:buFont typeface="Arial,Sans-Serif"/>
              <a:buChar char="•"/>
            </a:pPr>
            <a:r>
              <a:rPr lang="en-GB" sz="1200">
                <a:latin typeface="Metropolis"/>
                <a:cs typeface="Arial" panose="020B0604020202020204"/>
              </a:rPr>
              <a:t>The Payment Systems Regulator (PSR) in their Call for Views on VRPs (CP/23/12) identified OBL as a potential option to be the MLA operator</a:t>
            </a:r>
            <a:endParaRPr lang="en-US" sz="1200">
              <a:latin typeface="Metropolis"/>
              <a:cs typeface="Arial" panose="020B0604020202020204"/>
            </a:endParaRPr>
          </a:p>
          <a:p>
            <a:pPr marL="171450" indent="-171450">
              <a:buFont typeface="Arial,Sans-Serif"/>
              <a:buChar char="•"/>
            </a:pPr>
            <a:endParaRPr lang="en-GB" sz="1200">
              <a:latin typeface="Metropolis"/>
              <a:cs typeface="Arial" panose="020B0604020202020204"/>
            </a:endParaRPr>
          </a:p>
          <a:p>
            <a:pPr marL="171450" indent="-171450">
              <a:buFont typeface="Arial,Sans-Serif"/>
              <a:buChar char="•"/>
            </a:pPr>
            <a:r>
              <a:rPr lang="en-GB" sz="1200">
                <a:latin typeface="Metropolis"/>
                <a:cs typeface="Arial" panose="020B0604020202020204"/>
              </a:rPr>
              <a:t>Robust governance processes would be required to govern how OBL discharges these responsibilities alongside their existing ones</a:t>
            </a:r>
            <a:endParaRPr lang="en-US" sz="1200">
              <a:latin typeface="Metropolis"/>
              <a:cs typeface="Arial" panose="020B0604020202020204"/>
            </a:endParaRPr>
          </a:p>
          <a:p>
            <a:pPr marL="171450" indent="-171450">
              <a:lnSpc>
                <a:spcPct val="107000"/>
              </a:lnSpc>
              <a:spcAft>
                <a:spcPts val="600"/>
              </a:spcAft>
              <a:buFont typeface="Arial"/>
              <a:buChar char="•"/>
            </a:pPr>
            <a:endParaRPr lang="en-GB" sz="1200">
              <a:latin typeface="Metropolis"/>
              <a:cs typeface="Arial" panose="020B0604020202020204"/>
            </a:endParaRPr>
          </a:p>
        </p:txBody>
      </p:sp>
      <p:sp>
        <p:nvSpPr>
          <p:cNvPr id="10" name="TextBox 9">
            <a:extLst>
              <a:ext uri="{FF2B5EF4-FFF2-40B4-BE49-F238E27FC236}">
                <a16:creationId xmlns:a16="http://schemas.microsoft.com/office/drawing/2014/main" id="{6978DD77-0EE1-FCFB-51BE-1434E2409724}"/>
              </a:ext>
            </a:extLst>
          </p:cNvPr>
          <p:cNvSpPr txBox="1"/>
          <p:nvPr/>
        </p:nvSpPr>
        <p:spPr>
          <a:xfrm>
            <a:off x="413591" y="1120294"/>
            <a:ext cx="1133851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a:latin typeface="Metropolis"/>
              </a:rPr>
              <a:t>Set against these evaluation criteria, we have identified these potential options:</a:t>
            </a:r>
            <a:endParaRPr lang="en-US" sz="1600">
              <a:cs typeface="Arial"/>
            </a:endParaRPr>
          </a:p>
        </p:txBody>
      </p:sp>
      <p:sp>
        <p:nvSpPr>
          <p:cNvPr id="13" name="TextBox 12">
            <a:extLst>
              <a:ext uri="{FF2B5EF4-FFF2-40B4-BE49-F238E27FC236}">
                <a16:creationId xmlns:a16="http://schemas.microsoft.com/office/drawing/2014/main" id="{3B83758C-D43D-73A7-5D15-2621715C80E5}"/>
              </a:ext>
            </a:extLst>
          </p:cNvPr>
          <p:cNvSpPr txBox="1"/>
          <p:nvPr/>
        </p:nvSpPr>
        <p:spPr>
          <a:xfrm>
            <a:off x="8151522" y="1611150"/>
            <a:ext cx="3600000" cy="307777"/>
          </a:xfrm>
          <a:prstGeom prst="rect">
            <a:avLst/>
          </a:prstGeom>
          <a:solidFill>
            <a:srgbClr val="00B0F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a:solidFill>
                  <a:srgbClr val="FFFFFF"/>
                </a:solidFill>
                <a:latin typeface="Metropolis"/>
              </a:rPr>
              <a:t>3.  Joint Operators (OBL and Pay.UK)</a:t>
            </a:r>
            <a:endParaRPr lang="en-US" sz="1400">
              <a:solidFill>
                <a:srgbClr val="FFFFFF"/>
              </a:solidFill>
              <a:latin typeface="Metropolis"/>
            </a:endParaRPr>
          </a:p>
        </p:txBody>
      </p:sp>
      <p:sp>
        <p:nvSpPr>
          <p:cNvPr id="15" name="TextBox 14">
            <a:extLst>
              <a:ext uri="{FF2B5EF4-FFF2-40B4-BE49-F238E27FC236}">
                <a16:creationId xmlns:a16="http://schemas.microsoft.com/office/drawing/2014/main" id="{9670A506-531E-CD45-0BDA-86882E0936F1}"/>
              </a:ext>
            </a:extLst>
          </p:cNvPr>
          <p:cNvSpPr txBox="1"/>
          <p:nvPr/>
        </p:nvSpPr>
        <p:spPr>
          <a:xfrm>
            <a:off x="499870" y="1611150"/>
            <a:ext cx="3600000" cy="312650"/>
          </a:xfrm>
          <a:prstGeom prst="rect">
            <a:avLst/>
          </a:prstGeom>
          <a:solidFill>
            <a:srgbClr val="7030A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lnSpc>
                <a:spcPct val="107000"/>
              </a:lnSpc>
              <a:spcAft>
                <a:spcPts val="800"/>
              </a:spcAft>
              <a:buAutoNum type="arabicPeriod"/>
            </a:pPr>
            <a:r>
              <a:rPr lang="en-GB" sz="1400" b="1">
                <a:solidFill>
                  <a:srgbClr val="FFFFFF"/>
                </a:solidFill>
                <a:latin typeface="Metropolis"/>
              </a:rPr>
              <a:t>Pay.UK</a:t>
            </a:r>
            <a:endParaRPr lang="en-GB" sz="1400">
              <a:solidFill>
                <a:srgbClr val="FFFFFF"/>
              </a:solidFill>
              <a:latin typeface="Metropolis"/>
            </a:endParaRPr>
          </a:p>
        </p:txBody>
      </p:sp>
      <p:sp>
        <p:nvSpPr>
          <p:cNvPr id="16" name="TextBox 15">
            <a:extLst>
              <a:ext uri="{FF2B5EF4-FFF2-40B4-BE49-F238E27FC236}">
                <a16:creationId xmlns:a16="http://schemas.microsoft.com/office/drawing/2014/main" id="{00545396-0E76-D0DB-908F-4022C41D5B52}"/>
              </a:ext>
            </a:extLst>
          </p:cNvPr>
          <p:cNvSpPr txBox="1"/>
          <p:nvPr/>
        </p:nvSpPr>
        <p:spPr>
          <a:xfrm>
            <a:off x="4325696" y="1611150"/>
            <a:ext cx="3600000" cy="307777"/>
          </a:xfrm>
          <a:prstGeom prst="rect">
            <a:avLst/>
          </a:prstGeom>
          <a:solidFill>
            <a:srgbClr val="00A5B7"/>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a:solidFill>
                  <a:srgbClr val="FFFFFF"/>
                </a:solidFill>
                <a:latin typeface="Metropolis"/>
              </a:rPr>
              <a:t>2.  OBL</a:t>
            </a:r>
            <a:endParaRPr lang="en-US" sz="1400">
              <a:solidFill>
                <a:srgbClr val="FFFFFF"/>
              </a:solidFill>
              <a:latin typeface="Metropolis"/>
            </a:endParaRPr>
          </a:p>
        </p:txBody>
      </p:sp>
      <p:pic>
        <p:nvPicPr>
          <p:cNvPr id="4" name="Picture 3">
            <a:extLst>
              <a:ext uri="{FF2B5EF4-FFF2-40B4-BE49-F238E27FC236}">
                <a16:creationId xmlns:a16="http://schemas.microsoft.com/office/drawing/2014/main" id="{BACAD927-23CE-5F52-E4AC-5246AD9896C6}"/>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4846615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60C1B07-6BB3-EDDE-AB30-FB9528AEB730}"/>
              </a:ext>
            </a:extLst>
          </p:cNvPr>
          <p:cNvSpPr/>
          <p:nvPr/>
        </p:nvSpPr>
        <p:spPr>
          <a:xfrm>
            <a:off x="6175012" y="1711774"/>
            <a:ext cx="4716615" cy="3857055"/>
          </a:xfrm>
          <a:prstGeom prst="rect">
            <a:avLst/>
          </a:prstGeom>
          <a:solidFill>
            <a:srgbClr val="CEE3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5308865E-3BB6-48AC-9117-749273654799}"/>
              </a:ext>
            </a:extLst>
          </p:cNvPr>
          <p:cNvSpPr/>
          <p:nvPr/>
        </p:nvSpPr>
        <p:spPr>
          <a:xfrm>
            <a:off x="890401" y="1711775"/>
            <a:ext cx="4716615" cy="3857055"/>
          </a:xfrm>
          <a:prstGeom prst="rect">
            <a:avLst/>
          </a:prstGeom>
          <a:solidFill>
            <a:srgbClr val="F7E0C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319AA28B-564C-437C-B587-01C91D52887C}"/>
              </a:ext>
            </a:extLst>
          </p:cNvPr>
          <p:cNvSpPr>
            <a:spLocks noGrp="1"/>
          </p:cNvSpPr>
          <p:nvPr>
            <p:ph type="sldNum" sz="quarter" idx="12"/>
          </p:nvPr>
        </p:nvSpPr>
        <p:spPr>
          <a:xfrm>
            <a:off x="8666363" y="5816479"/>
            <a:ext cx="3161400" cy="365125"/>
          </a:xfrm>
        </p:spPr>
        <p:txBody>
          <a:bodyPr/>
          <a:lstStyle/>
          <a:p>
            <a:fld id="{F7DBEFEF-2EF4-7341-AFBF-5942378A7132}" type="slidenum">
              <a:rPr lang="en-US" smtClean="0"/>
              <a:t>12</a:t>
            </a:fld>
            <a:endParaRPr lang="en-US"/>
          </a:p>
        </p:txBody>
      </p:sp>
      <p:sp>
        <p:nvSpPr>
          <p:cNvPr id="5" name="TextBox 4">
            <a:extLst>
              <a:ext uri="{FF2B5EF4-FFF2-40B4-BE49-F238E27FC236}">
                <a16:creationId xmlns:a16="http://schemas.microsoft.com/office/drawing/2014/main" id="{2584A241-9FBC-559E-AE75-10B7FF8455BB}"/>
              </a:ext>
            </a:extLst>
          </p:cNvPr>
          <p:cNvSpPr txBox="1"/>
          <p:nvPr/>
        </p:nvSpPr>
        <p:spPr>
          <a:xfrm>
            <a:off x="415643" y="719935"/>
            <a:ext cx="11463525" cy="400110"/>
          </a:xfrm>
          <a:prstGeom prst="rect">
            <a:avLst/>
          </a:prstGeom>
          <a:noFill/>
        </p:spPr>
        <p:txBody>
          <a:bodyPr wrap="square" lIns="91440" tIns="45720" rIns="91440" bIns="45720" rtlCol="0" anchor="t">
            <a:spAutoFit/>
          </a:bodyPr>
          <a:lstStyle>
            <a:defPPr>
              <a:defRPr lang="en-US"/>
            </a:defPPr>
            <a:lvl1pPr>
              <a:defRPr b="1">
                <a:solidFill>
                  <a:srgbClr val="101289"/>
                </a:solidFill>
                <a:latin typeface="Metropolis Black" pitchFamily="2" charset="77"/>
                <a:ea typeface="+mj-ea"/>
              </a:defRPr>
            </a:lvl1pPr>
          </a:lstStyle>
          <a:p>
            <a:r>
              <a:rPr lang="en-GB"/>
              <a:t>Options – 2/2</a:t>
            </a:r>
          </a:p>
        </p:txBody>
      </p:sp>
      <p:sp>
        <p:nvSpPr>
          <p:cNvPr id="7" name="TextBox 6">
            <a:extLst>
              <a:ext uri="{FF2B5EF4-FFF2-40B4-BE49-F238E27FC236}">
                <a16:creationId xmlns:a16="http://schemas.microsoft.com/office/drawing/2014/main" id="{4859CED0-AE30-BBD5-37E9-4736F8D6931E}"/>
              </a:ext>
            </a:extLst>
          </p:cNvPr>
          <p:cNvSpPr txBox="1"/>
          <p:nvPr/>
        </p:nvSpPr>
        <p:spPr>
          <a:xfrm>
            <a:off x="890702" y="2115219"/>
            <a:ext cx="4666965" cy="248702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lnSpc>
                <a:spcPct val="107000"/>
              </a:lnSpc>
              <a:spcAft>
                <a:spcPts val="600"/>
              </a:spcAft>
              <a:buFont typeface="Arial"/>
              <a:buChar char="•"/>
            </a:pPr>
            <a:r>
              <a:rPr lang="en-GB" sz="1200">
                <a:latin typeface="Metropolis"/>
              </a:rPr>
              <a:t>OBL and Pay.UK could incorporate a new company as a special purpose vehicle (SPV) in which, for example, they could be 50/50 owners. This new SPV would be a contracting party to the Wave 1 MLA as the Wave 1 MLA Operator</a:t>
            </a:r>
          </a:p>
          <a:p>
            <a:pPr marL="171450" indent="-171450">
              <a:lnSpc>
                <a:spcPct val="107000"/>
              </a:lnSpc>
              <a:spcAft>
                <a:spcPts val="600"/>
              </a:spcAft>
              <a:buFont typeface="Arial"/>
              <a:buChar char="•"/>
            </a:pPr>
            <a:r>
              <a:rPr lang="en-GB" sz="1200">
                <a:latin typeface="Metropolis"/>
              </a:rPr>
              <a:t>This would be a more formalised approach of Option 3</a:t>
            </a:r>
          </a:p>
          <a:p>
            <a:pPr marL="171450" indent="-171450">
              <a:lnSpc>
                <a:spcPct val="107000"/>
              </a:lnSpc>
              <a:spcAft>
                <a:spcPts val="600"/>
              </a:spcAft>
              <a:buFont typeface="Arial"/>
              <a:buChar char="•"/>
            </a:pPr>
            <a:r>
              <a:rPr lang="en-GB" sz="1200">
                <a:latin typeface="Metropolis"/>
              </a:rPr>
              <a:t>This entity would seek to leverage the capabilities and resources of OBL and Pay.UK (and potentially other third parties) procured through intercompany outsourcing arrangements. Pay.UK currently operates this model for UTSP service</a:t>
            </a:r>
          </a:p>
          <a:p>
            <a:pPr marL="171450" indent="-171450">
              <a:lnSpc>
                <a:spcPct val="107000"/>
              </a:lnSpc>
              <a:spcAft>
                <a:spcPts val="600"/>
              </a:spcAft>
              <a:buFont typeface="Arial"/>
              <a:buChar char="•"/>
            </a:pPr>
            <a:r>
              <a:rPr lang="en-GB" sz="1200">
                <a:latin typeface="Metropolis"/>
              </a:rPr>
              <a:t>Robust governance processes would be required to govern how this entity discharges these responsibilities</a:t>
            </a:r>
            <a:endParaRPr lang="en-US">
              <a:cs typeface="Arial"/>
            </a:endParaRPr>
          </a:p>
        </p:txBody>
      </p:sp>
      <p:sp>
        <p:nvSpPr>
          <p:cNvPr id="11" name="TextBox 10">
            <a:extLst>
              <a:ext uri="{FF2B5EF4-FFF2-40B4-BE49-F238E27FC236}">
                <a16:creationId xmlns:a16="http://schemas.microsoft.com/office/drawing/2014/main" id="{774FC422-B0CB-D803-CE06-55B8304E4CD1}"/>
              </a:ext>
            </a:extLst>
          </p:cNvPr>
          <p:cNvSpPr txBox="1"/>
          <p:nvPr/>
        </p:nvSpPr>
        <p:spPr>
          <a:xfrm>
            <a:off x="890401" y="1557887"/>
            <a:ext cx="4716576" cy="307777"/>
          </a:xfrm>
          <a:prstGeom prst="rect">
            <a:avLst/>
          </a:prstGeom>
          <a:solidFill>
            <a:srgbClr val="FF910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a:solidFill>
                  <a:srgbClr val="FFFFFF"/>
                </a:solidFill>
                <a:latin typeface="Metropolis"/>
              </a:rPr>
              <a:t>4.  </a:t>
            </a:r>
            <a:r>
              <a:rPr lang="en-GB" sz="1400" b="1" err="1">
                <a:solidFill>
                  <a:srgbClr val="FFFFFF"/>
                </a:solidFill>
                <a:latin typeface="Metropolis"/>
              </a:rPr>
              <a:t>NewCo</a:t>
            </a:r>
            <a:r>
              <a:rPr lang="en-GB" sz="1400" b="1">
                <a:solidFill>
                  <a:srgbClr val="FFFFFF"/>
                </a:solidFill>
                <a:latin typeface="Metropolis"/>
              </a:rPr>
              <a:t> (50:50 owned, OBL and Pay.UK)</a:t>
            </a:r>
            <a:endParaRPr lang="en-US" sz="1400">
              <a:solidFill>
                <a:srgbClr val="FFFFFF"/>
              </a:solidFill>
              <a:latin typeface="Metropolis"/>
            </a:endParaRPr>
          </a:p>
        </p:txBody>
      </p:sp>
      <p:sp>
        <p:nvSpPr>
          <p:cNvPr id="12" name="TextBox 11">
            <a:extLst>
              <a:ext uri="{FF2B5EF4-FFF2-40B4-BE49-F238E27FC236}">
                <a16:creationId xmlns:a16="http://schemas.microsoft.com/office/drawing/2014/main" id="{10836AFB-9688-B0AE-9A1A-BC70F4D7EBE5}"/>
              </a:ext>
            </a:extLst>
          </p:cNvPr>
          <p:cNvSpPr txBox="1"/>
          <p:nvPr/>
        </p:nvSpPr>
        <p:spPr>
          <a:xfrm>
            <a:off x="6175012" y="2113314"/>
            <a:ext cx="4716576" cy="249299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lgn="just">
              <a:buFont typeface="Arial"/>
              <a:buChar char="•"/>
            </a:pPr>
            <a:r>
              <a:rPr lang="en-GB" sz="1200">
                <a:latin typeface="Metropolis"/>
              </a:rPr>
              <a:t>A new entity would be created to fulfil the role of the Wave 1 MLA Operator and would be a contracting party to the MLA</a:t>
            </a:r>
            <a:endParaRPr lang="en-US">
              <a:cs typeface="Arial" panose="020B0604020202020204"/>
            </a:endParaRPr>
          </a:p>
          <a:p>
            <a:pPr algn="just"/>
            <a:endParaRPr lang="en-GB" sz="1200">
              <a:latin typeface="Metropolis"/>
            </a:endParaRPr>
          </a:p>
          <a:p>
            <a:pPr marL="171450" indent="-171450" algn="just">
              <a:buFont typeface="Arial"/>
              <a:buChar char="•"/>
            </a:pPr>
            <a:r>
              <a:rPr lang="en-GB" sz="1200">
                <a:latin typeface="Metropolis"/>
              </a:rPr>
              <a:t>A possible corporate structure would be for this new entity to be limited by guarantee</a:t>
            </a:r>
          </a:p>
          <a:p>
            <a:pPr algn="just"/>
            <a:endParaRPr lang="en-GB" sz="1200">
              <a:latin typeface="Metropolis"/>
            </a:endParaRPr>
          </a:p>
          <a:p>
            <a:pPr marL="171450" indent="-171450" algn="just">
              <a:buFont typeface="Arial"/>
              <a:buChar char="•"/>
            </a:pPr>
            <a:r>
              <a:rPr lang="en-GB" sz="1200" err="1">
                <a:latin typeface="Metropolis"/>
              </a:rPr>
              <a:t>NewCo</a:t>
            </a:r>
            <a:r>
              <a:rPr lang="en-GB" sz="1200">
                <a:latin typeface="Metropolis"/>
              </a:rPr>
              <a:t> would seek to leverage the capabilities and resources of OBL and Pay.UK (and potentially other third parties) procured through intercompany outsourcing arrangements</a:t>
            </a:r>
          </a:p>
          <a:p>
            <a:pPr algn="just"/>
            <a:endParaRPr lang="en-GB" sz="1200">
              <a:latin typeface="Metropolis"/>
            </a:endParaRPr>
          </a:p>
          <a:p>
            <a:pPr marL="171450" indent="-171450" algn="just">
              <a:buFont typeface="Arial"/>
              <a:buChar char="•"/>
            </a:pPr>
            <a:r>
              <a:rPr lang="en-GB" sz="1200">
                <a:latin typeface="Metropolis"/>
              </a:rPr>
              <a:t>Robust governance processes would be required to govern how the </a:t>
            </a:r>
            <a:r>
              <a:rPr lang="en-GB" sz="1200" err="1">
                <a:latin typeface="Metropolis"/>
              </a:rPr>
              <a:t>NewCo</a:t>
            </a:r>
            <a:r>
              <a:rPr lang="en-GB" sz="1200">
                <a:latin typeface="Metropolis"/>
              </a:rPr>
              <a:t> discharges these responsibilities</a:t>
            </a:r>
          </a:p>
          <a:p>
            <a:endParaRPr lang="en-US" sz="1200">
              <a:latin typeface="Arial" panose="020B0604020202020204"/>
              <a:cs typeface="Arial"/>
            </a:endParaRPr>
          </a:p>
        </p:txBody>
      </p:sp>
      <p:sp>
        <p:nvSpPr>
          <p:cNvPr id="17" name="TextBox 16">
            <a:extLst>
              <a:ext uri="{FF2B5EF4-FFF2-40B4-BE49-F238E27FC236}">
                <a16:creationId xmlns:a16="http://schemas.microsoft.com/office/drawing/2014/main" id="{A3B68891-21FD-4557-860E-62D46487DB56}"/>
              </a:ext>
            </a:extLst>
          </p:cNvPr>
          <p:cNvSpPr txBox="1"/>
          <p:nvPr/>
        </p:nvSpPr>
        <p:spPr>
          <a:xfrm>
            <a:off x="6175012" y="1557887"/>
            <a:ext cx="4716576" cy="307777"/>
          </a:xfrm>
          <a:prstGeom prst="rect">
            <a:avLst/>
          </a:prstGeom>
          <a:solidFill>
            <a:srgbClr val="00B05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a:solidFill>
                  <a:srgbClr val="FFFFFF"/>
                </a:solidFill>
                <a:latin typeface="Metropolis"/>
              </a:rPr>
              <a:t>5.  </a:t>
            </a:r>
            <a:r>
              <a:rPr lang="en-GB" sz="1400" b="1" err="1">
                <a:solidFill>
                  <a:srgbClr val="FFFFFF"/>
                </a:solidFill>
                <a:latin typeface="Metropolis"/>
              </a:rPr>
              <a:t>NewCo</a:t>
            </a:r>
            <a:r>
              <a:rPr lang="en-GB" sz="1400" b="1">
                <a:solidFill>
                  <a:srgbClr val="FFFFFF"/>
                </a:solidFill>
                <a:latin typeface="Metropolis"/>
              </a:rPr>
              <a:t> (Legally independent)</a:t>
            </a:r>
            <a:endParaRPr lang="en-GB" sz="1400">
              <a:solidFill>
                <a:srgbClr val="FFFFFF"/>
              </a:solidFill>
              <a:latin typeface="Metropolis"/>
            </a:endParaRPr>
          </a:p>
        </p:txBody>
      </p:sp>
      <p:pic>
        <p:nvPicPr>
          <p:cNvPr id="2" name="Picture 1">
            <a:extLst>
              <a:ext uri="{FF2B5EF4-FFF2-40B4-BE49-F238E27FC236}">
                <a16:creationId xmlns:a16="http://schemas.microsoft.com/office/drawing/2014/main" id="{736725EB-E040-6646-93E4-D6FAC74B1FB1}"/>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0990264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AE02A33-DAC4-4CDB-C241-1FCDC8E8555A}"/>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 name="Slide Number Placeholder 2">
            <a:extLst>
              <a:ext uri="{FF2B5EF4-FFF2-40B4-BE49-F238E27FC236}">
                <a16:creationId xmlns:a16="http://schemas.microsoft.com/office/drawing/2014/main" id="{50F098FC-7979-A5BB-4557-292994608FA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C7E4CF36-4C27-3982-8203-881396115DE0}"/>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03/10/2024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itle 4">
            <a:extLst>
              <a:ext uri="{FF2B5EF4-FFF2-40B4-BE49-F238E27FC236}">
                <a16:creationId xmlns:a16="http://schemas.microsoft.com/office/drawing/2014/main" id="{58E9C4C8-81FD-EEF9-5F55-D712613686E4}"/>
              </a:ext>
            </a:extLst>
          </p:cNvPr>
          <p:cNvSpPr>
            <a:spLocks noGrp="1"/>
          </p:cNvSpPr>
          <p:nvPr>
            <p:ph type="title"/>
          </p:nvPr>
        </p:nvSpPr>
        <p:spPr/>
        <p:txBody>
          <a:bodyPr/>
          <a:lstStyle/>
          <a:p>
            <a:r>
              <a:rPr lang="en-GB"/>
              <a:t>Proposed functional capabilities presented to the VRP WG for feedback</a:t>
            </a:r>
          </a:p>
        </p:txBody>
      </p:sp>
      <p:sp>
        <p:nvSpPr>
          <p:cNvPr id="6" name="Content Placeholder 5">
            <a:extLst>
              <a:ext uri="{FF2B5EF4-FFF2-40B4-BE49-F238E27FC236}">
                <a16:creationId xmlns:a16="http://schemas.microsoft.com/office/drawing/2014/main" id="{CC853179-B080-7DB0-6012-003A112381C2}"/>
              </a:ext>
            </a:extLst>
          </p:cNvPr>
          <p:cNvSpPr>
            <a:spLocks noGrp="1"/>
          </p:cNvSpPr>
          <p:nvPr>
            <p:ph idx="1"/>
          </p:nvPr>
        </p:nvSpPr>
        <p:spPr/>
        <p:txBody>
          <a:bodyPr numCol="2" spcCol="180000">
            <a:noAutofit/>
          </a:bodyPr>
          <a:lstStyle/>
          <a:p>
            <a:pPr marL="85725" indent="-85725">
              <a:lnSpc>
                <a:spcPct val="100000"/>
              </a:lnSpc>
              <a:tabLst>
                <a:tab pos="266700" algn="l"/>
              </a:tabLst>
            </a:pPr>
            <a:r>
              <a:rPr lang="en-GB" sz="1100" b="1"/>
              <a:t>A.	Monitoring compliance with the MLA</a:t>
            </a:r>
          </a:p>
          <a:p>
            <a:pPr marL="342900" indent="-342900">
              <a:lnSpc>
                <a:spcPct val="100000"/>
              </a:lnSpc>
              <a:spcBef>
                <a:spcPts val="0"/>
              </a:spcBef>
              <a:buFont typeface="Arial" panose="020B0604020202020204" pitchFamily="34" charset="0"/>
              <a:buChar char="•"/>
            </a:pPr>
            <a:r>
              <a:rPr lang="en-GB" sz="1100"/>
              <a:t>Data analysis </a:t>
            </a:r>
          </a:p>
          <a:p>
            <a:pPr marL="342900" indent="-342900">
              <a:lnSpc>
                <a:spcPct val="100000"/>
              </a:lnSpc>
              <a:spcBef>
                <a:spcPts val="0"/>
              </a:spcBef>
              <a:buFont typeface="Arial" panose="020B0604020202020204" pitchFamily="34" charset="0"/>
              <a:buChar char="•"/>
            </a:pPr>
            <a:r>
              <a:rPr lang="en-GB" sz="1100"/>
              <a:t>Complaints function</a:t>
            </a:r>
          </a:p>
          <a:p>
            <a:pPr marL="342900" indent="-342900">
              <a:lnSpc>
                <a:spcPct val="100000"/>
              </a:lnSpc>
              <a:spcBef>
                <a:spcPts val="0"/>
              </a:spcBef>
              <a:buFont typeface="Arial" panose="020B0604020202020204" pitchFamily="34" charset="0"/>
              <a:buChar char="•"/>
            </a:pPr>
            <a:r>
              <a:rPr lang="en-GB" sz="1100"/>
              <a:t>Investigation / assessment of potential compliance breaches</a:t>
            </a:r>
          </a:p>
          <a:p>
            <a:pPr marL="342900" indent="-342900">
              <a:lnSpc>
                <a:spcPct val="100000"/>
              </a:lnSpc>
              <a:spcBef>
                <a:spcPts val="0"/>
              </a:spcBef>
              <a:buFont typeface="Arial" panose="020B0604020202020204" pitchFamily="34" charset="0"/>
              <a:buChar char="•"/>
            </a:pPr>
            <a:r>
              <a:rPr lang="en-GB" sz="1100"/>
              <a:t>Impact assessment / decision making / sanctions</a:t>
            </a:r>
          </a:p>
          <a:p>
            <a:pPr>
              <a:lnSpc>
                <a:spcPct val="100000"/>
              </a:lnSpc>
            </a:pPr>
            <a:endParaRPr lang="en-GB" sz="1100" b="1"/>
          </a:p>
          <a:p>
            <a:pPr marL="180975" indent="-180975">
              <a:lnSpc>
                <a:spcPct val="100000"/>
              </a:lnSpc>
              <a:tabLst>
                <a:tab pos="266700" algn="l"/>
              </a:tabLst>
            </a:pPr>
            <a:r>
              <a:rPr lang="en-GB" sz="1100" b="1"/>
              <a:t>B.		Billing </a:t>
            </a:r>
          </a:p>
          <a:p>
            <a:pPr marL="342900" indent="-342900">
              <a:lnSpc>
                <a:spcPct val="100000"/>
              </a:lnSpc>
              <a:spcBef>
                <a:spcPts val="0"/>
              </a:spcBef>
              <a:buFont typeface="Arial" panose="020B0604020202020204" pitchFamily="34" charset="0"/>
              <a:buChar char="•"/>
            </a:pPr>
            <a:r>
              <a:rPr lang="en-GB" sz="1100"/>
              <a:t>Setting tariffs / fees</a:t>
            </a:r>
          </a:p>
          <a:p>
            <a:pPr marL="342900" indent="-342900">
              <a:lnSpc>
                <a:spcPct val="100000"/>
              </a:lnSpc>
              <a:spcBef>
                <a:spcPts val="0"/>
              </a:spcBef>
              <a:buFont typeface="Arial" panose="020B0604020202020204" pitchFamily="34" charset="0"/>
              <a:buChar char="•"/>
            </a:pPr>
            <a:r>
              <a:rPr lang="en-GB" sz="1100"/>
              <a:t>Calculation of money owed – scheme fees and inter participant fees</a:t>
            </a:r>
          </a:p>
          <a:p>
            <a:pPr marL="342900" indent="-342900">
              <a:lnSpc>
                <a:spcPct val="100000"/>
              </a:lnSpc>
              <a:spcBef>
                <a:spcPts val="0"/>
              </a:spcBef>
              <a:buFont typeface="Arial" panose="020B0604020202020204" pitchFamily="34" charset="0"/>
              <a:buChar char="•"/>
            </a:pPr>
            <a:r>
              <a:rPr lang="en-GB" sz="1100"/>
              <a:t>Ensuring settlement</a:t>
            </a:r>
          </a:p>
          <a:p>
            <a:pPr>
              <a:lnSpc>
                <a:spcPct val="100000"/>
              </a:lnSpc>
            </a:pPr>
            <a:endParaRPr lang="en-GB" sz="1100" b="1"/>
          </a:p>
          <a:p>
            <a:pPr marL="180975" indent="-180975">
              <a:lnSpc>
                <a:spcPct val="100000"/>
              </a:lnSpc>
            </a:pPr>
            <a:r>
              <a:rPr lang="en-GB" sz="1100" b="1"/>
              <a:t>C.	Intra-party dispute management</a:t>
            </a:r>
          </a:p>
          <a:p>
            <a:pPr marL="342900" indent="-342900">
              <a:lnSpc>
                <a:spcPct val="100000"/>
              </a:lnSpc>
              <a:spcBef>
                <a:spcPts val="0"/>
              </a:spcBef>
              <a:buFont typeface="Arial" panose="020B0604020202020204" pitchFamily="34" charset="0"/>
              <a:buChar char="•"/>
            </a:pPr>
            <a:r>
              <a:rPr lang="en-GB" sz="1100"/>
              <a:t>Contracting with the supplier of the dispute system</a:t>
            </a:r>
          </a:p>
          <a:p>
            <a:pPr marL="342900" indent="-342900">
              <a:lnSpc>
                <a:spcPct val="100000"/>
              </a:lnSpc>
              <a:spcBef>
                <a:spcPts val="0"/>
              </a:spcBef>
              <a:buFont typeface="Arial" panose="020B0604020202020204" pitchFamily="34" charset="0"/>
              <a:buChar char="•"/>
            </a:pPr>
            <a:r>
              <a:rPr lang="en-GB" sz="1100"/>
              <a:t>Maintaining liabilities arrangements and ensuring consistent outcomes</a:t>
            </a:r>
          </a:p>
          <a:p>
            <a:pPr marL="342900" indent="-342900">
              <a:lnSpc>
                <a:spcPct val="100000"/>
              </a:lnSpc>
              <a:spcBef>
                <a:spcPts val="0"/>
              </a:spcBef>
              <a:buFont typeface="Arial" panose="020B0604020202020204" pitchFamily="34" charset="0"/>
              <a:buChar char="•"/>
            </a:pPr>
            <a:r>
              <a:rPr lang="en-GB" sz="1100"/>
              <a:t>Where disputes are not resolved providing arbitration </a:t>
            </a:r>
          </a:p>
          <a:p>
            <a:pPr>
              <a:lnSpc>
                <a:spcPct val="100000"/>
              </a:lnSpc>
            </a:pPr>
            <a:endParaRPr lang="en-GB" sz="1100" b="1"/>
          </a:p>
          <a:p>
            <a:pPr>
              <a:lnSpc>
                <a:spcPct val="100000"/>
              </a:lnSpc>
              <a:tabLst>
                <a:tab pos="266700" algn="l"/>
              </a:tabLst>
            </a:pPr>
            <a:r>
              <a:rPr lang="en-GB" sz="1100" b="1"/>
              <a:t>D.	Risk Mitigation</a:t>
            </a:r>
          </a:p>
          <a:p>
            <a:pPr marL="342900" indent="-342900">
              <a:lnSpc>
                <a:spcPct val="100000"/>
              </a:lnSpc>
              <a:spcBef>
                <a:spcPts val="0"/>
              </a:spcBef>
              <a:buFont typeface="Arial" panose="020B0604020202020204" pitchFamily="34" charset="0"/>
              <a:buChar char="•"/>
            </a:pPr>
            <a:r>
              <a:rPr lang="en-GB" sz="1100"/>
              <a:t>Ensuring risks to the operator are understood and mitigated e.g. business risk</a:t>
            </a:r>
          </a:p>
          <a:p>
            <a:pPr marL="342900" indent="-342900">
              <a:lnSpc>
                <a:spcPct val="100000"/>
              </a:lnSpc>
              <a:spcBef>
                <a:spcPts val="0"/>
              </a:spcBef>
              <a:buFont typeface="Arial" panose="020B0604020202020204" pitchFamily="34" charset="0"/>
              <a:buChar char="•"/>
            </a:pPr>
            <a:r>
              <a:rPr lang="en-GB" sz="1100"/>
              <a:t>Ensuring plans and processes are in place to address ecosystem risk e.g. participant insolvency; large technical failure</a:t>
            </a:r>
          </a:p>
          <a:p>
            <a:pPr marL="342900" indent="-342900">
              <a:lnSpc>
                <a:spcPct val="100000"/>
              </a:lnSpc>
              <a:spcBef>
                <a:spcPts val="0"/>
              </a:spcBef>
              <a:buFont typeface="Arial" panose="020B0604020202020204" pitchFamily="34" charset="0"/>
              <a:buChar char="•"/>
            </a:pPr>
            <a:r>
              <a:rPr lang="en-GB" sz="1100"/>
              <a:t>Mitigating legal risk</a:t>
            </a:r>
          </a:p>
          <a:p>
            <a:pPr marL="342900" indent="-342900">
              <a:lnSpc>
                <a:spcPct val="100000"/>
              </a:lnSpc>
              <a:spcBef>
                <a:spcPts val="0"/>
              </a:spcBef>
              <a:buFont typeface="Arial" panose="020B0604020202020204" pitchFamily="34" charset="0"/>
              <a:buChar char="•"/>
            </a:pPr>
            <a:r>
              <a:rPr lang="en-GB" sz="1100"/>
              <a:t>Mitigating supplier and operational risks</a:t>
            </a:r>
          </a:p>
          <a:p>
            <a:pPr marL="342900" indent="-342900">
              <a:lnSpc>
                <a:spcPct val="100000"/>
              </a:lnSpc>
              <a:spcBef>
                <a:spcPts val="0"/>
              </a:spcBef>
              <a:buFont typeface="Arial" panose="020B0604020202020204" pitchFamily="34" charset="0"/>
              <a:buChar char="•"/>
            </a:pPr>
            <a:r>
              <a:rPr lang="en-GB" sz="1100"/>
              <a:t>Understanding the rules and requirements of the Operator in relation to GDPR</a:t>
            </a:r>
          </a:p>
          <a:p>
            <a:pPr>
              <a:lnSpc>
                <a:spcPct val="100000"/>
              </a:lnSpc>
            </a:pPr>
            <a:endParaRPr lang="en-GB" sz="1100" b="1"/>
          </a:p>
          <a:p>
            <a:pPr>
              <a:lnSpc>
                <a:spcPct val="100000"/>
              </a:lnSpc>
              <a:tabLst>
                <a:tab pos="266700" algn="l"/>
              </a:tabLst>
            </a:pPr>
            <a:r>
              <a:rPr lang="en-GB" sz="1100" b="1"/>
              <a:t>E.	New participant onboarding </a:t>
            </a:r>
          </a:p>
          <a:p>
            <a:pPr marL="342900" indent="-342900">
              <a:lnSpc>
                <a:spcPct val="100000"/>
              </a:lnSpc>
              <a:spcBef>
                <a:spcPts val="0"/>
              </a:spcBef>
              <a:buFont typeface="Arial" panose="020B0604020202020204" pitchFamily="34" charset="0"/>
              <a:buChar char="•"/>
            </a:pPr>
            <a:r>
              <a:rPr lang="en-GB" sz="1100"/>
              <a:t>Assessing joining applications against access criteria</a:t>
            </a:r>
          </a:p>
          <a:p>
            <a:pPr marL="342900" indent="-342900">
              <a:lnSpc>
                <a:spcPct val="100000"/>
              </a:lnSpc>
              <a:spcBef>
                <a:spcPts val="0"/>
              </a:spcBef>
              <a:buFont typeface="Arial" panose="020B0604020202020204" pitchFamily="34" charset="0"/>
              <a:buChar char="•"/>
            </a:pPr>
            <a:r>
              <a:rPr lang="en-GB" sz="1100"/>
              <a:t>Legal co-ordination of MLA signatories</a:t>
            </a:r>
          </a:p>
          <a:p>
            <a:pPr marL="342900" indent="-342900">
              <a:lnSpc>
                <a:spcPct val="100000"/>
              </a:lnSpc>
              <a:spcBef>
                <a:spcPts val="0"/>
              </a:spcBef>
              <a:buFont typeface="Arial" panose="020B0604020202020204" pitchFamily="34" charset="0"/>
              <a:buChar char="•"/>
            </a:pPr>
            <a:r>
              <a:rPr lang="en-GB" sz="1100"/>
              <a:t>Accreditation of new participants meeting MLA technical requirements</a:t>
            </a:r>
          </a:p>
          <a:p>
            <a:pPr marL="342900" indent="-342900">
              <a:lnSpc>
                <a:spcPct val="100000"/>
              </a:lnSpc>
              <a:spcBef>
                <a:spcPts val="0"/>
              </a:spcBef>
              <a:buFont typeface="Arial" panose="020B0604020202020204" pitchFamily="34" charset="0"/>
              <a:buChar char="•"/>
            </a:pPr>
            <a:r>
              <a:rPr lang="en-GB" sz="1100"/>
              <a:t>Co-ordination / on-boarding new participants</a:t>
            </a:r>
          </a:p>
          <a:p>
            <a:pPr>
              <a:lnSpc>
                <a:spcPct val="100000"/>
              </a:lnSpc>
            </a:pPr>
            <a:endParaRPr lang="en-GB" sz="1100" b="1"/>
          </a:p>
          <a:p>
            <a:pPr>
              <a:lnSpc>
                <a:spcPct val="100000"/>
              </a:lnSpc>
              <a:tabLst>
                <a:tab pos="266700" algn="l"/>
              </a:tabLst>
            </a:pPr>
            <a:r>
              <a:rPr lang="en-GB" sz="1100" b="1"/>
              <a:t>F.	MLA Maintenance and iteration </a:t>
            </a:r>
          </a:p>
          <a:p>
            <a:pPr marL="342900" indent="-342900">
              <a:lnSpc>
                <a:spcPct val="100000"/>
              </a:lnSpc>
              <a:spcBef>
                <a:spcPts val="0"/>
              </a:spcBef>
              <a:buFont typeface="Arial" panose="020B0604020202020204" pitchFamily="34" charset="0"/>
              <a:buChar char="•"/>
            </a:pPr>
            <a:r>
              <a:rPr lang="en-GB" sz="1100"/>
              <a:t>Own, maintain and update the rules/MLA and any relevant requirements</a:t>
            </a:r>
          </a:p>
          <a:p>
            <a:pPr marL="342900" indent="-342900">
              <a:lnSpc>
                <a:spcPct val="100000"/>
              </a:lnSpc>
              <a:spcBef>
                <a:spcPts val="0"/>
              </a:spcBef>
              <a:buFont typeface="Arial" panose="020B0604020202020204" pitchFamily="34" charset="0"/>
              <a:buChar char="•"/>
            </a:pPr>
            <a:r>
              <a:rPr lang="en-GB" sz="1100"/>
              <a:t>Agree and operate an MoU/SLA with OBL and Pay.UK (where relevant)</a:t>
            </a:r>
          </a:p>
          <a:p>
            <a:pPr marL="342900" indent="-342900">
              <a:lnSpc>
                <a:spcPct val="100000"/>
              </a:lnSpc>
              <a:spcBef>
                <a:spcPts val="0"/>
              </a:spcBef>
              <a:buFont typeface="Arial" panose="020B0604020202020204" pitchFamily="34" charset="0"/>
              <a:buChar char="•"/>
            </a:pPr>
            <a:r>
              <a:rPr lang="en-GB" sz="1100"/>
              <a:t>Undertake the work to move to Waves 2 and 3.</a:t>
            </a:r>
          </a:p>
          <a:p>
            <a:pPr marL="342900" indent="-342900">
              <a:lnSpc>
                <a:spcPct val="100000"/>
              </a:lnSpc>
              <a:spcBef>
                <a:spcPts val="0"/>
              </a:spcBef>
              <a:buFont typeface="Arial" panose="020B0604020202020204" pitchFamily="34" charset="0"/>
              <a:buChar char="•"/>
            </a:pPr>
            <a:r>
              <a:rPr lang="en-GB" sz="1100"/>
              <a:t>Assess waivers and administer them</a:t>
            </a:r>
          </a:p>
          <a:p>
            <a:pPr>
              <a:lnSpc>
                <a:spcPct val="100000"/>
              </a:lnSpc>
            </a:pPr>
            <a:endParaRPr lang="en-GB" sz="1100" b="1"/>
          </a:p>
          <a:p>
            <a:pPr>
              <a:lnSpc>
                <a:spcPct val="100000"/>
              </a:lnSpc>
              <a:tabLst>
                <a:tab pos="266700" algn="l"/>
              </a:tabLst>
            </a:pPr>
            <a:r>
              <a:rPr lang="en-GB" sz="1100" b="1"/>
              <a:t>G.	Change management / co-ordination </a:t>
            </a:r>
          </a:p>
          <a:p>
            <a:pPr marL="342900" indent="-342900">
              <a:lnSpc>
                <a:spcPct val="100000"/>
              </a:lnSpc>
              <a:spcBef>
                <a:spcPts val="0"/>
              </a:spcBef>
              <a:buFont typeface="Arial" panose="020B0604020202020204" pitchFamily="34" charset="0"/>
              <a:buChar char="•"/>
            </a:pPr>
            <a:r>
              <a:rPr lang="en-GB" sz="1100"/>
              <a:t>Agreeing and administering ecosystem wide change/update cycles</a:t>
            </a:r>
          </a:p>
          <a:p>
            <a:pPr marL="342900" indent="-342900">
              <a:lnSpc>
                <a:spcPct val="100000"/>
              </a:lnSpc>
              <a:spcBef>
                <a:spcPts val="0"/>
              </a:spcBef>
              <a:buFont typeface="Arial" panose="020B0604020202020204" pitchFamily="34" charset="0"/>
              <a:buChar char="•"/>
            </a:pPr>
            <a:r>
              <a:rPr lang="en-GB" sz="1100"/>
              <a:t>Agreeing/monitoring participant specific change cycles </a:t>
            </a:r>
          </a:p>
          <a:p>
            <a:pPr marL="342900" indent="-342900">
              <a:lnSpc>
                <a:spcPct val="100000"/>
              </a:lnSpc>
              <a:spcBef>
                <a:spcPts val="0"/>
              </a:spcBef>
              <a:buFont typeface="Arial" panose="020B0604020202020204" pitchFamily="34" charset="0"/>
              <a:buChar char="•"/>
            </a:pPr>
            <a:r>
              <a:rPr lang="en-GB" sz="1100"/>
              <a:t>Implementing change-freeze windows</a:t>
            </a:r>
          </a:p>
          <a:p>
            <a:pPr>
              <a:lnSpc>
                <a:spcPct val="100000"/>
              </a:lnSpc>
            </a:pPr>
            <a:endParaRPr lang="en-GB" sz="1100" b="1"/>
          </a:p>
          <a:p>
            <a:pPr>
              <a:lnSpc>
                <a:spcPct val="100000"/>
              </a:lnSpc>
              <a:tabLst>
                <a:tab pos="266700" algn="l"/>
              </a:tabLst>
            </a:pPr>
            <a:r>
              <a:rPr lang="en-GB" sz="1100" b="1"/>
              <a:t>H.	Crisis management / co-ordination of resolution </a:t>
            </a:r>
          </a:p>
          <a:p>
            <a:pPr marL="342900" indent="-342900">
              <a:lnSpc>
                <a:spcPct val="100000"/>
              </a:lnSpc>
              <a:spcBef>
                <a:spcPts val="0"/>
              </a:spcBef>
              <a:buFont typeface="Arial" panose="020B0604020202020204" pitchFamily="34" charset="0"/>
              <a:buChar char="•"/>
            </a:pPr>
            <a:r>
              <a:rPr lang="en-GB" sz="1100"/>
              <a:t>Communication and co-ordination of ecosystem issues e.g. cyber attack</a:t>
            </a:r>
          </a:p>
          <a:p>
            <a:pPr marL="342900" indent="-342900">
              <a:lnSpc>
                <a:spcPct val="100000"/>
              </a:lnSpc>
              <a:spcBef>
                <a:spcPts val="0"/>
              </a:spcBef>
              <a:buFont typeface="Arial" panose="020B0604020202020204" pitchFamily="34" charset="0"/>
              <a:buChar char="•"/>
            </a:pPr>
            <a:r>
              <a:rPr lang="en-GB" sz="1100"/>
              <a:t>Co-ordination of post crisis activities e.g. money has been returned </a:t>
            </a:r>
          </a:p>
          <a:p>
            <a:pPr>
              <a:lnSpc>
                <a:spcPct val="100000"/>
              </a:lnSpc>
            </a:pPr>
            <a:endParaRPr lang="en-GB" sz="1100"/>
          </a:p>
        </p:txBody>
      </p:sp>
      <p:pic>
        <p:nvPicPr>
          <p:cNvPr id="7" name="Picture 6">
            <a:extLst>
              <a:ext uri="{FF2B5EF4-FFF2-40B4-BE49-F238E27FC236}">
                <a16:creationId xmlns:a16="http://schemas.microsoft.com/office/drawing/2014/main" id="{1132BA98-EE9F-1078-3A89-8B8A82FFA35E}"/>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18802620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0764B4F-3C0A-6DD3-41C4-6EDA3A4F936C}"/>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F6A9F503-F426-D233-BF31-1CF887E243BA}"/>
              </a:ext>
            </a:extLst>
          </p:cNvPr>
          <p:cNvSpPr>
            <a:spLocks noGrp="1"/>
          </p:cNvSpPr>
          <p:nvPr>
            <p:ph type="sldNum" sz="quarter" idx="12"/>
          </p:nvPr>
        </p:nvSpPr>
        <p:spPr/>
        <p:txBody>
          <a:bodyPr/>
          <a:lstStyle/>
          <a:p>
            <a:fld id="{F7DBEFEF-2EF4-7341-AFBF-5942378A7132}" type="slidenum">
              <a:rPr lang="en-US" smtClean="0"/>
              <a:t>14</a:t>
            </a:fld>
            <a:endParaRPr lang="en-US"/>
          </a:p>
        </p:txBody>
      </p:sp>
      <p:sp>
        <p:nvSpPr>
          <p:cNvPr id="4" name="Date Placeholder 3">
            <a:extLst>
              <a:ext uri="{FF2B5EF4-FFF2-40B4-BE49-F238E27FC236}">
                <a16:creationId xmlns:a16="http://schemas.microsoft.com/office/drawing/2014/main" id="{B352F863-D52B-57D5-6B8B-51EA9327293B}"/>
              </a:ext>
            </a:extLst>
          </p:cNvPr>
          <p:cNvSpPr>
            <a:spLocks noGrp="1"/>
          </p:cNvSpPr>
          <p:nvPr>
            <p:ph type="dt" sz="half" idx="2"/>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B1F199A6-721A-C781-7BD5-5B556D17D3AA}"/>
              </a:ext>
            </a:extLst>
          </p:cNvPr>
          <p:cNvSpPr>
            <a:spLocks noGrp="1"/>
          </p:cNvSpPr>
          <p:nvPr>
            <p:ph type="title"/>
          </p:nvPr>
        </p:nvSpPr>
        <p:spPr/>
        <p:txBody>
          <a:bodyPr/>
          <a:lstStyle/>
          <a:p>
            <a:r>
              <a:rPr lang="en-GB"/>
              <a:t>Feedback to date from VRP WG </a:t>
            </a:r>
          </a:p>
        </p:txBody>
      </p:sp>
      <p:sp>
        <p:nvSpPr>
          <p:cNvPr id="6" name="Content Placeholder 5">
            <a:extLst>
              <a:ext uri="{FF2B5EF4-FFF2-40B4-BE49-F238E27FC236}">
                <a16:creationId xmlns:a16="http://schemas.microsoft.com/office/drawing/2014/main" id="{55928F2A-8D42-B27F-A360-2321E90D7CF2}"/>
              </a:ext>
            </a:extLst>
          </p:cNvPr>
          <p:cNvSpPr>
            <a:spLocks noGrp="1"/>
          </p:cNvSpPr>
          <p:nvPr>
            <p:ph idx="1"/>
          </p:nvPr>
        </p:nvSpPr>
        <p:spPr/>
        <p:txBody>
          <a:bodyPr>
            <a:normAutofit lnSpcReduction="10000"/>
          </a:bodyPr>
          <a:lstStyle/>
          <a:p>
            <a:pPr marL="0" indent="0"/>
            <a:r>
              <a:rPr lang="en-GB"/>
              <a:t>At the VRP WG on 5 September we presented a paper on the operator options and the evaluation criteria.  The paper also invited initial views on the choice of operator.  Ten organisations responded. </a:t>
            </a:r>
          </a:p>
          <a:p>
            <a:r>
              <a:rPr lang="en-GB"/>
              <a:t>The key messages were:</a:t>
            </a:r>
          </a:p>
          <a:p>
            <a:pPr marL="285750" indent="-285750">
              <a:buFont typeface="Arial" panose="020B0604020202020204" pitchFamily="34" charset="0"/>
              <a:buChar char="•"/>
            </a:pPr>
            <a:r>
              <a:rPr lang="en-GB"/>
              <a:t>Two firms expressed a preference for a commercial organisation to be the MLA operator</a:t>
            </a:r>
          </a:p>
          <a:p>
            <a:pPr marL="285750" indent="-285750">
              <a:buFont typeface="Arial" panose="020B0604020202020204" pitchFamily="34" charset="0"/>
              <a:buChar char="•"/>
            </a:pPr>
            <a:r>
              <a:rPr lang="en-GB"/>
              <a:t>There was some preference for the </a:t>
            </a:r>
            <a:r>
              <a:rPr lang="en-GB" err="1"/>
              <a:t>NewCo</a:t>
            </a:r>
            <a:r>
              <a:rPr lang="en-GB"/>
              <a:t> option.  One notable firm did support this, but would also like to see an RFP for future waves/evolution</a:t>
            </a:r>
          </a:p>
          <a:p>
            <a:pPr marL="285750" indent="-285750">
              <a:buFont typeface="Arial" panose="020B0604020202020204" pitchFamily="34" charset="0"/>
              <a:buChar char="•"/>
            </a:pPr>
            <a:r>
              <a:rPr lang="en-GB"/>
              <a:t>The TPPs suggested that OBL should be the wave 1 MLA operator based on having the core skills and it being an expedient solution</a:t>
            </a:r>
          </a:p>
          <a:p>
            <a:pPr marL="285750" indent="-285750">
              <a:buFont typeface="Arial" panose="020B0604020202020204" pitchFamily="34" charset="0"/>
              <a:buChar char="•"/>
            </a:pPr>
            <a:r>
              <a:rPr lang="en-GB"/>
              <a:t>Some concern from the banks and others that we are putting speed/expediency ahead of other/longer-term considerations</a:t>
            </a:r>
          </a:p>
          <a:p>
            <a:pPr marL="285750" indent="-285750">
              <a:buFont typeface="Arial" panose="020B0604020202020204" pitchFamily="34" charset="0"/>
              <a:buChar char="•"/>
            </a:pPr>
            <a:r>
              <a:rPr lang="en-GB"/>
              <a:t>One TPP suggested that an industry led SPV is developed to run the MLA for waves 2+, albeit there were no details on what this would entail.</a:t>
            </a:r>
          </a:p>
          <a:p>
            <a:pPr marL="285750" indent="-285750">
              <a:buFont typeface="Arial" panose="020B0604020202020204" pitchFamily="34" charset="0"/>
              <a:buChar char="•"/>
            </a:pPr>
            <a:r>
              <a:rPr lang="en-GB"/>
              <a:t>Another TPP suggested that the MLA could be a wholly owned subsidiary of Faster Payments Scheme Limited run by outsourced OBL staff.</a:t>
            </a:r>
          </a:p>
          <a:p>
            <a:pPr marL="285750" indent="-285750">
              <a:buFont typeface="Arial" panose="020B0604020202020204" pitchFamily="34" charset="0"/>
              <a:buChar char="•"/>
            </a:pPr>
            <a:r>
              <a:rPr lang="en-GB"/>
              <a:t>Some suggestions were for broadening the evaluation criteria.  A number of the banks raised the issue of liabilities. </a:t>
            </a:r>
          </a:p>
          <a:p>
            <a:pPr marL="285750" indent="-285750">
              <a:buFont typeface="Arial" panose="020B0604020202020204" pitchFamily="34" charset="0"/>
              <a:buChar char="•"/>
            </a:pPr>
            <a:endParaRPr lang="en-GB"/>
          </a:p>
        </p:txBody>
      </p:sp>
      <p:pic>
        <p:nvPicPr>
          <p:cNvPr id="7" name="Picture 6">
            <a:extLst>
              <a:ext uri="{FF2B5EF4-FFF2-40B4-BE49-F238E27FC236}">
                <a16:creationId xmlns:a16="http://schemas.microsoft.com/office/drawing/2014/main" id="{AC6DCD90-6118-27CB-F4E7-2CD9729C4E60}"/>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15493766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F42FEAD-2416-F1A6-8A26-3722D1FDB713}"/>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0CEC0D4E-B9DF-527B-C37D-3010EBA91498}"/>
              </a:ext>
            </a:extLst>
          </p:cNvPr>
          <p:cNvSpPr>
            <a:spLocks noGrp="1"/>
          </p:cNvSpPr>
          <p:nvPr>
            <p:ph type="sldNum" sz="quarter" idx="12"/>
          </p:nvPr>
        </p:nvSpPr>
        <p:spPr/>
        <p:txBody>
          <a:bodyPr/>
          <a:lstStyle/>
          <a:p>
            <a:fld id="{F7DBEFEF-2EF4-7341-AFBF-5942378A7132}" type="slidenum">
              <a:rPr lang="en-US" smtClean="0"/>
              <a:t>15</a:t>
            </a:fld>
            <a:endParaRPr lang="en-US"/>
          </a:p>
        </p:txBody>
      </p:sp>
      <p:sp>
        <p:nvSpPr>
          <p:cNvPr id="4" name="Date Placeholder 3">
            <a:extLst>
              <a:ext uri="{FF2B5EF4-FFF2-40B4-BE49-F238E27FC236}">
                <a16:creationId xmlns:a16="http://schemas.microsoft.com/office/drawing/2014/main" id="{283C422F-B0E4-C3D4-E437-E0546FF648C2}"/>
              </a:ext>
            </a:extLst>
          </p:cNvPr>
          <p:cNvSpPr>
            <a:spLocks noGrp="1"/>
          </p:cNvSpPr>
          <p:nvPr>
            <p:ph type="dt" sz="half" idx="2"/>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56B92D7F-A408-3BF7-6716-708E0D949946}"/>
              </a:ext>
            </a:extLst>
          </p:cNvPr>
          <p:cNvSpPr>
            <a:spLocks noGrp="1"/>
          </p:cNvSpPr>
          <p:nvPr>
            <p:ph type="title"/>
          </p:nvPr>
        </p:nvSpPr>
        <p:spPr>
          <a:xfrm>
            <a:off x="335278" y="764323"/>
            <a:ext cx="10292081" cy="495922"/>
          </a:xfrm>
        </p:spPr>
        <p:txBody>
          <a:bodyPr/>
          <a:lstStyle/>
          <a:p>
            <a:r>
              <a:rPr lang="en-GB"/>
              <a:t>‘Direction of travel’ thinking on the MLA operator for the VRP WG on 3 October (1/2)</a:t>
            </a:r>
          </a:p>
        </p:txBody>
      </p:sp>
      <p:sp>
        <p:nvSpPr>
          <p:cNvPr id="6" name="Content Placeholder 5">
            <a:extLst>
              <a:ext uri="{FF2B5EF4-FFF2-40B4-BE49-F238E27FC236}">
                <a16:creationId xmlns:a16="http://schemas.microsoft.com/office/drawing/2014/main" id="{1FD1D481-3AE9-6FA3-9DB0-12E2BBFEB99A}"/>
              </a:ext>
            </a:extLst>
          </p:cNvPr>
          <p:cNvSpPr>
            <a:spLocks noGrp="1"/>
          </p:cNvSpPr>
          <p:nvPr>
            <p:ph idx="1"/>
          </p:nvPr>
        </p:nvSpPr>
        <p:spPr/>
        <p:txBody>
          <a:bodyPr>
            <a:normAutofit fontScale="85000" lnSpcReduction="10000"/>
          </a:bodyPr>
          <a:lstStyle/>
          <a:p>
            <a:pPr marL="0" indent="0">
              <a:lnSpc>
                <a:spcPct val="10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It is clear that the issue of potential liabilities which may be created for the CMA9 banks from OBL operating the Wave 1 MLA or even having some form of control of the MLA Operator (e.g. x% holding of a JV) is a hurdle.  It appears this is a hurdle that in effect becomes the first evaluation criteria that needs to be assessed and hence narrows down the options before other criteria are brought into the assessment. </a:t>
            </a:r>
          </a:p>
          <a:p>
            <a:pPr marL="0" indent="0">
              <a:lnSpc>
                <a:spcPct val="100000"/>
              </a:lnSpc>
              <a:spcAft>
                <a:spcPts val="600"/>
              </a:spcAft>
            </a:pPr>
            <a:r>
              <a:rPr lang="en-GB" sz="1800">
                <a:effectLst/>
                <a:latin typeface="Metropolis" panose="00000500000000000000" pitchFamily="50" charset="0"/>
                <a:ea typeface="Metropolis" panose="00000500000000000000" pitchFamily="50" charset="0"/>
                <a:cs typeface="Metropolis" panose="00000500000000000000" pitchFamily="50" charset="0"/>
              </a:rPr>
              <a:t>There are also several criteria which Pay.UK will need to work through before being able to confirm its ability to take on any role in the MLA.</a:t>
            </a:r>
            <a:endParaRPr lang="en-GB" sz="1800">
              <a:effectLst/>
              <a:latin typeface="Metropolis" panose="00000500000000000000" pitchFamily="50" charset="0"/>
              <a:ea typeface="Times New Roman" panose="02020603050405020304" pitchFamily="18" charset="0"/>
              <a:cs typeface="Calibri" panose="020F0502020204030204" pitchFamily="34" charset="0"/>
            </a:endParaRPr>
          </a:p>
          <a:p>
            <a:pPr marL="0" indent="0">
              <a:lnSpc>
                <a:spcPct val="10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In reviewing Options 1 (Pay.UK being the sole operator) and 2 (OBL being the sole operator) we do not consider either organisation has the full range of capabilities to undertake being the MLA Operator on their own. </a:t>
            </a:r>
          </a:p>
          <a:p>
            <a:pPr marL="0" indent="0">
              <a:lnSpc>
                <a:spcPct val="10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In light of the above considerations and the feedback/discussions to date we see options 3 (joint operator option), 4 (SPV owned by Pay.UK and OBL) and 5 (</a:t>
            </a:r>
            <a:r>
              <a:rPr lang="en-GB" sz="1800" err="1">
                <a:effectLst/>
                <a:latin typeface="Metropolis" panose="00000500000000000000" pitchFamily="50" charset="0"/>
                <a:ea typeface="Times New Roman" panose="02020603050405020304" pitchFamily="18" charset="0"/>
                <a:cs typeface="Calibri" panose="020F0502020204030204" pitchFamily="34" charset="0"/>
              </a:rPr>
              <a:t>NewCo</a:t>
            </a:r>
            <a:r>
              <a:rPr lang="en-GB" sz="1800">
                <a:effectLst/>
                <a:latin typeface="Metropolis" panose="00000500000000000000" pitchFamily="50" charset="0"/>
                <a:ea typeface="Times New Roman" panose="02020603050405020304" pitchFamily="18" charset="0"/>
                <a:cs typeface="Calibri" panose="020F0502020204030204" pitchFamily="34" charset="0"/>
              </a:rPr>
              <a:t>) as the options with greatest merit.  Hence, we propose to focus on developing more detailed thinking on Options 3, 4 and 5 as the next steps.  Alongside this, we will continue to review the liability position to assess whether a solution which allows more direct OBL involvement can be found. </a:t>
            </a:r>
          </a:p>
          <a:p>
            <a:pPr marL="0" indent="0">
              <a:lnSpc>
                <a:spcPct val="10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We see Options 3 (joint operator option) and 4 (SPV owned by Pay.UK and OBL) as bringing together the complementary strengths and capabilities of both organisations to act as the MLA operator.  With Option 3 we see both Pay.UK and OBL as being central signatories to the MLA.  By having a separate company (i.e. option 4) there is a clear, single signatory to the MLA.  We need to understand whether OBL having a formal share of the SPV leads to any liability issues and whether this can be mitigated by the degree of separation and/or other legal means.  This will form part of the next round of thinking. </a:t>
            </a:r>
          </a:p>
        </p:txBody>
      </p:sp>
      <p:pic>
        <p:nvPicPr>
          <p:cNvPr id="7" name="Picture 6">
            <a:extLst>
              <a:ext uri="{FF2B5EF4-FFF2-40B4-BE49-F238E27FC236}">
                <a16:creationId xmlns:a16="http://schemas.microsoft.com/office/drawing/2014/main" id="{1BD0BB62-2EE0-1A7B-D91B-F77B8B5DC72F}"/>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1925722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F42FEAD-2416-F1A6-8A26-3722D1FDB713}"/>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0CEC0D4E-B9DF-527B-C37D-3010EBA91498}"/>
              </a:ext>
            </a:extLst>
          </p:cNvPr>
          <p:cNvSpPr>
            <a:spLocks noGrp="1"/>
          </p:cNvSpPr>
          <p:nvPr>
            <p:ph type="sldNum" sz="quarter" idx="12"/>
          </p:nvPr>
        </p:nvSpPr>
        <p:spPr/>
        <p:txBody>
          <a:bodyPr/>
          <a:lstStyle/>
          <a:p>
            <a:fld id="{F7DBEFEF-2EF4-7341-AFBF-5942378A7132}" type="slidenum">
              <a:rPr lang="en-US" smtClean="0"/>
              <a:t>16</a:t>
            </a:fld>
            <a:endParaRPr lang="en-US"/>
          </a:p>
        </p:txBody>
      </p:sp>
      <p:sp>
        <p:nvSpPr>
          <p:cNvPr id="4" name="Date Placeholder 3">
            <a:extLst>
              <a:ext uri="{FF2B5EF4-FFF2-40B4-BE49-F238E27FC236}">
                <a16:creationId xmlns:a16="http://schemas.microsoft.com/office/drawing/2014/main" id="{283C422F-B0E4-C3D4-E437-E0546FF648C2}"/>
              </a:ext>
            </a:extLst>
          </p:cNvPr>
          <p:cNvSpPr>
            <a:spLocks noGrp="1"/>
          </p:cNvSpPr>
          <p:nvPr>
            <p:ph type="dt" sz="half" idx="2"/>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56B92D7F-A408-3BF7-6716-708E0D949946}"/>
              </a:ext>
            </a:extLst>
          </p:cNvPr>
          <p:cNvSpPr>
            <a:spLocks noGrp="1"/>
          </p:cNvSpPr>
          <p:nvPr>
            <p:ph type="title"/>
          </p:nvPr>
        </p:nvSpPr>
        <p:spPr>
          <a:xfrm>
            <a:off x="335278" y="764323"/>
            <a:ext cx="10231121" cy="495922"/>
          </a:xfrm>
        </p:spPr>
        <p:txBody>
          <a:bodyPr>
            <a:normAutofit/>
          </a:bodyPr>
          <a:lstStyle/>
          <a:p>
            <a:r>
              <a:rPr lang="en-GB"/>
              <a:t>‘Direction of travel’ thinking on the MLA operator for the VRP WG on 3 October (2/2)</a:t>
            </a:r>
          </a:p>
        </p:txBody>
      </p:sp>
      <p:sp>
        <p:nvSpPr>
          <p:cNvPr id="6" name="Content Placeholder 5">
            <a:extLst>
              <a:ext uri="{FF2B5EF4-FFF2-40B4-BE49-F238E27FC236}">
                <a16:creationId xmlns:a16="http://schemas.microsoft.com/office/drawing/2014/main" id="{1FD1D481-3AE9-6FA3-9DB0-12E2BBFEB99A}"/>
              </a:ext>
            </a:extLst>
          </p:cNvPr>
          <p:cNvSpPr>
            <a:spLocks noGrp="1"/>
          </p:cNvSpPr>
          <p:nvPr>
            <p:ph idx="1"/>
          </p:nvPr>
        </p:nvSpPr>
        <p:spPr>
          <a:xfrm>
            <a:off x="338834" y="1260000"/>
            <a:ext cx="11426137" cy="5227638"/>
          </a:xfrm>
        </p:spPr>
        <p:txBody>
          <a:bodyPr>
            <a:normAutofit fontScale="77500" lnSpcReduction="20000"/>
          </a:bodyPr>
          <a:lstStyle/>
          <a:p>
            <a:pPr marL="0" indent="0">
              <a:lnSpc>
                <a:spcPct val="110000"/>
              </a:lnSpc>
              <a:spcAft>
                <a:spcPts val="600"/>
              </a:spcAft>
            </a:pPr>
            <a:r>
              <a:rPr lang="en-GB">
                <a:latin typeface="Metropolis" panose="00000500000000000000" pitchFamily="50" charset="0"/>
                <a:cs typeface="Calibri" panose="020F0502020204030204" pitchFamily="34" charset="0"/>
              </a:rPr>
              <a:t>Option 5 (</a:t>
            </a:r>
            <a:r>
              <a:rPr lang="en-GB" err="1">
                <a:latin typeface="Metropolis" panose="00000500000000000000" pitchFamily="50" charset="0"/>
                <a:cs typeface="Calibri" panose="020F0502020204030204" pitchFamily="34" charset="0"/>
              </a:rPr>
              <a:t>NewCo</a:t>
            </a:r>
            <a:r>
              <a:rPr lang="en-GB">
                <a:latin typeface="Metropolis" panose="00000500000000000000" pitchFamily="50" charset="0"/>
                <a:cs typeface="Calibri" panose="020F0502020204030204" pitchFamily="34" charset="0"/>
              </a:rPr>
              <a:t>) provides a clear separation between OBL and the </a:t>
            </a:r>
            <a:r>
              <a:rPr lang="en-GB" err="1">
                <a:latin typeface="Metropolis" panose="00000500000000000000" pitchFamily="50" charset="0"/>
                <a:cs typeface="Calibri" panose="020F0502020204030204" pitchFamily="34" charset="0"/>
              </a:rPr>
              <a:t>NewCo</a:t>
            </a:r>
            <a:r>
              <a:rPr lang="en-GB">
                <a:latin typeface="Metropolis" panose="00000500000000000000" pitchFamily="50" charset="0"/>
                <a:cs typeface="Calibri" panose="020F0502020204030204" pitchFamily="34" charset="0"/>
              </a:rPr>
              <a:t> which allows the liabilities concerns of the CMA9 to be addressed.  This will be tested in the next round of analysis.  By creating a </a:t>
            </a:r>
            <a:r>
              <a:rPr lang="en-GB" err="1">
                <a:latin typeface="Metropolis" panose="00000500000000000000" pitchFamily="50" charset="0"/>
                <a:cs typeface="Calibri" panose="020F0502020204030204" pitchFamily="34" charset="0"/>
              </a:rPr>
              <a:t>NewCo</a:t>
            </a:r>
            <a:r>
              <a:rPr lang="en-GB">
                <a:latin typeface="Metropolis" panose="00000500000000000000" pitchFamily="50" charset="0"/>
                <a:cs typeface="Calibri" panose="020F0502020204030204" pitchFamily="34" charset="0"/>
              </a:rPr>
              <a:t> it can have a clear brief and solely focus on running the VRP scheme.  It is anticipated that the </a:t>
            </a:r>
            <a:r>
              <a:rPr lang="en-GB" err="1">
                <a:latin typeface="Metropolis" panose="00000500000000000000" pitchFamily="50" charset="0"/>
                <a:cs typeface="Calibri" panose="020F0502020204030204" pitchFamily="34" charset="0"/>
              </a:rPr>
              <a:t>NewCo</a:t>
            </a:r>
            <a:r>
              <a:rPr lang="en-GB">
                <a:latin typeface="Metropolis" panose="00000500000000000000" pitchFamily="50" charset="0"/>
                <a:cs typeface="Calibri" panose="020F0502020204030204" pitchFamily="34" charset="0"/>
              </a:rPr>
              <a:t> would source required capabilities from Pay.UK and OBL via intercompany outsourcing agreements allowing it to benefit from the respective capabilities of both organisations.  As part of the analysis, we will need to understand more about areas such as governance, funding and time to establish.  At this point, we do not believe Option 5 precludes future options for any successor ‘Future Entity’.  We understand that the </a:t>
            </a:r>
            <a:r>
              <a:rPr lang="en-GB" err="1">
                <a:latin typeface="Metropolis" panose="00000500000000000000" pitchFamily="50" charset="0"/>
                <a:cs typeface="Calibri" panose="020F0502020204030204" pitchFamily="34" charset="0"/>
              </a:rPr>
              <a:t>NewCo</a:t>
            </a:r>
            <a:r>
              <a:rPr lang="en-GB">
                <a:latin typeface="Metropolis" panose="00000500000000000000" pitchFamily="50" charset="0"/>
                <a:cs typeface="Calibri" panose="020F0502020204030204" pitchFamily="34" charset="0"/>
              </a:rPr>
              <a:t> can be established relatively quickly and in line with the wider VRP timeline.  This assumption will be reviewed in more detail.</a:t>
            </a:r>
          </a:p>
          <a:p>
            <a:pPr marL="0" indent="0">
              <a:lnSpc>
                <a:spcPct val="11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We will also consider iterations of the options.  One such option could be to allow a </a:t>
            </a:r>
            <a:r>
              <a:rPr lang="en-GB" sz="1800" err="1">
                <a:effectLst/>
                <a:latin typeface="Metropolis" panose="00000500000000000000" pitchFamily="50" charset="0"/>
                <a:ea typeface="Times New Roman" panose="02020603050405020304" pitchFamily="18" charset="0"/>
                <a:cs typeface="Calibri" panose="020F0502020204030204" pitchFamily="34" charset="0"/>
              </a:rPr>
              <a:t>NewCo</a:t>
            </a:r>
            <a:r>
              <a:rPr lang="en-GB" sz="1800">
                <a:effectLst/>
                <a:latin typeface="Metropolis" panose="00000500000000000000" pitchFamily="50" charset="0"/>
                <a:ea typeface="Times New Roman" panose="02020603050405020304" pitchFamily="18" charset="0"/>
                <a:cs typeface="Calibri" panose="020F0502020204030204" pitchFamily="34" charset="0"/>
              </a:rPr>
              <a:t> and Pay.UK to form a joint venture to operate the MLA.  This would address the CMA9 liability concerns, whilst allowing direct involvement from Pay.UK.  A further evolution was suggested in the feedback by one firm that some TPPs and Banks may want to take a direct shareholding interest in the legal entity to be set up for the Wave 1 MLA Operator.  We consider this to be an evolution of the original </a:t>
            </a:r>
            <a:r>
              <a:rPr lang="en-GB" sz="1800" err="1">
                <a:effectLst/>
                <a:latin typeface="Metropolis" panose="00000500000000000000" pitchFamily="50" charset="0"/>
                <a:ea typeface="Times New Roman" panose="02020603050405020304" pitchFamily="18" charset="0"/>
                <a:cs typeface="Calibri" panose="020F0502020204030204" pitchFamily="34" charset="0"/>
              </a:rPr>
              <a:t>NewCo</a:t>
            </a:r>
            <a:r>
              <a:rPr lang="en-GB" sz="1800">
                <a:effectLst/>
                <a:latin typeface="Metropolis" panose="00000500000000000000" pitchFamily="50" charset="0"/>
                <a:ea typeface="Times New Roman" panose="02020603050405020304" pitchFamily="18" charset="0"/>
                <a:cs typeface="Calibri" panose="020F0502020204030204" pitchFamily="34" charset="0"/>
              </a:rPr>
              <a:t> option and see merit from having TPPs and Banks having a direct involvement in the MLA Operator.  It would be important to have both Banks and TPPs involved to provide balance in the ownership structure.  We therefore propose to analyse these iterations in more detail.</a:t>
            </a:r>
          </a:p>
          <a:p>
            <a:pPr marL="0" indent="0">
              <a:lnSpc>
                <a:spcPct val="11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Some firms commented that they believed an expedient solution was being given greater weight than long-term considerations and hence could lead to the wrong decision being made.  We understand these concerns and acknowledge that that remains a risk, however, we believe it is important to balance that risk against the need to focus on developing a solution which is aligned with the broader programme objectives and timelines.  Further, the MLA Operator choice is focused primarily on allowing Wave 1 transactions to flow.  This will allow for a test and learn solution to be adopted to create learning and enhancements for Waves 2 and beyond. Importantly, any decision for Wave 1 does not preclude alternative options being considered for Wave 2+. </a:t>
            </a:r>
          </a:p>
          <a:p>
            <a:pPr marL="0" indent="0">
              <a:lnSpc>
                <a:spcPct val="11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Some firms suggested that a commercial tender should be undertaken for the Wave 1 MLA Operator to allow third parties to pitch for the role.  Whilst we do see some merits in this proposal, we do not consider this to fit with the timeline for the VRP programme given the extensive time, resources and effort that that process would entail, and we consider would be more appropriate to explore as part of the review for the future waves.</a:t>
            </a:r>
          </a:p>
          <a:p>
            <a:pPr marL="0" indent="0">
              <a:lnSpc>
                <a:spcPct val="110000"/>
              </a:lnSpc>
              <a:spcAft>
                <a:spcPts val="600"/>
              </a:spcAft>
            </a:pPr>
            <a:endParaRPr lang="en-GB" sz="1800">
              <a:effectLst/>
              <a:latin typeface="Metropolis" panose="00000500000000000000" pitchFamily="50" charset="0"/>
              <a:ea typeface="Times New Roman" panose="02020603050405020304" pitchFamily="18" charset="0"/>
              <a:cs typeface="Calibri" panose="020F0502020204030204" pitchFamily="34" charset="0"/>
            </a:endParaRPr>
          </a:p>
          <a:p>
            <a:pPr marL="285750" indent="-285750">
              <a:lnSpc>
                <a:spcPct val="110000"/>
              </a:lnSpc>
              <a:buFont typeface="Arial" panose="020B0604020202020204" pitchFamily="34" charset="0"/>
              <a:buChar char="•"/>
            </a:pPr>
            <a:endParaRPr lang="en-GB"/>
          </a:p>
        </p:txBody>
      </p:sp>
      <p:pic>
        <p:nvPicPr>
          <p:cNvPr id="7" name="Picture 6">
            <a:extLst>
              <a:ext uri="{FF2B5EF4-FFF2-40B4-BE49-F238E27FC236}">
                <a16:creationId xmlns:a16="http://schemas.microsoft.com/office/drawing/2014/main" id="{8A5993AC-A3D3-F0F9-7A7D-089CBC829A7D}"/>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8374212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39E945E-832A-4537-E205-1791E59BF5C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p:txBody>
      </p:sp>
      <p:sp>
        <p:nvSpPr>
          <p:cNvPr id="3" name="Slide Number Placeholder 2">
            <a:extLst>
              <a:ext uri="{FF2B5EF4-FFF2-40B4-BE49-F238E27FC236}">
                <a16:creationId xmlns:a16="http://schemas.microsoft.com/office/drawing/2014/main" id="{D49D7DB9-6C87-4C35-4C58-0F273606953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5362FF5C-27DB-0BE5-4831-1EC494267683}"/>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47B666-15D2-B946-9531-77A749B5F469}"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03/10/2024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Content Placeholder 4">
            <a:extLst>
              <a:ext uri="{FF2B5EF4-FFF2-40B4-BE49-F238E27FC236}">
                <a16:creationId xmlns:a16="http://schemas.microsoft.com/office/drawing/2014/main" id="{33173697-C500-3DB2-92DC-9781F085FB0A}"/>
              </a:ext>
            </a:extLst>
          </p:cNvPr>
          <p:cNvSpPr>
            <a:spLocks noGrp="1"/>
          </p:cNvSpPr>
          <p:nvPr>
            <p:ph idx="1"/>
          </p:nvPr>
        </p:nvSpPr>
        <p:spPr/>
        <p:txBody>
          <a:bodyPr vert="horz" lIns="91440" tIns="45720" rIns="91440" bIns="45720" rtlCol="0" anchor="t">
            <a:normAutofit/>
          </a:bodyPr>
          <a:lstStyle/>
          <a:p>
            <a:pPr marL="0" indent="0"/>
            <a:r>
              <a:rPr lang="en-GB" sz="1900">
                <a:latin typeface="Metropolis"/>
                <a:cs typeface="Calibri"/>
              </a:rPr>
              <a:t>In summary:</a:t>
            </a:r>
          </a:p>
          <a:p>
            <a:pPr marL="0" indent="0"/>
            <a:r>
              <a:rPr lang="en-GB" sz="1900">
                <a:latin typeface="Metropolis"/>
                <a:cs typeface="Calibri"/>
              </a:rPr>
              <a:t>The 2</a:t>
            </a:r>
            <a:r>
              <a:rPr lang="en-GB" sz="1900" baseline="30000">
                <a:latin typeface="Metropolis"/>
                <a:cs typeface="Calibri"/>
              </a:rPr>
              <a:t>nd</a:t>
            </a:r>
            <a:r>
              <a:rPr lang="en-GB" sz="1900">
                <a:latin typeface="Metropolis"/>
                <a:cs typeface="Calibri"/>
              </a:rPr>
              <a:t> theme under the MLA Operational Requirements is Operational Resilience and Change Management this covers 3 specific Op </a:t>
            </a:r>
            <a:r>
              <a:rPr lang="en-GB" sz="1900" err="1">
                <a:latin typeface="Metropolis"/>
                <a:cs typeface="Calibri"/>
              </a:rPr>
              <a:t>Reqs</a:t>
            </a:r>
            <a:r>
              <a:rPr lang="en-GB" sz="1900">
                <a:latin typeface="Metropolis"/>
                <a:cs typeface="Calibri"/>
              </a:rPr>
              <a:t>:</a:t>
            </a:r>
          </a:p>
          <a:p>
            <a:pPr marL="342900" indent="-342900">
              <a:buFont typeface="Arial" panose="020B0604020202020204" pitchFamily="34" charset="0"/>
              <a:buChar char="•"/>
            </a:pPr>
            <a:r>
              <a:rPr lang="en-GB" sz="1900">
                <a:latin typeface="Metropolis"/>
                <a:cs typeface="Calibri"/>
              </a:rPr>
              <a:t>Service Levels</a:t>
            </a:r>
          </a:p>
          <a:p>
            <a:pPr marL="342900" indent="-342900">
              <a:buFont typeface="Arial" panose="020B0604020202020204" pitchFamily="34" charset="0"/>
              <a:buChar char="•"/>
            </a:pPr>
            <a:r>
              <a:rPr lang="en-GB" sz="1900">
                <a:latin typeface="Metropolis"/>
                <a:cs typeface="Calibri"/>
              </a:rPr>
              <a:t>Change Management</a:t>
            </a:r>
          </a:p>
          <a:p>
            <a:pPr marL="342900" indent="-342900">
              <a:buFont typeface="Arial" panose="020B0604020202020204" pitchFamily="34" charset="0"/>
              <a:buChar char="•"/>
            </a:pPr>
            <a:r>
              <a:rPr lang="en-GB" sz="1900">
                <a:latin typeface="Metropolis"/>
                <a:cs typeface="Calibri"/>
              </a:rPr>
              <a:t>Adherence to standards (including directory supply) and applicable legislation. </a:t>
            </a:r>
          </a:p>
          <a:p>
            <a:pPr marL="0" indent="0"/>
            <a:r>
              <a:rPr lang="en-GB" sz="1900">
                <a:highlight>
                  <a:srgbClr val="FFFF00"/>
                </a:highlight>
                <a:latin typeface="Metropolis"/>
                <a:cs typeface="Calibri"/>
              </a:rPr>
              <a:t>Responses requested by 17 October.</a:t>
            </a:r>
          </a:p>
        </p:txBody>
      </p:sp>
      <p:sp>
        <p:nvSpPr>
          <p:cNvPr id="6" name="Title 5">
            <a:extLst>
              <a:ext uri="{FF2B5EF4-FFF2-40B4-BE49-F238E27FC236}">
                <a16:creationId xmlns:a16="http://schemas.microsoft.com/office/drawing/2014/main" id="{B7508BA2-4D1C-5AA5-9300-DE9D97B9C060}"/>
              </a:ext>
            </a:extLst>
          </p:cNvPr>
          <p:cNvSpPr>
            <a:spLocks noGrp="1" noRot="1" noMove="1" noResize="1" noEditPoints="1" noAdjustHandles="1" noChangeArrowheads="1" noChangeShapeType="1"/>
          </p:cNvSpPr>
          <p:nvPr>
            <p:ph type="ctrTitle"/>
          </p:nvPr>
        </p:nvSpPr>
        <p:spPr/>
        <p:txBody>
          <a:bodyPr>
            <a:normAutofit fontScale="90000"/>
          </a:bodyPr>
          <a:lstStyle/>
          <a:p>
            <a:r>
              <a:rPr lang="en-GB"/>
              <a:t>4 – Operational Resilience and Change Management </a:t>
            </a:r>
          </a:p>
        </p:txBody>
      </p:sp>
      <p:pic>
        <p:nvPicPr>
          <p:cNvPr id="7" name="Picture 6">
            <a:extLst>
              <a:ext uri="{FF2B5EF4-FFF2-40B4-BE49-F238E27FC236}">
                <a16:creationId xmlns:a16="http://schemas.microsoft.com/office/drawing/2014/main" id="{120F106B-8ED4-F6CF-6B2E-A93C554B81E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7461452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5267EE4-44C8-104F-2E09-202AAF810FE4}"/>
              </a:ext>
            </a:extLst>
          </p:cNvPr>
          <p:cNvSpPr>
            <a:spLocks noGrp="1"/>
          </p:cNvSpPr>
          <p:nvPr>
            <p:ph idx="1"/>
          </p:nvPr>
        </p:nvSpPr>
        <p:spPr/>
        <p:txBody>
          <a:bodyPr/>
          <a:lstStyle/>
          <a:p>
            <a:r>
              <a:rPr lang="en-GB"/>
              <a:t>We propose to mandate existing service levels that are part of the Operational Guidelines (OGs) and feature on the checklist.</a:t>
            </a:r>
          </a:p>
          <a:p>
            <a:r>
              <a:rPr lang="en-GB"/>
              <a:t>We expect to reference the appropriate standards rather than hardcoding.  These refer to:</a:t>
            </a:r>
          </a:p>
          <a:p>
            <a:pPr lvl="1"/>
            <a:r>
              <a:rPr lang="en-GB" sz="1800">
                <a:effectLst/>
                <a:latin typeface="Calibri" panose="020F0502020204030204" pitchFamily="34" charset="0"/>
                <a:ea typeface="Times New Roman" panose="02020603050405020304" pitchFamily="18" charset="0"/>
                <a:cs typeface="Calibri" panose="020F0502020204030204" pitchFamily="34" charset="0"/>
              </a:rPr>
              <a:t>Interfaces with a quarterly uptime of 99.5% or above</a:t>
            </a:r>
            <a:endParaRPr lang="en-GB" sz="1800">
              <a:effectLst/>
              <a:latin typeface="Metropolis" panose="00000500000000000000" pitchFamily="50" charset="0"/>
              <a:ea typeface="Times New Roman" panose="02020603050405020304" pitchFamily="18" charset="0"/>
              <a:cs typeface="Calibri" panose="020F0502020204030204" pitchFamily="34" charset="0"/>
            </a:endParaRPr>
          </a:p>
          <a:p>
            <a:pPr lvl="1"/>
            <a:r>
              <a:rPr lang="en-GB" sz="1800">
                <a:effectLst/>
                <a:latin typeface="Calibri" panose="020F0502020204030204" pitchFamily="34" charset="0"/>
                <a:ea typeface="Times New Roman" panose="02020603050405020304" pitchFamily="18" charset="0"/>
                <a:cs typeface="Calibri" panose="020F0502020204030204" pitchFamily="34" charset="0"/>
              </a:rPr>
              <a:t>Interfaces respond to an average TTLB of 750ms per response</a:t>
            </a:r>
            <a:endParaRPr lang="en-GB" sz="1800">
              <a:effectLst/>
              <a:latin typeface="Metropolis" panose="00000500000000000000" pitchFamily="50" charset="0"/>
              <a:ea typeface="Times New Roman" panose="02020603050405020304" pitchFamily="18" charset="0"/>
              <a:cs typeface="Calibri" panose="020F0502020204030204" pitchFamily="34" charset="0"/>
            </a:endParaRPr>
          </a:p>
          <a:p>
            <a:pPr lvl="1"/>
            <a:r>
              <a:rPr lang="en-GB" sz="1800">
                <a:effectLst/>
                <a:latin typeface="Calibri" panose="020F0502020204030204" pitchFamily="34" charset="0"/>
                <a:ea typeface="Times New Roman" panose="02020603050405020304" pitchFamily="18" charset="0"/>
                <a:cs typeface="Calibri" panose="020F0502020204030204" pitchFamily="34" charset="0"/>
              </a:rPr>
              <a:t>Service level targets for out of hours support, monitoring, contingency plans and maintenance for dedicated interfaces.</a:t>
            </a:r>
            <a:endParaRPr lang="en-GB" sz="1800">
              <a:effectLst/>
              <a:latin typeface="Metropolis" panose="00000500000000000000" pitchFamily="50" charset="0"/>
              <a:ea typeface="Times New Roman" panose="02020603050405020304" pitchFamily="18" charset="0"/>
              <a:cs typeface="Calibri" panose="020F0502020204030204" pitchFamily="34" charset="0"/>
            </a:endParaRPr>
          </a:p>
          <a:p>
            <a:pPr lvl="1"/>
            <a:r>
              <a:rPr lang="en-GB" sz="1800">
                <a:effectLst/>
                <a:latin typeface="Calibri" panose="020F0502020204030204" pitchFamily="34" charset="0"/>
                <a:ea typeface="Times New Roman" panose="02020603050405020304" pitchFamily="18" charset="0"/>
                <a:cs typeface="Calibri" panose="020F0502020204030204" pitchFamily="34" charset="0"/>
              </a:rPr>
              <a:t>Measures to calculate and record performance and availability indicators.</a:t>
            </a:r>
            <a:endParaRPr lang="en-GB" sz="1800">
              <a:effectLst/>
              <a:latin typeface="Metropolis" panose="00000500000000000000" pitchFamily="50" charset="0"/>
              <a:ea typeface="Times New Roman" panose="02020603050405020304" pitchFamily="18" charset="0"/>
              <a:cs typeface="Calibri" panose="020F0502020204030204" pitchFamily="34" charset="0"/>
            </a:endParaRPr>
          </a:p>
          <a:p>
            <a:pPr lvl="1"/>
            <a:r>
              <a:rPr lang="en-GB" sz="1800">
                <a:effectLst/>
                <a:latin typeface="Calibri" panose="020F0502020204030204" pitchFamily="34" charset="0"/>
                <a:ea typeface="Times New Roman" panose="02020603050405020304" pitchFamily="18" charset="0"/>
                <a:cs typeface="Calibri" panose="020F0502020204030204" pitchFamily="34" charset="0"/>
              </a:rPr>
              <a:t>Service level targets for out of hours support, monitoring, contingency plans and maintenance for dedicated interfaces.</a:t>
            </a:r>
            <a:endParaRPr lang="en-GB" sz="1800">
              <a:effectLst/>
              <a:latin typeface="Metropolis" panose="00000500000000000000" pitchFamily="50" charset="0"/>
              <a:ea typeface="Times New Roman" panose="02020603050405020304" pitchFamily="18" charset="0"/>
              <a:cs typeface="Calibri" panose="020F0502020204030204" pitchFamily="34" charset="0"/>
            </a:endParaRPr>
          </a:p>
          <a:p>
            <a:r>
              <a:rPr lang="en-GB"/>
              <a:t>We expand 99.5% uptime on all propositional elements e.g. consent and access dashboards to have equivalent uptime</a:t>
            </a:r>
          </a:p>
          <a:p>
            <a:r>
              <a:rPr lang="en-GB"/>
              <a:t>Alaos PISP availability aligned to similar uptime requirements.</a:t>
            </a:r>
          </a:p>
        </p:txBody>
      </p:sp>
      <p:sp>
        <p:nvSpPr>
          <p:cNvPr id="3" name="Footer Placeholder 2">
            <a:extLst>
              <a:ext uri="{FF2B5EF4-FFF2-40B4-BE49-F238E27FC236}">
                <a16:creationId xmlns:a16="http://schemas.microsoft.com/office/drawing/2014/main" id="{74CB8F2D-E2CD-F568-5E22-A7A0ABFEFA8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965A836-3E0F-A0B7-CD55-451C9F4037ED}"/>
              </a:ext>
            </a:extLst>
          </p:cNvPr>
          <p:cNvSpPr>
            <a:spLocks noGrp="1"/>
          </p:cNvSpPr>
          <p:nvPr>
            <p:ph type="sldNum" sz="quarter" idx="12"/>
          </p:nvPr>
        </p:nvSpPr>
        <p:spPr/>
        <p:txBody>
          <a:bodyPr/>
          <a:lstStyle/>
          <a:p>
            <a:fld id="{F7DBEFEF-2EF4-7341-AFBF-5942378A7132}" type="slidenum">
              <a:rPr lang="en-US" smtClean="0"/>
              <a:t>18</a:t>
            </a:fld>
            <a:endParaRPr lang="en-US"/>
          </a:p>
        </p:txBody>
      </p:sp>
      <p:sp>
        <p:nvSpPr>
          <p:cNvPr id="5" name="Date Placeholder 4">
            <a:extLst>
              <a:ext uri="{FF2B5EF4-FFF2-40B4-BE49-F238E27FC236}">
                <a16:creationId xmlns:a16="http://schemas.microsoft.com/office/drawing/2014/main" id="{02C33201-11AD-318D-73D4-26E61049C557}"/>
              </a:ext>
            </a:extLst>
          </p:cNvPr>
          <p:cNvSpPr>
            <a:spLocks noGrp="1"/>
          </p:cNvSpPr>
          <p:nvPr>
            <p:ph type="dt" sz="half" idx="2"/>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35348764-D648-2A26-F908-717D80F3B3E6}"/>
              </a:ext>
            </a:extLst>
          </p:cNvPr>
          <p:cNvSpPr>
            <a:spLocks noGrp="1"/>
          </p:cNvSpPr>
          <p:nvPr>
            <p:ph type="title"/>
          </p:nvPr>
        </p:nvSpPr>
        <p:spPr/>
        <p:txBody>
          <a:bodyPr/>
          <a:lstStyle/>
          <a:p>
            <a:r>
              <a:rPr lang="en-GB"/>
              <a:t>Service Levels</a:t>
            </a:r>
          </a:p>
        </p:txBody>
      </p:sp>
    </p:spTree>
    <p:extLst>
      <p:ext uri="{BB962C8B-B14F-4D97-AF65-F5344CB8AC3E}">
        <p14:creationId xmlns:p14="http://schemas.microsoft.com/office/powerpoint/2010/main" val="17524088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5267EE4-44C8-104F-2E09-202AAF810FE4}"/>
              </a:ext>
            </a:extLst>
          </p:cNvPr>
          <p:cNvSpPr>
            <a:spLocks noGrp="1"/>
          </p:cNvSpPr>
          <p:nvPr>
            <p:ph idx="1"/>
          </p:nvPr>
        </p:nvSpPr>
        <p:spPr/>
        <p:txBody>
          <a:bodyPr>
            <a:normAutofit fontScale="85000" lnSpcReduction="10000"/>
          </a:bodyPr>
          <a:lstStyle/>
          <a:p>
            <a:pPr marL="0" indent="0">
              <a:buNone/>
            </a:pPr>
            <a:r>
              <a:rPr lang="en-GB" b="1"/>
              <a:t>Change notifications and freezes</a:t>
            </a:r>
          </a:p>
          <a:p>
            <a:r>
              <a:rPr lang="en-GB"/>
              <a:t>Proposals build on existing arrangements for planned changes and any associated downtime </a:t>
            </a:r>
          </a:p>
          <a:p>
            <a:r>
              <a:rPr lang="en-GB"/>
              <a:t>3 months’ notice for any changes that do not require downtime or any changes with ecosystem interaction</a:t>
            </a:r>
          </a:p>
          <a:p>
            <a:r>
              <a:rPr lang="en-GB"/>
              <a:t>6 months’ notice for any changes impacting ecosystem arrangements e.g. re-onboarding and/or consumer re-authentication</a:t>
            </a:r>
          </a:p>
          <a:p>
            <a:r>
              <a:rPr lang="en-GB"/>
              <a:t>Scheduled changes out of hours only</a:t>
            </a:r>
          </a:p>
          <a:p>
            <a:r>
              <a:rPr lang="en-GB"/>
              <a:t>Change freezes in August and December each year.</a:t>
            </a:r>
          </a:p>
          <a:p>
            <a:endParaRPr lang="en-GB"/>
          </a:p>
          <a:p>
            <a:pPr marL="0" indent="0">
              <a:buNone/>
            </a:pPr>
            <a:r>
              <a:rPr lang="en-GB" b="1"/>
              <a:t>Testing prior to go live</a:t>
            </a:r>
          </a:p>
          <a:p>
            <a:r>
              <a:rPr lang="en-GB"/>
              <a:t>ASPSPs must have a test interface that replicates production for TPPs to test prior to production</a:t>
            </a:r>
          </a:p>
          <a:p>
            <a:r>
              <a:rPr lang="en-GB"/>
              <a:t>PISPs must test using test interfaces prior to production.</a:t>
            </a:r>
          </a:p>
          <a:p>
            <a:pPr marL="0" indent="0">
              <a:buNone/>
            </a:pPr>
            <a:endParaRPr lang="en-GB"/>
          </a:p>
          <a:p>
            <a:pPr marL="0" indent="0">
              <a:buNone/>
            </a:pPr>
            <a:r>
              <a:rPr lang="en-GB" b="1"/>
              <a:t>Conformance and stress tests</a:t>
            </a:r>
          </a:p>
          <a:p>
            <a:r>
              <a:rPr lang="en-GB" err="1"/>
              <a:t>Stresst</a:t>
            </a:r>
            <a:r>
              <a:rPr lang="en-GB"/>
              <a:t> tests based on wave 1, wave 2, wave 3 implementations; appropriate conformance tests with </a:t>
            </a:r>
            <a:r>
              <a:rPr lang="en-GB" err="1"/>
              <a:t>cVRP</a:t>
            </a:r>
            <a:r>
              <a:rPr lang="en-GB"/>
              <a:t> relevant standards.</a:t>
            </a:r>
          </a:p>
        </p:txBody>
      </p:sp>
      <p:sp>
        <p:nvSpPr>
          <p:cNvPr id="3" name="Footer Placeholder 2">
            <a:extLst>
              <a:ext uri="{FF2B5EF4-FFF2-40B4-BE49-F238E27FC236}">
                <a16:creationId xmlns:a16="http://schemas.microsoft.com/office/drawing/2014/main" id="{74CB8F2D-E2CD-F568-5E22-A7A0ABFEFA8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965A836-3E0F-A0B7-CD55-451C9F4037ED}"/>
              </a:ext>
            </a:extLst>
          </p:cNvPr>
          <p:cNvSpPr>
            <a:spLocks noGrp="1"/>
          </p:cNvSpPr>
          <p:nvPr>
            <p:ph type="sldNum" sz="quarter" idx="12"/>
          </p:nvPr>
        </p:nvSpPr>
        <p:spPr/>
        <p:txBody>
          <a:bodyPr/>
          <a:lstStyle/>
          <a:p>
            <a:fld id="{F7DBEFEF-2EF4-7341-AFBF-5942378A7132}" type="slidenum">
              <a:rPr lang="en-US" smtClean="0"/>
              <a:t>19</a:t>
            </a:fld>
            <a:endParaRPr lang="en-US"/>
          </a:p>
        </p:txBody>
      </p:sp>
      <p:sp>
        <p:nvSpPr>
          <p:cNvPr id="5" name="Date Placeholder 4">
            <a:extLst>
              <a:ext uri="{FF2B5EF4-FFF2-40B4-BE49-F238E27FC236}">
                <a16:creationId xmlns:a16="http://schemas.microsoft.com/office/drawing/2014/main" id="{02C33201-11AD-318D-73D4-26E61049C557}"/>
              </a:ext>
            </a:extLst>
          </p:cNvPr>
          <p:cNvSpPr>
            <a:spLocks noGrp="1"/>
          </p:cNvSpPr>
          <p:nvPr>
            <p:ph type="dt" sz="half" idx="2"/>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35348764-D648-2A26-F908-717D80F3B3E6}"/>
              </a:ext>
            </a:extLst>
          </p:cNvPr>
          <p:cNvSpPr>
            <a:spLocks noGrp="1"/>
          </p:cNvSpPr>
          <p:nvPr>
            <p:ph type="title"/>
          </p:nvPr>
        </p:nvSpPr>
        <p:spPr>
          <a:xfrm>
            <a:off x="335279" y="1075190"/>
            <a:ext cx="1573033" cy="1681456"/>
          </a:xfrm>
        </p:spPr>
        <p:txBody>
          <a:bodyPr/>
          <a:lstStyle/>
          <a:p>
            <a:r>
              <a:rPr lang="en-GB"/>
              <a:t>Change Management </a:t>
            </a:r>
          </a:p>
        </p:txBody>
      </p:sp>
    </p:spTree>
    <p:extLst>
      <p:ext uri="{BB962C8B-B14F-4D97-AF65-F5344CB8AC3E}">
        <p14:creationId xmlns:p14="http://schemas.microsoft.com/office/powerpoint/2010/main" val="27808581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87BCEE8-2301-2BBC-4E3D-17F51C723BDC}"/>
              </a:ext>
            </a:extLst>
          </p:cNvPr>
          <p:cNvSpPr>
            <a:spLocks noGrp="1"/>
          </p:cNvSpPr>
          <p:nvPr>
            <p:ph type="sldNum" sz="quarter" idx="12"/>
          </p:nvPr>
        </p:nvSpPr>
        <p:spPr/>
        <p:txBody>
          <a:bodyPr/>
          <a:lstStyle/>
          <a:p>
            <a:fld id="{F7DBEFEF-2EF4-7341-AFBF-5942378A7132}" type="slidenum">
              <a:rPr lang="en-US" smtClean="0"/>
              <a:t>2</a:t>
            </a:fld>
            <a:endParaRPr lang="en-US"/>
          </a:p>
        </p:txBody>
      </p:sp>
      <p:sp>
        <p:nvSpPr>
          <p:cNvPr id="4" name="Date Placeholder 3">
            <a:extLst>
              <a:ext uri="{FF2B5EF4-FFF2-40B4-BE49-F238E27FC236}">
                <a16:creationId xmlns:a16="http://schemas.microsoft.com/office/drawing/2014/main" id="{CC75B92A-714A-0F14-2253-7C64A0084E42}"/>
              </a:ext>
            </a:extLst>
          </p:cNvPr>
          <p:cNvSpPr>
            <a:spLocks noGrp="1"/>
          </p:cNvSpPr>
          <p:nvPr>
            <p:ph type="dt" sz="half" idx="2"/>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2FD17378-17E6-03B5-4062-D6CAC721B355}"/>
              </a:ext>
            </a:extLst>
          </p:cNvPr>
          <p:cNvSpPr>
            <a:spLocks noGrp="1"/>
          </p:cNvSpPr>
          <p:nvPr>
            <p:ph type="title"/>
          </p:nvPr>
        </p:nvSpPr>
        <p:spPr>
          <a:xfrm>
            <a:off x="335278" y="764323"/>
            <a:ext cx="4897121" cy="495922"/>
          </a:xfrm>
        </p:spPr>
        <p:txBody>
          <a:bodyPr>
            <a:normAutofit/>
          </a:bodyPr>
          <a:lstStyle/>
          <a:p>
            <a:r>
              <a:rPr lang="en-GB" sz="2000">
                <a:latin typeface="Metropolis Black"/>
              </a:rPr>
              <a:t>Agenda</a:t>
            </a:r>
            <a:endParaRPr lang="en-GB" sz="2000">
              <a:highlight>
                <a:srgbClr val="FFFF00"/>
              </a:highlight>
              <a:latin typeface="Metropolis Black"/>
            </a:endParaRPr>
          </a:p>
        </p:txBody>
      </p:sp>
      <p:sp>
        <p:nvSpPr>
          <p:cNvPr id="12" name="Footer Placeholder 1">
            <a:extLst>
              <a:ext uri="{FF2B5EF4-FFF2-40B4-BE49-F238E27FC236}">
                <a16:creationId xmlns:a16="http://schemas.microsoft.com/office/drawing/2014/main" id="{4A564EAF-B28B-6123-9D3E-8C83F25386F8}"/>
              </a:ext>
            </a:extLst>
          </p:cNvPr>
          <p:cNvSpPr>
            <a:spLocks noGrp="1"/>
          </p:cNvSpPr>
          <p:nvPr>
            <p:ph type="ftr" sz="quarter" idx="11"/>
          </p:nvPr>
        </p:nvSpPr>
        <p:spPr>
          <a:xfrm>
            <a:off x="4038600" y="6486472"/>
            <a:ext cx="4114800" cy="365125"/>
          </a:xfrm>
        </p:spPr>
        <p:txBody>
          <a:bodyPr/>
          <a:lstStyle/>
          <a:p>
            <a:r>
              <a:rPr lang="en-US"/>
              <a:t>Draft for discussion and workshop prep</a:t>
            </a:r>
          </a:p>
        </p:txBody>
      </p:sp>
      <p:pic>
        <p:nvPicPr>
          <p:cNvPr id="15" name="Picture 14">
            <a:extLst>
              <a:ext uri="{FF2B5EF4-FFF2-40B4-BE49-F238E27FC236}">
                <a16:creationId xmlns:a16="http://schemas.microsoft.com/office/drawing/2014/main" id="{010BE5C0-1D22-813E-0741-C65FF8A963E1}"/>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225924" y="117847"/>
            <a:ext cx="1276393" cy="407487"/>
          </a:xfrm>
          <a:prstGeom prst="rect">
            <a:avLst/>
          </a:prstGeom>
        </p:spPr>
      </p:pic>
      <p:graphicFrame>
        <p:nvGraphicFramePr>
          <p:cNvPr id="7" name="Table 6">
            <a:extLst>
              <a:ext uri="{FF2B5EF4-FFF2-40B4-BE49-F238E27FC236}">
                <a16:creationId xmlns:a16="http://schemas.microsoft.com/office/drawing/2014/main" id="{E621E467-64B1-E68D-CECA-07748AC57B7C}"/>
              </a:ext>
            </a:extLst>
          </p:cNvPr>
          <p:cNvGraphicFramePr>
            <a:graphicFrameLocks noGrp="1"/>
          </p:cNvGraphicFramePr>
          <p:nvPr>
            <p:extLst>
              <p:ext uri="{D42A27DB-BD31-4B8C-83A1-F6EECF244321}">
                <p14:modId xmlns:p14="http://schemas.microsoft.com/office/powerpoint/2010/main" val="3850927186"/>
              </p:ext>
            </p:extLst>
          </p:nvPr>
        </p:nvGraphicFramePr>
        <p:xfrm>
          <a:off x="1228345" y="1312029"/>
          <a:ext cx="9029700" cy="3009265"/>
        </p:xfrm>
        <a:graphic>
          <a:graphicData uri="http://schemas.openxmlformats.org/drawingml/2006/table">
            <a:tbl>
              <a:tblPr firstRow="1" bandRow="1">
                <a:tableStyleId>{5C22544A-7EE6-4342-B048-85BDC9FD1C3A}</a:tableStyleId>
              </a:tblPr>
              <a:tblGrid>
                <a:gridCol w="803910">
                  <a:extLst>
                    <a:ext uri="{9D8B030D-6E8A-4147-A177-3AD203B41FA5}">
                      <a16:colId xmlns:a16="http://schemas.microsoft.com/office/drawing/2014/main" val="2533508878"/>
                    </a:ext>
                  </a:extLst>
                </a:gridCol>
                <a:gridCol w="6079490">
                  <a:extLst>
                    <a:ext uri="{9D8B030D-6E8A-4147-A177-3AD203B41FA5}">
                      <a16:colId xmlns:a16="http://schemas.microsoft.com/office/drawing/2014/main" val="1285719431"/>
                    </a:ext>
                  </a:extLst>
                </a:gridCol>
                <a:gridCol w="2146300">
                  <a:extLst>
                    <a:ext uri="{9D8B030D-6E8A-4147-A177-3AD203B41FA5}">
                      <a16:colId xmlns:a16="http://schemas.microsoft.com/office/drawing/2014/main" val="1367147682"/>
                    </a:ext>
                  </a:extLst>
                </a:gridCol>
              </a:tblGrid>
              <a:tr h="429895">
                <a:tc>
                  <a:txBody>
                    <a:bodyPr/>
                    <a:lstStyle/>
                    <a:p>
                      <a:pPr>
                        <a:lnSpc>
                          <a:spcPct val="107000"/>
                        </a:lnSpc>
                        <a:spcAft>
                          <a:spcPts val="800"/>
                        </a:spcAft>
                      </a:pPr>
                      <a:r>
                        <a:rPr lang="en-GB" sz="1100" kern="100">
                          <a:effectLst/>
                        </a:rPr>
                        <a:t>Number</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a:effectLst/>
                        </a:rPr>
                        <a:t>Agenda item</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a:effectLst/>
                        </a:rPr>
                        <a:t>Time</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1262520484"/>
                  </a:ext>
                </a:extLst>
              </a:tr>
              <a:tr h="429895">
                <a:tc>
                  <a:txBody>
                    <a:bodyPr/>
                    <a:lstStyle/>
                    <a:p>
                      <a:pPr>
                        <a:lnSpc>
                          <a:spcPct val="107000"/>
                        </a:lnSpc>
                        <a:spcAft>
                          <a:spcPts val="800"/>
                        </a:spcAft>
                      </a:pPr>
                      <a:r>
                        <a:rPr lang="en-GB" sz="1100" kern="100">
                          <a:effectLst/>
                        </a:rPr>
                        <a:t>1.</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a:effectLst/>
                        </a:rPr>
                        <a:t>Introduction and Approval of Minutes</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a:effectLst/>
                        </a:rPr>
                        <a:t>10.00 - 10.05</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570662778"/>
                  </a:ext>
                </a:extLst>
              </a:tr>
              <a:tr h="429895">
                <a:tc>
                  <a:txBody>
                    <a:bodyPr/>
                    <a:lstStyle/>
                    <a:p>
                      <a:pPr>
                        <a:lnSpc>
                          <a:spcPct val="107000"/>
                        </a:lnSpc>
                        <a:spcAft>
                          <a:spcPts val="800"/>
                        </a:spcAft>
                      </a:pPr>
                      <a:r>
                        <a:rPr lang="en-GB" sz="1100" kern="100">
                          <a:effectLst/>
                        </a:rPr>
                        <a:t>2.</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marL="0" algn="l" defTabSz="914400" rtl="0" eaLnBrk="1" latinLnBrk="0" hangingPunct="1">
                        <a:lnSpc>
                          <a:spcPct val="107000"/>
                        </a:lnSpc>
                        <a:spcAft>
                          <a:spcPts val="800"/>
                        </a:spcAft>
                      </a:pPr>
                      <a:r>
                        <a:rPr lang="en-GB" sz="1100" kern="100">
                          <a:solidFill>
                            <a:schemeClr val="dk1"/>
                          </a:solidFill>
                          <a:effectLst/>
                          <a:latin typeface="+mn-lt"/>
                          <a:ea typeface="+mn-ea"/>
                          <a:cs typeface="+mn-cs"/>
                        </a:rPr>
                        <a:t>Feedback and Proposal on the Legal Sub-Group (LSG)</a:t>
                      </a:r>
                    </a:p>
                  </a:txBody>
                  <a:tcPr/>
                </a:tc>
                <a:tc>
                  <a:txBody>
                    <a:bodyPr/>
                    <a:lstStyle/>
                    <a:p>
                      <a:pPr>
                        <a:lnSpc>
                          <a:spcPct val="107000"/>
                        </a:lnSpc>
                        <a:spcAft>
                          <a:spcPts val="800"/>
                        </a:spcAft>
                      </a:pPr>
                      <a:r>
                        <a:rPr lang="en-GB" sz="1100" kern="100">
                          <a:effectLst/>
                        </a:rPr>
                        <a:t>10.05 - 10.20</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3619126182"/>
                  </a:ext>
                </a:extLst>
              </a:tr>
              <a:tr h="429895">
                <a:tc>
                  <a:txBody>
                    <a:bodyPr/>
                    <a:lstStyle/>
                    <a:p>
                      <a:pPr>
                        <a:lnSpc>
                          <a:spcPct val="107000"/>
                        </a:lnSpc>
                        <a:spcAft>
                          <a:spcPts val="800"/>
                        </a:spcAft>
                      </a:pPr>
                      <a:r>
                        <a:rPr lang="en-GB" sz="1100" kern="100">
                          <a:effectLst/>
                          <a:latin typeface="Calibri" panose="020F0502020204030204" pitchFamily="34" charset="0"/>
                          <a:ea typeface="Calibri" panose="020F0502020204030204" pitchFamily="34" charset="0"/>
                          <a:cs typeface="Arial" panose="020B0604020202020204" pitchFamily="34" charset="0"/>
                        </a:rPr>
                        <a:t>3.</a:t>
                      </a:r>
                    </a:p>
                  </a:txBody>
                  <a:tcPr/>
                </a:tc>
                <a:tc>
                  <a:txBody>
                    <a:bodyPr/>
                    <a:lstStyle/>
                    <a:p>
                      <a:pPr marL="0" algn="l" defTabSz="914400" rtl="0" eaLnBrk="1" latinLnBrk="0" hangingPunct="1">
                        <a:lnSpc>
                          <a:spcPct val="107000"/>
                        </a:lnSpc>
                        <a:spcAft>
                          <a:spcPts val="800"/>
                        </a:spcAft>
                      </a:pPr>
                      <a:r>
                        <a:rPr lang="en-GB" sz="1100" kern="100">
                          <a:solidFill>
                            <a:schemeClr val="dk1"/>
                          </a:solidFill>
                          <a:effectLst/>
                          <a:latin typeface="+mn-lt"/>
                          <a:ea typeface="+mn-ea"/>
                          <a:cs typeface="+mn-cs"/>
                        </a:rPr>
                        <a:t>MLA operator Update</a:t>
                      </a:r>
                    </a:p>
                  </a:txBody>
                  <a:tcPr/>
                </a:tc>
                <a:tc>
                  <a:txBody>
                    <a:bodyPr/>
                    <a:lstStyle/>
                    <a:p>
                      <a:pPr>
                        <a:lnSpc>
                          <a:spcPct val="107000"/>
                        </a:lnSpc>
                        <a:spcAft>
                          <a:spcPts val="800"/>
                        </a:spcAft>
                      </a:pPr>
                      <a:r>
                        <a:rPr lang="en-GB" sz="1100" kern="100">
                          <a:solidFill>
                            <a:schemeClr val="dk1"/>
                          </a:solidFill>
                          <a:effectLst/>
                          <a:latin typeface="+mn-lt"/>
                          <a:ea typeface="+mn-ea"/>
                          <a:cs typeface="+mn-cs"/>
                        </a:rPr>
                        <a:t>10.20 - 10.50</a:t>
                      </a:r>
                    </a:p>
                  </a:txBody>
                  <a:tcPr/>
                </a:tc>
                <a:extLst>
                  <a:ext uri="{0D108BD9-81ED-4DB2-BD59-A6C34878D82A}">
                    <a16:rowId xmlns:a16="http://schemas.microsoft.com/office/drawing/2014/main" val="2627611437"/>
                  </a:ext>
                </a:extLst>
              </a:tr>
              <a:tr h="429895">
                <a:tc>
                  <a:txBody>
                    <a:bodyPr/>
                    <a:lstStyle/>
                    <a:p>
                      <a:pPr>
                        <a:lnSpc>
                          <a:spcPct val="107000"/>
                        </a:lnSpc>
                        <a:spcAft>
                          <a:spcPts val="800"/>
                        </a:spcAft>
                      </a:pPr>
                      <a:r>
                        <a:rPr lang="en-GB" sz="1100" kern="100">
                          <a:effectLst/>
                          <a:latin typeface="Calibri" panose="020F0502020204030204" pitchFamily="34" charset="0"/>
                          <a:ea typeface="Calibri" panose="020F0502020204030204" pitchFamily="34" charset="0"/>
                          <a:cs typeface="Arial" panose="020B0604020202020204" pitchFamily="34" charset="0"/>
                        </a:rPr>
                        <a:t>4.</a:t>
                      </a:r>
                    </a:p>
                  </a:txBody>
                  <a:tcPr/>
                </a:tc>
                <a:tc>
                  <a:txBody>
                    <a:bodyPr/>
                    <a:lstStyle/>
                    <a:p>
                      <a:pPr marL="0" algn="l" defTabSz="914400" rtl="0" eaLnBrk="1" latinLnBrk="0" hangingPunct="1">
                        <a:lnSpc>
                          <a:spcPct val="107000"/>
                        </a:lnSpc>
                        <a:spcAft>
                          <a:spcPts val="800"/>
                        </a:spcAft>
                      </a:pPr>
                      <a:r>
                        <a:rPr lang="en-GB" sz="1100" kern="100">
                          <a:solidFill>
                            <a:schemeClr val="dk1"/>
                          </a:solidFill>
                          <a:effectLst/>
                          <a:latin typeface="+mn-lt"/>
                          <a:ea typeface="+mn-ea"/>
                          <a:cs typeface="+mn-cs"/>
                        </a:rPr>
                        <a:t>Operational Requirements: Operational Resilience and Change management</a:t>
                      </a:r>
                    </a:p>
                  </a:txBody>
                  <a:tcPr/>
                </a:tc>
                <a:tc>
                  <a:txBody>
                    <a:bodyPr/>
                    <a:lstStyle/>
                    <a:p>
                      <a:pPr>
                        <a:lnSpc>
                          <a:spcPct val="107000"/>
                        </a:lnSpc>
                        <a:spcAft>
                          <a:spcPts val="800"/>
                        </a:spcAft>
                      </a:pPr>
                      <a:r>
                        <a:rPr lang="en-GB" sz="1100" kern="100">
                          <a:solidFill>
                            <a:schemeClr val="dk1"/>
                          </a:solidFill>
                          <a:effectLst/>
                          <a:latin typeface="+mn-lt"/>
                          <a:ea typeface="+mn-ea"/>
                          <a:cs typeface="+mn-cs"/>
                        </a:rPr>
                        <a:t>10.50 - 11.05</a:t>
                      </a:r>
                    </a:p>
                  </a:txBody>
                  <a:tcPr/>
                </a:tc>
                <a:extLst>
                  <a:ext uri="{0D108BD9-81ED-4DB2-BD59-A6C34878D82A}">
                    <a16:rowId xmlns:a16="http://schemas.microsoft.com/office/drawing/2014/main" val="1665038257"/>
                  </a:ext>
                </a:extLst>
              </a:tr>
              <a:tr h="429895">
                <a:tc>
                  <a:txBody>
                    <a:bodyPr/>
                    <a:lstStyle/>
                    <a:p>
                      <a:pPr>
                        <a:lnSpc>
                          <a:spcPct val="107000"/>
                        </a:lnSpc>
                        <a:spcAft>
                          <a:spcPts val="800"/>
                        </a:spcAft>
                      </a:pPr>
                      <a:r>
                        <a:rPr lang="en-GB" sz="1100" kern="100">
                          <a:effectLst/>
                          <a:latin typeface="Calibri" panose="020F0502020204030204" pitchFamily="34" charset="0"/>
                          <a:ea typeface="Calibri" panose="020F0502020204030204" pitchFamily="34" charset="0"/>
                          <a:cs typeface="Arial" panose="020B0604020202020204" pitchFamily="34" charset="0"/>
                        </a:rPr>
                        <a:t>5.</a:t>
                      </a:r>
                    </a:p>
                  </a:txBody>
                  <a:tcPr/>
                </a:tc>
                <a:tc>
                  <a:txBody>
                    <a:bodyPr/>
                    <a:lstStyle/>
                    <a:p>
                      <a:pPr marL="0" algn="l" defTabSz="914400" rtl="0" eaLnBrk="1" latinLnBrk="0" hangingPunct="1">
                        <a:lnSpc>
                          <a:spcPct val="107000"/>
                        </a:lnSpc>
                        <a:spcAft>
                          <a:spcPts val="800"/>
                        </a:spcAft>
                      </a:pPr>
                      <a:r>
                        <a:rPr lang="en-GB" sz="1100" kern="100">
                          <a:solidFill>
                            <a:schemeClr val="dk1"/>
                          </a:solidFill>
                          <a:effectLst/>
                          <a:latin typeface="+mn-lt"/>
                          <a:ea typeface="+mn-ea"/>
                          <a:cs typeface="+mn-cs"/>
                        </a:rPr>
                        <a:t>Feedback on Consumer Understanding</a:t>
                      </a:r>
                    </a:p>
                  </a:txBody>
                  <a:tcPr/>
                </a:tc>
                <a:tc>
                  <a:txBody>
                    <a:bodyPr/>
                    <a:lstStyle/>
                    <a:p>
                      <a:pPr>
                        <a:lnSpc>
                          <a:spcPct val="107000"/>
                        </a:lnSpc>
                        <a:spcAft>
                          <a:spcPts val="800"/>
                        </a:spcAft>
                      </a:pPr>
                      <a:r>
                        <a:rPr lang="en-GB" sz="1100" kern="100">
                          <a:solidFill>
                            <a:schemeClr val="dk1"/>
                          </a:solidFill>
                          <a:effectLst/>
                          <a:latin typeface="+mn-lt"/>
                          <a:ea typeface="+mn-ea"/>
                          <a:cs typeface="+mn-cs"/>
                        </a:rPr>
                        <a:t>11.05 - 11.25</a:t>
                      </a:r>
                    </a:p>
                  </a:txBody>
                  <a:tcPr/>
                </a:tc>
                <a:extLst>
                  <a:ext uri="{0D108BD9-81ED-4DB2-BD59-A6C34878D82A}">
                    <a16:rowId xmlns:a16="http://schemas.microsoft.com/office/drawing/2014/main" val="2428580437"/>
                  </a:ext>
                </a:extLst>
              </a:tr>
              <a:tr h="429895">
                <a:tc>
                  <a:txBody>
                    <a:bodyPr/>
                    <a:lstStyle/>
                    <a:p>
                      <a:pPr>
                        <a:lnSpc>
                          <a:spcPct val="107000"/>
                        </a:lnSpc>
                        <a:spcAft>
                          <a:spcPts val="800"/>
                        </a:spcAft>
                      </a:pPr>
                      <a:r>
                        <a:rPr lang="en-GB" sz="1100" kern="100">
                          <a:effectLst/>
                          <a:latin typeface="Calibri" panose="020F0502020204030204" pitchFamily="34" charset="0"/>
                          <a:ea typeface="Calibri" panose="020F0502020204030204" pitchFamily="34" charset="0"/>
                          <a:cs typeface="Arial" panose="020B0604020202020204" pitchFamily="34" charset="0"/>
                        </a:rPr>
                        <a:t>6.</a:t>
                      </a:r>
                    </a:p>
                  </a:txBody>
                  <a:tcPr/>
                </a:tc>
                <a:tc>
                  <a:txBody>
                    <a:bodyPr/>
                    <a:lstStyle/>
                    <a:p>
                      <a:pPr marL="0" algn="l" defTabSz="914400" rtl="0" eaLnBrk="1" latinLnBrk="0" hangingPunct="1">
                        <a:lnSpc>
                          <a:spcPct val="107000"/>
                        </a:lnSpc>
                        <a:spcAft>
                          <a:spcPts val="800"/>
                        </a:spcAft>
                      </a:pPr>
                      <a:r>
                        <a:rPr lang="en-GB" sz="1100" kern="100">
                          <a:solidFill>
                            <a:schemeClr val="dk1"/>
                          </a:solidFill>
                          <a:effectLst/>
                          <a:latin typeface="+mn-lt"/>
                          <a:ea typeface="+mn-ea"/>
                          <a:cs typeface="+mn-cs"/>
                        </a:rPr>
                        <a:t>Next Steps, Deadlines and AOB</a:t>
                      </a:r>
                    </a:p>
                  </a:txBody>
                  <a:tcPr/>
                </a:tc>
                <a:tc>
                  <a:txBody>
                    <a:bodyPr/>
                    <a:lstStyle/>
                    <a:p>
                      <a:pPr>
                        <a:lnSpc>
                          <a:spcPct val="107000"/>
                        </a:lnSpc>
                        <a:spcAft>
                          <a:spcPts val="800"/>
                        </a:spcAft>
                      </a:pPr>
                      <a:r>
                        <a:rPr lang="en-GB" sz="1100" kern="100">
                          <a:solidFill>
                            <a:schemeClr val="dk1"/>
                          </a:solidFill>
                          <a:effectLst/>
                          <a:latin typeface="+mn-lt"/>
                          <a:ea typeface="+mn-ea"/>
                          <a:cs typeface="+mn-cs"/>
                        </a:rPr>
                        <a:t>11.25 - 11.30</a:t>
                      </a:r>
                    </a:p>
                  </a:txBody>
                  <a:tcPr/>
                </a:tc>
                <a:extLst>
                  <a:ext uri="{0D108BD9-81ED-4DB2-BD59-A6C34878D82A}">
                    <a16:rowId xmlns:a16="http://schemas.microsoft.com/office/drawing/2014/main" val="2284526968"/>
                  </a:ext>
                </a:extLst>
              </a:tr>
            </a:tbl>
          </a:graphicData>
        </a:graphic>
      </p:graphicFrame>
    </p:spTree>
    <p:extLst>
      <p:ext uri="{BB962C8B-B14F-4D97-AF65-F5344CB8AC3E}">
        <p14:creationId xmlns:p14="http://schemas.microsoft.com/office/powerpoint/2010/main" val="10855796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5267EE4-44C8-104F-2E09-202AAF810FE4}"/>
              </a:ext>
            </a:extLst>
          </p:cNvPr>
          <p:cNvSpPr>
            <a:spLocks noGrp="1"/>
          </p:cNvSpPr>
          <p:nvPr>
            <p:ph idx="1"/>
          </p:nvPr>
        </p:nvSpPr>
        <p:spPr/>
        <p:txBody>
          <a:bodyPr/>
          <a:lstStyle/>
          <a:p>
            <a:r>
              <a:rPr lang="en-GB"/>
              <a:t>As previously discussed </a:t>
            </a:r>
            <a:r>
              <a:rPr lang="en-GB" err="1"/>
              <a:t>cVRP</a:t>
            </a:r>
            <a:r>
              <a:rPr lang="en-GB"/>
              <a:t> standards will be aligned to OB standards.  </a:t>
            </a:r>
          </a:p>
          <a:p>
            <a:r>
              <a:rPr lang="en-GB"/>
              <a:t>Applicable legislation takes prescience over MLA at any time.</a:t>
            </a:r>
          </a:p>
          <a:p>
            <a:r>
              <a:rPr lang="en-GB"/>
              <a:t>Provision of directory services for wave 1 is proposed to be the OB Directory on a comparable basis as current sweeping VRP.  </a:t>
            </a:r>
          </a:p>
        </p:txBody>
      </p:sp>
      <p:sp>
        <p:nvSpPr>
          <p:cNvPr id="3" name="Footer Placeholder 2">
            <a:extLst>
              <a:ext uri="{FF2B5EF4-FFF2-40B4-BE49-F238E27FC236}">
                <a16:creationId xmlns:a16="http://schemas.microsoft.com/office/drawing/2014/main" id="{74CB8F2D-E2CD-F568-5E22-A7A0ABFEFA8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965A836-3E0F-A0B7-CD55-451C9F4037ED}"/>
              </a:ext>
            </a:extLst>
          </p:cNvPr>
          <p:cNvSpPr>
            <a:spLocks noGrp="1"/>
          </p:cNvSpPr>
          <p:nvPr>
            <p:ph type="sldNum" sz="quarter" idx="12"/>
          </p:nvPr>
        </p:nvSpPr>
        <p:spPr/>
        <p:txBody>
          <a:bodyPr/>
          <a:lstStyle/>
          <a:p>
            <a:fld id="{F7DBEFEF-2EF4-7341-AFBF-5942378A7132}" type="slidenum">
              <a:rPr lang="en-US" smtClean="0"/>
              <a:t>20</a:t>
            </a:fld>
            <a:endParaRPr lang="en-US"/>
          </a:p>
        </p:txBody>
      </p:sp>
      <p:sp>
        <p:nvSpPr>
          <p:cNvPr id="5" name="Date Placeholder 4">
            <a:extLst>
              <a:ext uri="{FF2B5EF4-FFF2-40B4-BE49-F238E27FC236}">
                <a16:creationId xmlns:a16="http://schemas.microsoft.com/office/drawing/2014/main" id="{02C33201-11AD-318D-73D4-26E61049C557}"/>
              </a:ext>
            </a:extLst>
          </p:cNvPr>
          <p:cNvSpPr>
            <a:spLocks noGrp="1"/>
          </p:cNvSpPr>
          <p:nvPr>
            <p:ph type="dt" sz="half" idx="2"/>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35348764-D648-2A26-F908-717D80F3B3E6}"/>
              </a:ext>
            </a:extLst>
          </p:cNvPr>
          <p:cNvSpPr>
            <a:spLocks noGrp="1"/>
          </p:cNvSpPr>
          <p:nvPr>
            <p:ph type="title"/>
          </p:nvPr>
        </p:nvSpPr>
        <p:spPr>
          <a:xfrm>
            <a:off x="335279" y="1075190"/>
            <a:ext cx="1573033" cy="1681456"/>
          </a:xfrm>
        </p:spPr>
        <p:txBody>
          <a:bodyPr/>
          <a:lstStyle/>
          <a:p>
            <a:r>
              <a:rPr lang="en-GB"/>
              <a:t>Existing standards and legislation </a:t>
            </a:r>
          </a:p>
        </p:txBody>
      </p:sp>
    </p:spTree>
    <p:extLst>
      <p:ext uri="{BB962C8B-B14F-4D97-AF65-F5344CB8AC3E}">
        <p14:creationId xmlns:p14="http://schemas.microsoft.com/office/powerpoint/2010/main" val="7898201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39E945E-832A-4537-E205-1791E59BF5C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p:txBody>
      </p:sp>
      <p:sp>
        <p:nvSpPr>
          <p:cNvPr id="3" name="Slide Number Placeholder 2">
            <a:extLst>
              <a:ext uri="{FF2B5EF4-FFF2-40B4-BE49-F238E27FC236}">
                <a16:creationId xmlns:a16="http://schemas.microsoft.com/office/drawing/2014/main" id="{D49D7DB9-6C87-4C35-4C58-0F273606953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5362FF5C-27DB-0BE5-4831-1EC494267683}"/>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47B666-15D2-B946-9531-77A749B5F469}"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03/10/2024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Content Placeholder 4">
            <a:extLst>
              <a:ext uri="{FF2B5EF4-FFF2-40B4-BE49-F238E27FC236}">
                <a16:creationId xmlns:a16="http://schemas.microsoft.com/office/drawing/2014/main" id="{33173697-C500-3DB2-92DC-9781F085FB0A}"/>
              </a:ext>
            </a:extLst>
          </p:cNvPr>
          <p:cNvSpPr>
            <a:spLocks noGrp="1"/>
          </p:cNvSpPr>
          <p:nvPr>
            <p:ph idx="1"/>
          </p:nvPr>
        </p:nvSpPr>
        <p:spPr/>
        <p:txBody>
          <a:bodyPr vert="horz" lIns="91440" tIns="45720" rIns="91440" bIns="45720" rtlCol="0" anchor="t">
            <a:normAutofit/>
          </a:bodyPr>
          <a:lstStyle/>
          <a:p>
            <a:pPr marL="285750" indent="-285750">
              <a:buFont typeface="Arial" panose="020B0604020202020204" pitchFamily="34" charset="0"/>
              <a:buChar char="•"/>
            </a:pPr>
            <a:r>
              <a:rPr lang="en-GB" sz="1800">
                <a:effectLst/>
                <a:latin typeface="Metropolis" panose="00000500000000000000" pitchFamily="50" charset="0"/>
                <a:ea typeface="Times New Roman" panose="02020603050405020304" pitchFamily="18" charset="0"/>
                <a:cs typeface="Calibri" panose="020F0502020204030204" pitchFamily="34" charset="0"/>
              </a:rPr>
              <a:t>On 5 September, we presented the initial proposal on the consumer understanding gap theme for the MLA propositional requirements. </a:t>
            </a:r>
          </a:p>
          <a:p>
            <a:pPr marL="285750" indent="-285750">
              <a:buFont typeface="Arial" panose="020B0604020202020204" pitchFamily="34" charset="0"/>
              <a:buChar char="•"/>
            </a:pPr>
            <a:endParaRPr lang="en-GB" sz="1800">
              <a:effectLst/>
              <a:latin typeface="Metropolis" panose="00000500000000000000" pitchFamily="50" charset="0"/>
              <a:ea typeface="Times New Roman" panose="02020603050405020304" pitchFamily="18" charset="0"/>
              <a:cs typeface="Calibri" panose="020F0502020204030204" pitchFamily="34" charset="0"/>
            </a:endParaRPr>
          </a:p>
          <a:p>
            <a:pPr marL="285750" indent="-285750">
              <a:buFont typeface="Arial" panose="020B0604020202020204" pitchFamily="34" charset="0"/>
              <a:buChar char="•"/>
            </a:pPr>
            <a:r>
              <a:rPr lang="en-GB" sz="1800"/>
              <a:t>The paper proposed changes to section 2 of the UKF model clauses, to require participants to ‘provide’ consumers with information instead of making information available. </a:t>
            </a:r>
            <a:endParaRPr lang="en-GB" sz="1800">
              <a:effectLst/>
              <a:latin typeface="Metropolis" panose="00000500000000000000" pitchFamily="50" charset="0"/>
              <a:ea typeface="Times New Roman" panose="02020603050405020304" pitchFamily="18" charset="0"/>
              <a:cs typeface="Calibri" panose="020F0502020204030204" pitchFamily="34" charset="0"/>
            </a:endParaRPr>
          </a:p>
          <a:p>
            <a:pPr marL="285750" indent="-285750">
              <a:buFont typeface="Arial" panose="020B0604020202020204" pitchFamily="34" charset="0"/>
              <a:buChar char="•"/>
            </a:pPr>
            <a:endParaRPr lang="en-GB" sz="1800">
              <a:latin typeface="Metropolis" panose="00000500000000000000" pitchFamily="50" charset="0"/>
              <a:ea typeface="Times New Roman" panose="02020603050405020304" pitchFamily="18" charset="0"/>
              <a:cs typeface="Calibri" panose="020F0502020204030204" pitchFamily="34" charset="0"/>
            </a:endParaRPr>
          </a:p>
          <a:p>
            <a:pPr marL="285750" indent="-285750">
              <a:buFont typeface="Arial" panose="020B0604020202020204" pitchFamily="34" charset="0"/>
              <a:buChar char="•"/>
            </a:pPr>
            <a:r>
              <a:rPr lang="en-GB" sz="1800">
                <a:effectLst/>
                <a:latin typeface="Metropolis" panose="00000500000000000000" pitchFamily="50" charset="0"/>
                <a:ea typeface="Times New Roman" panose="02020603050405020304" pitchFamily="18" charset="0"/>
                <a:cs typeface="Calibri" panose="020F0502020204030204" pitchFamily="34" charset="0"/>
              </a:rPr>
              <a:t>We sought written feedback on the paper and have analysed and considered the feedback, which has informed our recommendation.  </a:t>
            </a:r>
          </a:p>
          <a:p>
            <a:pPr marL="0" indent="0"/>
            <a:endParaRPr lang="en-GB" sz="1800">
              <a:effectLst/>
              <a:latin typeface="Metropolis" panose="00000500000000000000" pitchFamily="50" charset="0"/>
              <a:ea typeface="Times New Roman" panose="02020603050405020304" pitchFamily="18" charset="0"/>
              <a:cs typeface="Calibri" panose="020F0502020204030204" pitchFamily="34" charset="0"/>
            </a:endParaRPr>
          </a:p>
          <a:p>
            <a:pPr marL="0" indent="0"/>
            <a:endParaRPr lang="en-GB" sz="1900">
              <a:latin typeface="Metropolis"/>
              <a:cs typeface="Calibri"/>
            </a:endParaRPr>
          </a:p>
        </p:txBody>
      </p:sp>
      <p:sp>
        <p:nvSpPr>
          <p:cNvPr id="6" name="Title 5">
            <a:extLst>
              <a:ext uri="{FF2B5EF4-FFF2-40B4-BE49-F238E27FC236}">
                <a16:creationId xmlns:a16="http://schemas.microsoft.com/office/drawing/2014/main" id="{B7508BA2-4D1C-5AA5-9300-DE9D97B9C060}"/>
              </a:ext>
            </a:extLst>
          </p:cNvPr>
          <p:cNvSpPr>
            <a:spLocks noGrp="1" noRot="1" noMove="1" noResize="1" noEditPoints="1" noAdjustHandles="1" noChangeArrowheads="1" noChangeShapeType="1"/>
          </p:cNvSpPr>
          <p:nvPr>
            <p:ph type="ctrTitle"/>
          </p:nvPr>
        </p:nvSpPr>
        <p:spPr/>
        <p:txBody>
          <a:bodyPr>
            <a:noAutofit/>
          </a:bodyPr>
          <a:lstStyle/>
          <a:p>
            <a:r>
              <a:rPr lang="en-GB" sz="3200"/>
              <a:t>5 – Consumer Understanding – Feedback and Recommendation</a:t>
            </a:r>
          </a:p>
        </p:txBody>
      </p:sp>
      <p:pic>
        <p:nvPicPr>
          <p:cNvPr id="7" name="Picture 6">
            <a:extLst>
              <a:ext uri="{FF2B5EF4-FFF2-40B4-BE49-F238E27FC236}">
                <a16:creationId xmlns:a16="http://schemas.microsoft.com/office/drawing/2014/main" id="{120F106B-8ED4-F6CF-6B2E-A93C554B81E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17746307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8AA54FD-2099-AB0B-A609-B7D886AC2671}"/>
              </a:ext>
            </a:extLst>
          </p:cNvPr>
          <p:cNvSpPr>
            <a:spLocks noGrp="1"/>
          </p:cNvSpPr>
          <p:nvPr>
            <p:ph idx="1"/>
          </p:nvPr>
        </p:nvSpPr>
        <p:spPr>
          <a:xfrm>
            <a:off x="294484" y="1827129"/>
            <a:ext cx="6305100" cy="4841905"/>
          </a:xfrm>
        </p:spPr>
        <p:txBody>
          <a:bodyPr>
            <a:normAutofit/>
          </a:bodyPr>
          <a:lstStyle/>
          <a:p>
            <a:r>
              <a:rPr lang="en-GB"/>
              <a:t>We proposed that: </a:t>
            </a:r>
          </a:p>
          <a:p>
            <a:pPr lvl="1">
              <a:buFont typeface="Courier New" panose="02070309020205020404" pitchFamily="49" charset="0"/>
              <a:buChar char="o"/>
            </a:pPr>
            <a:r>
              <a:rPr lang="en-GB" sz="1600">
                <a:effectLst/>
                <a:latin typeface="Metropolis" panose="00000500000000000000" pitchFamily="50" charset="0"/>
                <a:ea typeface="Times New Roman" panose="02020603050405020304" pitchFamily="18" charset="0"/>
                <a:cs typeface="Calibri" panose="020F0502020204030204" pitchFamily="34" charset="0"/>
              </a:rPr>
              <a:t>Information will need to be ‘provided’ to consumers about what </a:t>
            </a:r>
            <a:r>
              <a:rPr lang="en-GB" sz="1600" err="1">
                <a:effectLst/>
                <a:latin typeface="Metropolis" panose="00000500000000000000" pitchFamily="50" charset="0"/>
                <a:ea typeface="Times New Roman" panose="02020603050405020304" pitchFamily="18" charset="0"/>
                <a:cs typeface="Calibri" panose="020F0502020204030204" pitchFamily="34" charset="0"/>
              </a:rPr>
              <a:t>cVRPs</a:t>
            </a:r>
            <a:r>
              <a:rPr lang="en-GB" sz="1600">
                <a:effectLst/>
                <a:latin typeface="Metropolis" panose="00000500000000000000" pitchFamily="50" charset="0"/>
                <a:ea typeface="Times New Roman" panose="02020603050405020304" pitchFamily="18" charset="0"/>
                <a:cs typeface="Calibri" panose="020F0502020204030204" pitchFamily="34" charset="0"/>
              </a:rPr>
              <a:t> are under model clause 2.2(a).</a:t>
            </a:r>
            <a:endParaRPr lang="en-GB" sz="1600"/>
          </a:p>
          <a:p>
            <a:pPr lvl="1">
              <a:buFont typeface="Courier New" panose="02070309020205020404" pitchFamily="49" charset="0"/>
              <a:buChar char="o"/>
            </a:pPr>
            <a:r>
              <a:rPr lang="en-GB" sz="1600"/>
              <a:t>Information that the customer should try to resolve issues with the biller in clause 2.2(b) should be ‘provided’ to customers.  </a:t>
            </a:r>
          </a:p>
          <a:p>
            <a:pPr lvl="1">
              <a:buFont typeface="Courier New" panose="02070309020205020404" pitchFamily="49" charset="0"/>
              <a:buChar char="o"/>
            </a:pPr>
            <a:r>
              <a:rPr lang="en-GB" sz="1600"/>
              <a:t>High level information in 2.2(c) – e.g. that a customer can raise issues with their ASPSP under certain conditions should also be ‘provided’ to customers. </a:t>
            </a:r>
          </a:p>
          <a:p>
            <a:pPr lvl="2">
              <a:buFont typeface="Wingdings" panose="05000000000000000000" pitchFamily="2" charset="2"/>
              <a:buChar char="§"/>
            </a:pPr>
            <a:r>
              <a:rPr lang="en-GB" sz="1600"/>
              <a:t>Information on the individual circumstances under 2.2C (</a:t>
            </a:r>
            <a:r>
              <a:rPr lang="en-GB" sz="1600" err="1"/>
              <a:t>i</a:t>
            </a:r>
            <a:r>
              <a:rPr lang="en-GB" sz="1600"/>
              <a:t>-iv) are details that could be ‘made available’ to customers.</a:t>
            </a:r>
          </a:p>
          <a:p>
            <a:pPr lvl="1">
              <a:buFont typeface="Courier New" panose="02070309020205020404" pitchFamily="49" charset="0"/>
              <a:buChar char="o"/>
            </a:pPr>
            <a:r>
              <a:rPr lang="en-GB" sz="1600"/>
              <a:t>Information on customer confirmation of a </a:t>
            </a:r>
            <a:r>
              <a:rPr lang="en-GB" sz="1600" err="1"/>
              <a:t>cVRP</a:t>
            </a:r>
            <a:r>
              <a:rPr lang="en-GB" sz="1600"/>
              <a:t>  remains as ‘provided’ as per model clause 3.1 and 3.2.</a:t>
            </a:r>
          </a:p>
        </p:txBody>
      </p:sp>
      <p:sp>
        <p:nvSpPr>
          <p:cNvPr id="3" name="Footer Placeholder 2">
            <a:extLst>
              <a:ext uri="{FF2B5EF4-FFF2-40B4-BE49-F238E27FC236}">
                <a16:creationId xmlns:a16="http://schemas.microsoft.com/office/drawing/2014/main" id="{C2174C39-D389-3463-90AD-CE9C25758B4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8115B3A-EE24-E3FC-D2A7-4B6705390979}"/>
              </a:ext>
            </a:extLst>
          </p:cNvPr>
          <p:cNvSpPr>
            <a:spLocks noGrp="1"/>
          </p:cNvSpPr>
          <p:nvPr>
            <p:ph type="sldNum" sz="quarter" idx="12"/>
          </p:nvPr>
        </p:nvSpPr>
        <p:spPr/>
        <p:txBody>
          <a:bodyPr/>
          <a:lstStyle/>
          <a:p>
            <a:fld id="{F7DBEFEF-2EF4-7341-AFBF-5942378A7132}" type="slidenum">
              <a:rPr lang="en-US" smtClean="0"/>
              <a:t>22</a:t>
            </a:fld>
            <a:endParaRPr lang="en-US"/>
          </a:p>
        </p:txBody>
      </p:sp>
      <p:sp>
        <p:nvSpPr>
          <p:cNvPr id="5" name="Date Placeholder 4">
            <a:extLst>
              <a:ext uri="{FF2B5EF4-FFF2-40B4-BE49-F238E27FC236}">
                <a16:creationId xmlns:a16="http://schemas.microsoft.com/office/drawing/2014/main" id="{A971FDED-7AFA-8910-CE8F-447748FFC3D8}"/>
              </a:ext>
            </a:extLst>
          </p:cNvPr>
          <p:cNvSpPr>
            <a:spLocks noGrp="1"/>
          </p:cNvSpPr>
          <p:nvPr>
            <p:ph type="dt" sz="half" idx="2"/>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40122B67-440B-B560-98BA-8D0CB2108D04}"/>
              </a:ext>
            </a:extLst>
          </p:cNvPr>
          <p:cNvSpPr>
            <a:spLocks noGrp="1"/>
          </p:cNvSpPr>
          <p:nvPr>
            <p:ph type="title"/>
          </p:nvPr>
        </p:nvSpPr>
        <p:spPr>
          <a:xfrm>
            <a:off x="242515" y="1134825"/>
            <a:ext cx="1480267" cy="607836"/>
          </a:xfrm>
        </p:spPr>
        <p:txBody>
          <a:bodyPr/>
          <a:lstStyle/>
          <a:p>
            <a:r>
              <a:rPr lang="en-GB"/>
              <a:t>Initial Proposal </a:t>
            </a:r>
          </a:p>
        </p:txBody>
      </p:sp>
      <p:pic>
        <p:nvPicPr>
          <p:cNvPr id="8" name="Picture 7">
            <a:extLst>
              <a:ext uri="{FF2B5EF4-FFF2-40B4-BE49-F238E27FC236}">
                <a16:creationId xmlns:a16="http://schemas.microsoft.com/office/drawing/2014/main" id="{889AD53B-10EB-24DD-3E64-5CEFE89A5808}"/>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pic>
        <p:nvPicPr>
          <p:cNvPr id="9" name="Picture 8">
            <a:extLst>
              <a:ext uri="{FF2B5EF4-FFF2-40B4-BE49-F238E27FC236}">
                <a16:creationId xmlns:a16="http://schemas.microsoft.com/office/drawing/2014/main" id="{A192DE25-8476-FF24-BFA9-A14C4A703C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8375" y="1076336"/>
            <a:ext cx="5071110" cy="4806950"/>
          </a:xfrm>
          <a:prstGeom prst="rect">
            <a:avLst/>
          </a:prstGeom>
        </p:spPr>
      </p:pic>
    </p:spTree>
    <p:extLst>
      <p:ext uri="{BB962C8B-B14F-4D97-AF65-F5344CB8AC3E}">
        <p14:creationId xmlns:p14="http://schemas.microsoft.com/office/powerpoint/2010/main" val="22312355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8AA54FD-2099-AB0B-A609-B7D886AC2671}"/>
              </a:ext>
            </a:extLst>
          </p:cNvPr>
          <p:cNvSpPr>
            <a:spLocks noGrp="1"/>
          </p:cNvSpPr>
          <p:nvPr>
            <p:ph idx="1"/>
          </p:nvPr>
        </p:nvSpPr>
        <p:spPr>
          <a:xfrm>
            <a:off x="1908312" y="1086679"/>
            <a:ext cx="9925877" cy="5181600"/>
          </a:xfrm>
        </p:spPr>
        <p:txBody>
          <a:bodyPr/>
          <a:lstStyle/>
          <a:p>
            <a:r>
              <a:rPr lang="en-GB"/>
              <a:t>Feedback from respondents was largely supportive of the initial proposal, with 80% providing support. </a:t>
            </a:r>
          </a:p>
          <a:p>
            <a:pPr lvl="1">
              <a:buFont typeface="Courier New" panose="02070309020205020404" pitchFamily="49" charset="0"/>
              <a:buChar char="o"/>
            </a:pPr>
            <a:r>
              <a:rPr lang="en-GB" sz="1600"/>
              <a:t>Respondents broadly agreed that ‘providing’ additional information would provide clarity to customers, particularly as this is a new product. </a:t>
            </a:r>
          </a:p>
          <a:p>
            <a:pPr lvl="1">
              <a:buFont typeface="Courier New" panose="02070309020205020404" pitchFamily="49" charset="0"/>
              <a:buChar char="o"/>
            </a:pPr>
            <a:r>
              <a:rPr lang="en-GB" sz="1600"/>
              <a:t>A response also noted that the proposal was the appropriate balance of information for a consumer to be informed, and not overloaded. </a:t>
            </a:r>
          </a:p>
          <a:p>
            <a:pPr lvl="1">
              <a:buFont typeface="Courier New" panose="02070309020205020404" pitchFamily="49" charset="0"/>
              <a:buChar char="o"/>
            </a:pPr>
            <a:r>
              <a:rPr lang="en-GB" sz="1600"/>
              <a:t>The proposal to revisit whether information is ‘provided’ or ‘made available’ for Wave 2 and beyond was also supported. </a:t>
            </a:r>
          </a:p>
          <a:p>
            <a:r>
              <a:rPr lang="en-GB"/>
              <a:t>A respondent did not agree with the proposal on the basis that all of the information in section 2 and 3 should be ‘provided’. </a:t>
            </a:r>
          </a:p>
          <a:p>
            <a:pPr lvl="1">
              <a:buFont typeface="Courier New" panose="02070309020205020404" pitchFamily="49" charset="0"/>
              <a:buChar char="o"/>
            </a:pPr>
            <a:r>
              <a:rPr lang="en-GB" sz="1600"/>
              <a:t>They highlighted the importance of provided clear and understandable information, without the customer needed to seek out information, or struggling to access it by not knowing where to look.  </a:t>
            </a:r>
          </a:p>
        </p:txBody>
      </p:sp>
      <p:sp>
        <p:nvSpPr>
          <p:cNvPr id="3" name="Footer Placeholder 2">
            <a:extLst>
              <a:ext uri="{FF2B5EF4-FFF2-40B4-BE49-F238E27FC236}">
                <a16:creationId xmlns:a16="http://schemas.microsoft.com/office/drawing/2014/main" id="{C2174C39-D389-3463-90AD-CE9C25758B4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8115B3A-EE24-E3FC-D2A7-4B6705390979}"/>
              </a:ext>
            </a:extLst>
          </p:cNvPr>
          <p:cNvSpPr>
            <a:spLocks noGrp="1"/>
          </p:cNvSpPr>
          <p:nvPr>
            <p:ph type="sldNum" sz="quarter" idx="12"/>
          </p:nvPr>
        </p:nvSpPr>
        <p:spPr/>
        <p:txBody>
          <a:bodyPr/>
          <a:lstStyle/>
          <a:p>
            <a:fld id="{F7DBEFEF-2EF4-7341-AFBF-5942378A7132}" type="slidenum">
              <a:rPr lang="en-US" smtClean="0"/>
              <a:t>23</a:t>
            </a:fld>
            <a:endParaRPr lang="en-US"/>
          </a:p>
        </p:txBody>
      </p:sp>
      <p:sp>
        <p:nvSpPr>
          <p:cNvPr id="5" name="Date Placeholder 4">
            <a:extLst>
              <a:ext uri="{FF2B5EF4-FFF2-40B4-BE49-F238E27FC236}">
                <a16:creationId xmlns:a16="http://schemas.microsoft.com/office/drawing/2014/main" id="{A971FDED-7AFA-8910-CE8F-447748FFC3D8}"/>
              </a:ext>
            </a:extLst>
          </p:cNvPr>
          <p:cNvSpPr>
            <a:spLocks noGrp="1"/>
          </p:cNvSpPr>
          <p:nvPr>
            <p:ph type="dt" sz="half" idx="2"/>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40122B67-440B-B560-98BA-8D0CB2108D04}"/>
              </a:ext>
            </a:extLst>
          </p:cNvPr>
          <p:cNvSpPr>
            <a:spLocks noGrp="1"/>
          </p:cNvSpPr>
          <p:nvPr>
            <p:ph type="title"/>
          </p:nvPr>
        </p:nvSpPr>
        <p:spPr>
          <a:xfrm>
            <a:off x="196133" y="1134824"/>
            <a:ext cx="1480267" cy="879506"/>
          </a:xfrm>
        </p:spPr>
        <p:txBody>
          <a:bodyPr>
            <a:normAutofit/>
          </a:bodyPr>
          <a:lstStyle/>
          <a:p>
            <a:r>
              <a:rPr lang="en-GB"/>
              <a:t>Feedback from respondents  </a:t>
            </a:r>
          </a:p>
        </p:txBody>
      </p:sp>
      <p:pic>
        <p:nvPicPr>
          <p:cNvPr id="8" name="Picture 7">
            <a:extLst>
              <a:ext uri="{FF2B5EF4-FFF2-40B4-BE49-F238E27FC236}">
                <a16:creationId xmlns:a16="http://schemas.microsoft.com/office/drawing/2014/main" id="{889AD53B-10EB-24DD-3E64-5CEFE89A5808}"/>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19900779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8AA54FD-2099-AB0B-A609-B7D886AC2671}"/>
              </a:ext>
            </a:extLst>
          </p:cNvPr>
          <p:cNvSpPr>
            <a:spLocks noGrp="1"/>
          </p:cNvSpPr>
          <p:nvPr>
            <p:ph idx="1"/>
          </p:nvPr>
        </p:nvSpPr>
        <p:spPr>
          <a:xfrm>
            <a:off x="2001077" y="1086679"/>
            <a:ext cx="9833111" cy="5181600"/>
          </a:xfrm>
        </p:spPr>
        <p:txBody>
          <a:bodyPr>
            <a:normAutofit/>
          </a:bodyPr>
          <a:lstStyle/>
          <a:p>
            <a:r>
              <a:rPr lang="en-GB" sz="1800">
                <a:effectLst/>
                <a:latin typeface="Metropolis" panose="00000500000000000000" pitchFamily="50" charset="0"/>
                <a:ea typeface="Times New Roman" panose="02020603050405020304" pitchFamily="18" charset="0"/>
                <a:cs typeface="Calibri" panose="020F0502020204030204" pitchFamily="34" charset="0"/>
              </a:rPr>
              <a:t>One respondent provided their view that all of the information in sections 2 and 3 of the model clauses should be ‘provided’. </a:t>
            </a:r>
          </a:p>
          <a:p>
            <a:pPr lvl="1">
              <a:buFont typeface="Courier New" panose="02070309020205020404" pitchFamily="49" charset="0"/>
              <a:buChar char="o"/>
            </a:pPr>
            <a:r>
              <a:rPr lang="en-GB" sz="1600">
                <a:effectLst/>
                <a:latin typeface="Metropolis" panose="00000500000000000000" pitchFamily="50" charset="0"/>
                <a:ea typeface="Times New Roman" panose="02020603050405020304" pitchFamily="18" charset="0"/>
                <a:cs typeface="Calibri" panose="020F0502020204030204" pitchFamily="34" charset="0"/>
              </a:rPr>
              <a:t>This differs from our original proposal, and would require details on the individual circumstances that consumers can raise issues with the ASPSP in model clause 2.2C(</a:t>
            </a:r>
            <a:r>
              <a:rPr lang="en-GB" sz="1600" err="1">
                <a:effectLst/>
                <a:latin typeface="Metropolis" panose="00000500000000000000" pitchFamily="50" charset="0"/>
                <a:ea typeface="Times New Roman" panose="02020603050405020304" pitchFamily="18" charset="0"/>
                <a:cs typeface="Calibri" panose="020F0502020204030204" pitchFamily="34" charset="0"/>
              </a:rPr>
              <a:t>i</a:t>
            </a:r>
            <a:r>
              <a:rPr lang="en-GB" sz="1600">
                <a:effectLst/>
                <a:latin typeface="Metropolis" panose="00000500000000000000" pitchFamily="50" charset="0"/>
                <a:ea typeface="Times New Roman" panose="02020603050405020304" pitchFamily="18" charset="0"/>
                <a:cs typeface="Calibri" panose="020F0502020204030204" pitchFamily="34" charset="0"/>
              </a:rPr>
              <a:t>-iv) to be ‘provided’ instead of the proposed ‘made available’.</a:t>
            </a:r>
          </a:p>
          <a:p>
            <a:pPr lvl="1">
              <a:buFont typeface="Courier New" panose="02070309020205020404" pitchFamily="49" charset="0"/>
              <a:buChar char="o"/>
            </a:pPr>
            <a:r>
              <a:rPr lang="en-GB" sz="1600">
                <a:effectLst/>
                <a:latin typeface="Metropolis" panose="00000500000000000000" pitchFamily="50" charset="0"/>
                <a:ea typeface="Arial" panose="020B0604020202020204" pitchFamily="34" charset="0"/>
                <a:cs typeface="Arial" panose="020B0604020202020204" pitchFamily="34" charset="0"/>
              </a:rPr>
              <a:t>We initially proposed that high level information in 2.2(c) – e.g. that a customer can raise issues with their ASPSP under certain conditions should also be ‘provided’ to customers. </a:t>
            </a:r>
          </a:p>
          <a:p>
            <a:pPr lvl="1">
              <a:buFont typeface="Courier New" panose="02070309020205020404" pitchFamily="49" charset="0"/>
              <a:buChar char="o"/>
            </a:pPr>
            <a:r>
              <a:rPr lang="en-GB" sz="1600">
                <a:latin typeface="Metropolis" panose="00000500000000000000" pitchFamily="50" charset="0"/>
                <a:cs typeface="Calibri" panose="020F0502020204030204" pitchFamily="34" charset="0"/>
              </a:rPr>
              <a:t>The information described in subsection 2.2C (</a:t>
            </a:r>
            <a:r>
              <a:rPr lang="en-GB" sz="1600" err="1">
                <a:latin typeface="Metropolis" panose="00000500000000000000" pitchFamily="50" charset="0"/>
                <a:cs typeface="Calibri" panose="020F0502020204030204" pitchFamily="34" charset="0"/>
              </a:rPr>
              <a:t>i</a:t>
            </a:r>
            <a:r>
              <a:rPr lang="en-GB" sz="1600">
                <a:latin typeface="Metropolis" panose="00000500000000000000" pitchFamily="50" charset="0"/>
                <a:cs typeface="Calibri" panose="020F0502020204030204" pitchFamily="34" charset="0"/>
              </a:rPr>
              <a:t>-iv) is relevant only in a small number of circumstances and may be confusing for consumers if this is ‘provided’. </a:t>
            </a:r>
          </a:p>
          <a:p>
            <a:endParaRPr lang="en-GB" sz="1800">
              <a:effectLst/>
              <a:latin typeface="Metropolis" panose="00000500000000000000" pitchFamily="50" charset="0"/>
              <a:ea typeface="Times New Roman" panose="02020603050405020304" pitchFamily="18" charset="0"/>
              <a:cs typeface="Calibri" panose="020F0502020204030204" pitchFamily="34" charset="0"/>
            </a:endParaRPr>
          </a:p>
          <a:p>
            <a:r>
              <a:rPr lang="en-GB" sz="1800">
                <a:effectLst/>
                <a:latin typeface="Metropolis" panose="00000500000000000000" pitchFamily="50" charset="0"/>
                <a:ea typeface="Times New Roman" panose="02020603050405020304" pitchFamily="18" charset="0"/>
                <a:cs typeface="Calibri" panose="020F0502020204030204" pitchFamily="34" charset="0"/>
              </a:rPr>
              <a:t>We have also further considered our position on model clause 2.2(e) – regarding the time limits within which the customer may raise a dispute about a </a:t>
            </a:r>
            <a:r>
              <a:rPr lang="en-GB" sz="1800" err="1">
                <a:effectLst/>
                <a:latin typeface="Metropolis" panose="00000500000000000000" pitchFamily="50" charset="0"/>
                <a:ea typeface="Times New Roman" panose="02020603050405020304" pitchFamily="18" charset="0"/>
                <a:cs typeface="Calibri" panose="020F0502020204030204" pitchFamily="34" charset="0"/>
              </a:rPr>
              <a:t>cVRP</a:t>
            </a:r>
            <a:r>
              <a:rPr lang="en-GB" sz="1800">
                <a:effectLst/>
                <a:latin typeface="Metropolis" panose="00000500000000000000" pitchFamily="50" charset="0"/>
                <a:ea typeface="Times New Roman" panose="02020603050405020304" pitchFamily="18" charset="0"/>
                <a:cs typeface="Calibri" panose="020F0502020204030204" pitchFamily="34" charset="0"/>
              </a:rPr>
              <a:t> transaction and receive an immediate refund.</a:t>
            </a:r>
            <a:endParaRPr lang="en-GB">
              <a:latin typeface="Metropolis" panose="00000500000000000000" pitchFamily="50" charset="0"/>
              <a:ea typeface="Times New Roman" panose="02020603050405020304" pitchFamily="18" charset="0"/>
              <a:cs typeface="Calibri" panose="020F0502020204030204" pitchFamily="34" charset="0"/>
            </a:endParaRPr>
          </a:p>
          <a:p>
            <a:pPr lvl="1">
              <a:buFont typeface="Courier New" panose="02070309020205020404" pitchFamily="49" charset="0"/>
              <a:buChar char="o"/>
            </a:pPr>
            <a:r>
              <a:rPr lang="en-GB" sz="1600">
                <a:latin typeface="Metropolis" panose="00000500000000000000" pitchFamily="50" charset="0"/>
                <a:cs typeface="Calibri" panose="020F0502020204030204" pitchFamily="34" charset="0"/>
              </a:rPr>
              <a:t>To clarify our position, our view is that this information should also be ‘provided’ to customers to ensure clarity, particularly considering this is a new product. </a:t>
            </a:r>
          </a:p>
          <a:p>
            <a:endParaRPr lang="en-GB">
              <a:latin typeface="Metropolis" panose="00000500000000000000" pitchFamily="50" charset="0"/>
              <a:cs typeface="Calibri" panose="020F0502020204030204" pitchFamily="34" charset="0"/>
            </a:endParaRPr>
          </a:p>
        </p:txBody>
      </p:sp>
      <p:sp>
        <p:nvSpPr>
          <p:cNvPr id="3" name="Footer Placeholder 2">
            <a:extLst>
              <a:ext uri="{FF2B5EF4-FFF2-40B4-BE49-F238E27FC236}">
                <a16:creationId xmlns:a16="http://schemas.microsoft.com/office/drawing/2014/main" id="{C2174C39-D389-3463-90AD-CE9C25758B4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8115B3A-EE24-E3FC-D2A7-4B6705390979}"/>
              </a:ext>
            </a:extLst>
          </p:cNvPr>
          <p:cNvSpPr>
            <a:spLocks noGrp="1"/>
          </p:cNvSpPr>
          <p:nvPr>
            <p:ph type="sldNum" sz="quarter" idx="12"/>
          </p:nvPr>
        </p:nvSpPr>
        <p:spPr/>
        <p:txBody>
          <a:bodyPr/>
          <a:lstStyle/>
          <a:p>
            <a:fld id="{F7DBEFEF-2EF4-7341-AFBF-5942378A7132}" type="slidenum">
              <a:rPr lang="en-US" smtClean="0"/>
              <a:t>24</a:t>
            </a:fld>
            <a:endParaRPr lang="en-US"/>
          </a:p>
        </p:txBody>
      </p:sp>
      <p:sp>
        <p:nvSpPr>
          <p:cNvPr id="5" name="Date Placeholder 4">
            <a:extLst>
              <a:ext uri="{FF2B5EF4-FFF2-40B4-BE49-F238E27FC236}">
                <a16:creationId xmlns:a16="http://schemas.microsoft.com/office/drawing/2014/main" id="{A971FDED-7AFA-8910-CE8F-447748FFC3D8}"/>
              </a:ext>
            </a:extLst>
          </p:cNvPr>
          <p:cNvSpPr>
            <a:spLocks noGrp="1"/>
          </p:cNvSpPr>
          <p:nvPr>
            <p:ph type="dt" sz="half" idx="2"/>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40122B67-440B-B560-98BA-8D0CB2108D04}"/>
              </a:ext>
            </a:extLst>
          </p:cNvPr>
          <p:cNvSpPr>
            <a:spLocks noGrp="1"/>
          </p:cNvSpPr>
          <p:nvPr>
            <p:ph type="title"/>
          </p:nvPr>
        </p:nvSpPr>
        <p:spPr>
          <a:xfrm>
            <a:off x="218660" y="1154701"/>
            <a:ext cx="1782417" cy="1065037"/>
          </a:xfrm>
        </p:spPr>
        <p:txBody>
          <a:bodyPr>
            <a:normAutofit/>
          </a:bodyPr>
          <a:lstStyle/>
          <a:p>
            <a:r>
              <a:rPr lang="en-GB"/>
              <a:t>Consideration of feedback  </a:t>
            </a:r>
          </a:p>
        </p:txBody>
      </p:sp>
      <p:pic>
        <p:nvPicPr>
          <p:cNvPr id="8" name="Picture 7">
            <a:extLst>
              <a:ext uri="{FF2B5EF4-FFF2-40B4-BE49-F238E27FC236}">
                <a16:creationId xmlns:a16="http://schemas.microsoft.com/office/drawing/2014/main" id="{889AD53B-10EB-24DD-3E64-5CEFE89A5808}"/>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13552125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8AA54FD-2099-AB0B-A609-B7D886AC2671}"/>
              </a:ext>
            </a:extLst>
          </p:cNvPr>
          <p:cNvSpPr>
            <a:spLocks noGrp="1"/>
          </p:cNvSpPr>
          <p:nvPr>
            <p:ph idx="1"/>
          </p:nvPr>
        </p:nvSpPr>
        <p:spPr>
          <a:xfrm>
            <a:off x="2266121" y="1086679"/>
            <a:ext cx="9568067" cy="5181600"/>
          </a:xfrm>
        </p:spPr>
        <p:txBody>
          <a:bodyPr>
            <a:normAutofit/>
          </a:bodyPr>
          <a:lstStyle/>
          <a:p>
            <a:pPr marL="342900" lvl="0" indent="-342900" rtl="0">
              <a:lnSpc>
                <a:spcPct val="115000"/>
              </a:lnSpc>
              <a:spcAft>
                <a:spcPts val="600"/>
              </a:spcAft>
              <a:buFont typeface="Symbol" panose="05050102010706020507" pitchFamily="18" charset="2"/>
              <a:buChar char=""/>
            </a:pPr>
            <a:r>
              <a:rPr lang="en-GB" sz="1600">
                <a:effectLst/>
                <a:latin typeface="Metropolis" panose="00000500000000000000" pitchFamily="50" charset="0"/>
                <a:ea typeface="Arial" panose="020B0604020202020204" pitchFamily="34" charset="0"/>
                <a:cs typeface="Arial" panose="020B0604020202020204" pitchFamily="34" charset="0"/>
              </a:rPr>
              <a:t>Information to be provided to consumers about what </a:t>
            </a:r>
            <a:r>
              <a:rPr lang="en-GB" sz="1600" err="1">
                <a:effectLst/>
                <a:latin typeface="Metropolis" panose="00000500000000000000" pitchFamily="50" charset="0"/>
                <a:ea typeface="Arial" panose="020B0604020202020204" pitchFamily="34" charset="0"/>
                <a:cs typeface="Arial" panose="020B0604020202020204" pitchFamily="34" charset="0"/>
              </a:rPr>
              <a:t>cVRPs</a:t>
            </a:r>
            <a:r>
              <a:rPr lang="en-GB" sz="1600">
                <a:effectLst/>
                <a:latin typeface="Metropolis" panose="00000500000000000000" pitchFamily="50" charset="0"/>
                <a:ea typeface="Arial" panose="020B0604020202020204" pitchFamily="34" charset="0"/>
                <a:cs typeface="Arial" panose="020B0604020202020204" pitchFamily="34" charset="0"/>
              </a:rPr>
              <a:t> are under model clause 2.2(a).</a:t>
            </a:r>
          </a:p>
          <a:p>
            <a:pPr marL="342900" lvl="0" indent="-342900">
              <a:lnSpc>
                <a:spcPct val="115000"/>
              </a:lnSpc>
              <a:spcAft>
                <a:spcPts val="600"/>
              </a:spcAft>
              <a:buFont typeface="Symbol" panose="05050102010706020507" pitchFamily="18" charset="2"/>
              <a:buChar char=""/>
            </a:pPr>
            <a:r>
              <a:rPr lang="en-GB" sz="1600">
                <a:effectLst/>
                <a:latin typeface="Metropolis" panose="00000500000000000000" pitchFamily="50" charset="0"/>
                <a:ea typeface="Arial" panose="020B0604020202020204" pitchFamily="34" charset="0"/>
                <a:cs typeface="Arial" panose="020B0604020202020204" pitchFamily="34" charset="0"/>
              </a:rPr>
              <a:t>Information in 2.2(b) to be ‘provided’ to customers.  </a:t>
            </a:r>
          </a:p>
          <a:p>
            <a:pPr marL="342900" lvl="0" indent="-342900">
              <a:lnSpc>
                <a:spcPct val="115000"/>
              </a:lnSpc>
              <a:spcAft>
                <a:spcPts val="600"/>
              </a:spcAft>
              <a:buFont typeface="Symbol" panose="05050102010706020507" pitchFamily="18" charset="2"/>
              <a:buChar char=""/>
            </a:pPr>
            <a:r>
              <a:rPr lang="en-GB" sz="1600">
                <a:effectLst/>
                <a:latin typeface="Metropolis" panose="00000500000000000000" pitchFamily="50" charset="0"/>
                <a:ea typeface="Arial" panose="020B0604020202020204" pitchFamily="34" charset="0"/>
                <a:cs typeface="Arial" panose="020B0604020202020204" pitchFamily="34" charset="0"/>
              </a:rPr>
              <a:t>High level information in 2.2(c) – e.g. that a customer can raise issues with their ASPSP under certain conditions should also be ‘provided’ to customers. </a:t>
            </a:r>
          </a:p>
          <a:p>
            <a:pPr marL="742950" lvl="1" indent="-285750">
              <a:lnSpc>
                <a:spcPct val="115000"/>
              </a:lnSpc>
              <a:spcAft>
                <a:spcPts val="600"/>
              </a:spcAft>
              <a:buFont typeface="Courier New" panose="02070309020205020404" pitchFamily="49" charset="0"/>
              <a:buChar char="o"/>
            </a:pPr>
            <a:r>
              <a:rPr lang="en-GB" sz="1600">
                <a:effectLst/>
                <a:latin typeface="Metropolis" panose="00000500000000000000" pitchFamily="50" charset="0"/>
                <a:ea typeface="Arial" panose="020B0604020202020204" pitchFamily="34" charset="0"/>
                <a:cs typeface="Arial" panose="020B0604020202020204" pitchFamily="34" charset="0"/>
              </a:rPr>
              <a:t>Information on the individual circumstances under 2.2</a:t>
            </a:r>
            <a:r>
              <a:rPr lang="en-GB" sz="1600">
                <a:effectLst/>
                <a:latin typeface="Calibri" panose="020F0502020204030204" pitchFamily="34" charset="0"/>
                <a:ea typeface="Arial" panose="020B0604020202020204" pitchFamily="34" charset="0"/>
                <a:cs typeface="Arial" panose="020B0604020202020204" pitchFamily="34" charset="0"/>
              </a:rPr>
              <a:t>C</a:t>
            </a:r>
            <a:r>
              <a:rPr lang="en-GB" sz="1600">
                <a:effectLst/>
                <a:latin typeface="Metropolis" panose="00000500000000000000" pitchFamily="50" charset="0"/>
                <a:ea typeface="Arial" panose="020B0604020202020204" pitchFamily="34" charset="0"/>
                <a:cs typeface="Arial" panose="020B0604020202020204" pitchFamily="34" charset="0"/>
              </a:rPr>
              <a:t> (</a:t>
            </a:r>
            <a:r>
              <a:rPr lang="en-GB" sz="1600" err="1">
                <a:effectLst/>
                <a:latin typeface="Metropolis" panose="00000500000000000000" pitchFamily="50" charset="0"/>
                <a:ea typeface="Arial" panose="020B0604020202020204" pitchFamily="34" charset="0"/>
                <a:cs typeface="Arial" panose="020B0604020202020204" pitchFamily="34" charset="0"/>
              </a:rPr>
              <a:t>i</a:t>
            </a:r>
            <a:r>
              <a:rPr lang="en-GB" sz="1600">
                <a:effectLst/>
                <a:latin typeface="Metropolis" panose="00000500000000000000" pitchFamily="50" charset="0"/>
                <a:ea typeface="Arial" panose="020B0604020202020204" pitchFamily="34" charset="0"/>
                <a:cs typeface="Arial" panose="020B0604020202020204" pitchFamily="34" charset="0"/>
              </a:rPr>
              <a:t>-iv) are details that could be ‘made available’ to customers.</a:t>
            </a:r>
          </a:p>
          <a:p>
            <a:pPr marL="342900" lvl="0" indent="-342900">
              <a:lnSpc>
                <a:spcPct val="115000"/>
              </a:lnSpc>
              <a:spcAft>
                <a:spcPts val="600"/>
              </a:spcAft>
              <a:buFont typeface="Symbol" panose="05050102010706020507" pitchFamily="18" charset="2"/>
              <a:buChar char=""/>
            </a:pPr>
            <a:r>
              <a:rPr lang="en-GB" sz="1600">
                <a:effectLst/>
                <a:latin typeface="Metropolis" panose="00000500000000000000" pitchFamily="50" charset="0"/>
                <a:ea typeface="Arial" panose="020B0604020202020204" pitchFamily="34" charset="0"/>
                <a:cs typeface="Arial" panose="020B0604020202020204" pitchFamily="34" charset="0"/>
              </a:rPr>
              <a:t>Information in clause 2.2(d) replicates information in 2.2(b) and therefore should be combined with clause 2.2(b) and ‘provided’ to customers.</a:t>
            </a:r>
          </a:p>
          <a:p>
            <a:pPr marL="342900" lvl="0" indent="-342900">
              <a:lnSpc>
                <a:spcPct val="115000"/>
              </a:lnSpc>
              <a:spcAft>
                <a:spcPts val="600"/>
              </a:spcAft>
              <a:buFont typeface="Symbol" panose="05050102010706020507" pitchFamily="18" charset="2"/>
              <a:buChar char=""/>
            </a:pPr>
            <a:r>
              <a:rPr lang="en-GB" sz="1600">
                <a:effectLst/>
                <a:latin typeface="Metropolis" panose="00000500000000000000" pitchFamily="50" charset="0"/>
                <a:ea typeface="Arial" panose="020B0604020202020204" pitchFamily="34" charset="0"/>
                <a:cs typeface="Arial" panose="020B0604020202020204" pitchFamily="34" charset="0"/>
              </a:rPr>
              <a:t>Information in 2.2(e) regarding the time limits within which the customer may raise a dispute about a </a:t>
            </a:r>
            <a:r>
              <a:rPr lang="en-GB" sz="1600" err="1">
                <a:effectLst/>
                <a:latin typeface="Metropolis" panose="00000500000000000000" pitchFamily="50" charset="0"/>
                <a:ea typeface="Arial" panose="020B0604020202020204" pitchFamily="34" charset="0"/>
                <a:cs typeface="Arial" panose="020B0604020202020204" pitchFamily="34" charset="0"/>
              </a:rPr>
              <a:t>cVRP</a:t>
            </a:r>
            <a:r>
              <a:rPr lang="en-GB" sz="1600">
                <a:effectLst/>
                <a:latin typeface="Metropolis" panose="00000500000000000000" pitchFamily="50" charset="0"/>
                <a:ea typeface="Arial" panose="020B0604020202020204" pitchFamily="34" charset="0"/>
                <a:cs typeface="Arial" panose="020B0604020202020204" pitchFamily="34" charset="0"/>
              </a:rPr>
              <a:t> transaction and receive an immediate refund should be ‘provided’ to customers. </a:t>
            </a:r>
            <a:endParaRPr lang="en-GB" sz="1600">
              <a:latin typeface="Metropolis" panose="00000500000000000000" pitchFamily="50" charset="0"/>
              <a:ea typeface="Arial" panose="020B0604020202020204" pitchFamily="34" charset="0"/>
            </a:endParaRPr>
          </a:p>
          <a:p>
            <a:pPr marL="342900" lvl="0" indent="-342900">
              <a:lnSpc>
                <a:spcPct val="115000"/>
              </a:lnSpc>
              <a:spcAft>
                <a:spcPts val="600"/>
              </a:spcAft>
              <a:buFont typeface="Symbol" panose="05050102010706020507" pitchFamily="18" charset="2"/>
              <a:buChar char=""/>
            </a:pPr>
            <a:r>
              <a:rPr lang="en-GB" sz="1600">
                <a:effectLst/>
                <a:latin typeface="Metropolis" panose="00000500000000000000" pitchFamily="50" charset="0"/>
                <a:ea typeface="Times New Roman" panose="02020603050405020304" pitchFamily="18" charset="0"/>
                <a:cs typeface="Calibri" panose="020F0502020204030204" pitchFamily="34" charset="0"/>
              </a:rPr>
              <a:t>Information under model clauses 3.1 and 3.2 is ‘provided’ to the consumer to confirm the set-up of the </a:t>
            </a:r>
            <a:r>
              <a:rPr lang="en-GB" sz="1600" err="1">
                <a:effectLst/>
                <a:latin typeface="Metropolis" panose="00000500000000000000" pitchFamily="50" charset="0"/>
                <a:ea typeface="Times New Roman" panose="02020603050405020304" pitchFamily="18" charset="0"/>
                <a:cs typeface="Calibri" panose="020F0502020204030204" pitchFamily="34" charset="0"/>
              </a:rPr>
              <a:t>cVRP</a:t>
            </a:r>
            <a:r>
              <a:rPr lang="en-GB" sz="1600">
                <a:effectLst/>
                <a:latin typeface="Metropolis" panose="00000500000000000000" pitchFamily="50" charset="0"/>
                <a:ea typeface="Times New Roman" panose="02020603050405020304" pitchFamily="18" charset="0"/>
                <a:cs typeface="Calibri" panose="020F0502020204030204" pitchFamily="34" charset="0"/>
              </a:rPr>
              <a:t>.</a:t>
            </a:r>
            <a:endParaRPr lang="en-GB" sz="1600">
              <a:latin typeface="Metropolis" panose="00000500000000000000" pitchFamily="50" charset="0"/>
              <a:cs typeface="Calibri" panose="020F0502020204030204" pitchFamily="34" charset="0"/>
            </a:endParaRPr>
          </a:p>
        </p:txBody>
      </p:sp>
      <p:sp>
        <p:nvSpPr>
          <p:cNvPr id="3" name="Footer Placeholder 2">
            <a:extLst>
              <a:ext uri="{FF2B5EF4-FFF2-40B4-BE49-F238E27FC236}">
                <a16:creationId xmlns:a16="http://schemas.microsoft.com/office/drawing/2014/main" id="{C2174C39-D389-3463-90AD-CE9C25758B4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8115B3A-EE24-E3FC-D2A7-4B6705390979}"/>
              </a:ext>
            </a:extLst>
          </p:cNvPr>
          <p:cNvSpPr>
            <a:spLocks noGrp="1"/>
          </p:cNvSpPr>
          <p:nvPr>
            <p:ph type="sldNum" sz="quarter" idx="12"/>
          </p:nvPr>
        </p:nvSpPr>
        <p:spPr/>
        <p:txBody>
          <a:bodyPr/>
          <a:lstStyle/>
          <a:p>
            <a:fld id="{F7DBEFEF-2EF4-7341-AFBF-5942378A7132}" type="slidenum">
              <a:rPr lang="en-US" smtClean="0"/>
              <a:t>25</a:t>
            </a:fld>
            <a:endParaRPr lang="en-US"/>
          </a:p>
        </p:txBody>
      </p:sp>
      <p:sp>
        <p:nvSpPr>
          <p:cNvPr id="5" name="Date Placeholder 4">
            <a:extLst>
              <a:ext uri="{FF2B5EF4-FFF2-40B4-BE49-F238E27FC236}">
                <a16:creationId xmlns:a16="http://schemas.microsoft.com/office/drawing/2014/main" id="{A971FDED-7AFA-8910-CE8F-447748FFC3D8}"/>
              </a:ext>
            </a:extLst>
          </p:cNvPr>
          <p:cNvSpPr>
            <a:spLocks noGrp="1"/>
          </p:cNvSpPr>
          <p:nvPr>
            <p:ph type="dt" sz="half" idx="2"/>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40122B67-440B-B560-98BA-8D0CB2108D04}"/>
              </a:ext>
            </a:extLst>
          </p:cNvPr>
          <p:cNvSpPr>
            <a:spLocks noGrp="1"/>
          </p:cNvSpPr>
          <p:nvPr>
            <p:ph type="title"/>
          </p:nvPr>
        </p:nvSpPr>
        <p:spPr>
          <a:xfrm>
            <a:off x="112643" y="1154702"/>
            <a:ext cx="2001078" cy="1038534"/>
          </a:xfrm>
        </p:spPr>
        <p:txBody>
          <a:bodyPr>
            <a:normAutofit/>
          </a:bodyPr>
          <a:lstStyle/>
          <a:p>
            <a:r>
              <a:rPr lang="en-GB"/>
              <a:t>Recommendation  </a:t>
            </a:r>
          </a:p>
        </p:txBody>
      </p:sp>
      <p:pic>
        <p:nvPicPr>
          <p:cNvPr id="8" name="Picture 7">
            <a:extLst>
              <a:ext uri="{FF2B5EF4-FFF2-40B4-BE49-F238E27FC236}">
                <a16:creationId xmlns:a16="http://schemas.microsoft.com/office/drawing/2014/main" id="{889AD53B-10EB-24DD-3E64-5CEFE89A5808}"/>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17765382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39E945E-832A-4537-E205-1791E59BF5C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p:txBody>
      </p:sp>
      <p:sp>
        <p:nvSpPr>
          <p:cNvPr id="3" name="Slide Number Placeholder 2">
            <a:extLst>
              <a:ext uri="{FF2B5EF4-FFF2-40B4-BE49-F238E27FC236}">
                <a16:creationId xmlns:a16="http://schemas.microsoft.com/office/drawing/2014/main" id="{D49D7DB9-6C87-4C35-4C58-0F273606953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5362FF5C-27DB-0BE5-4831-1EC494267683}"/>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47B666-15D2-B946-9531-77A749B5F469}"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03/10/2024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B7508BA2-4D1C-5AA5-9300-DE9D97B9C060}"/>
              </a:ext>
            </a:extLst>
          </p:cNvPr>
          <p:cNvSpPr>
            <a:spLocks noGrp="1" noRot="1" noMove="1" noResize="1" noEditPoints="1" noAdjustHandles="1" noChangeArrowheads="1" noChangeShapeType="1"/>
          </p:cNvSpPr>
          <p:nvPr>
            <p:ph type="ctrTitle"/>
          </p:nvPr>
        </p:nvSpPr>
        <p:spPr/>
        <p:txBody>
          <a:bodyPr>
            <a:noAutofit/>
          </a:bodyPr>
          <a:lstStyle/>
          <a:p>
            <a:r>
              <a:rPr lang="en-GB" sz="3600"/>
              <a:t>Next Steps</a:t>
            </a:r>
          </a:p>
        </p:txBody>
      </p:sp>
      <p:pic>
        <p:nvPicPr>
          <p:cNvPr id="7" name="Picture 6">
            <a:extLst>
              <a:ext uri="{FF2B5EF4-FFF2-40B4-BE49-F238E27FC236}">
                <a16:creationId xmlns:a16="http://schemas.microsoft.com/office/drawing/2014/main" id="{120F106B-8ED4-F6CF-6B2E-A93C554B81E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
        <p:nvSpPr>
          <p:cNvPr id="9" name="Content Placeholder 8">
            <a:extLst>
              <a:ext uri="{FF2B5EF4-FFF2-40B4-BE49-F238E27FC236}">
                <a16:creationId xmlns:a16="http://schemas.microsoft.com/office/drawing/2014/main" id="{3B478CFE-6D88-AD5B-89D2-348F67DBEAA8}"/>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31102980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8AA54FD-2099-AB0B-A609-B7D886AC2671}"/>
              </a:ext>
            </a:extLst>
          </p:cNvPr>
          <p:cNvSpPr>
            <a:spLocks noGrp="1"/>
          </p:cNvSpPr>
          <p:nvPr>
            <p:ph idx="1"/>
          </p:nvPr>
        </p:nvSpPr>
        <p:spPr/>
        <p:txBody>
          <a:bodyPr>
            <a:normAutofit/>
          </a:bodyPr>
          <a:lstStyle/>
          <a:p>
            <a:r>
              <a:rPr lang="en-GB" b="1"/>
              <a:t>3</a:t>
            </a:r>
            <a:r>
              <a:rPr lang="en-GB" b="1" baseline="30000"/>
              <a:t>rd</a:t>
            </a:r>
            <a:r>
              <a:rPr lang="en-GB" b="1"/>
              <a:t> October</a:t>
            </a:r>
            <a:r>
              <a:rPr lang="en-GB"/>
              <a:t> (reminder)</a:t>
            </a:r>
          </a:p>
          <a:p>
            <a:pPr marL="0" indent="0">
              <a:buNone/>
            </a:pPr>
            <a:r>
              <a:rPr lang="en-GB"/>
              <a:t>Feedback on MLA proposition on consumer control</a:t>
            </a:r>
          </a:p>
          <a:p>
            <a:pPr marL="0" indent="0">
              <a:buNone/>
            </a:pPr>
            <a:r>
              <a:rPr lang="en-GB"/>
              <a:t>Feedback on MLA operational requirements on Monitoring and Compliance</a:t>
            </a:r>
          </a:p>
          <a:p>
            <a:pPr marL="0" indent="0">
              <a:buNone/>
            </a:pPr>
            <a:r>
              <a:rPr lang="en-GB"/>
              <a:t>Feedback on Unhappy Paths Catalogue </a:t>
            </a:r>
          </a:p>
          <a:p>
            <a:pPr marL="0" indent="0">
              <a:buNone/>
            </a:pPr>
            <a:r>
              <a:rPr lang="en-GB" b="1">
                <a:highlight>
                  <a:srgbClr val="FFFF00"/>
                </a:highlight>
              </a:rPr>
              <a:t>New asks</a:t>
            </a:r>
          </a:p>
          <a:p>
            <a:r>
              <a:rPr lang="en-GB" b="1"/>
              <a:t>7 October </a:t>
            </a:r>
            <a:endParaRPr lang="en-GB"/>
          </a:p>
          <a:p>
            <a:pPr marL="0" indent="0">
              <a:buNone/>
            </a:pPr>
            <a:r>
              <a:rPr lang="en-US" sz="1800">
                <a:latin typeface="Metropolis"/>
                <a:cs typeface="Arial"/>
              </a:rPr>
              <a:t>Feedback on Legal Sub-Group – ASPSPs and TPPs to discuss/agree who you wish to be the 3 representatives from each sector</a:t>
            </a:r>
          </a:p>
          <a:p>
            <a:r>
              <a:rPr lang="en-US" b="1">
                <a:cs typeface="Arial"/>
              </a:rPr>
              <a:t>11 October</a:t>
            </a:r>
          </a:p>
          <a:p>
            <a:pPr marL="0" indent="0">
              <a:buNone/>
            </a:pPr>
            <a:r>
              <a:rPr lang="en-US">
                <a:cs typeface="Arial"/>
              </a:rPr>
              <a:t>Any further feedback on the MLA Operator Options and Evaluation Criteria</a:t>
            </a:r>
          </a:p>
          <a:p>
            <a:r>
              <a:rPr lang="en-GB" b="1"/>
              <a:t>17 October</a:t>
            </a:r>
          </a:p>
          <a:p>
            <a:pPr marL="0" indent="0">
              <a:buNone/>
            </a:pPr>
            <a:r>
              <a:rPr lang="en-GB"/>
              <a:t>Feedback on MLA Operational Resilience and Change Management </a:t>
            </a:r>
          </a:p>
          <a:p>
            <a:pPr marL="0" indent="0">
              <a:buNone/>
            </a:pPr>
            <a:endParaRPr lang="en-GB"/>
          </a:p>
          <a:p>
            <a:pPr marL="0" indent="0">
              <a:buNone/>
            </a:pPr>
            <a:endParaRPr lang="en-GB"/>
          </a:p>
        </p:txBody>
      </p:sp>
      <p:sp>
        <p:nvSpPr>
          <p:cNvPr id="3" name="Footer Placeholder 2">
            <a:extLst>
              <a:ext uri="{FF2B5EF4-FFF2-40B4-BE49-F238E27FC236}">
                <a16:creationId xmlns:a16="http://schemas.microsoft.com/office/drawing/2014/main" id="{C2174C39-D389-3463-90AD-CE9C25758B4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8115B3A-EE24-E3FC-D2A7-4B6705390979}"/>
              </a:ext>
            </a:extLst>
          </p:cNvPr>
          <p:cNvSpPr>
            <a:spLocks noGrp="1"/>
          </p:cNvSpPr>
          <p:nvPr>
            <p:ph type="sldNum" sz="quarter" idx="12"/>
          </p:nvPr>
        </p:nvSpPr>
        <p:spPr/>
        <p:txBody>
          <a:bodyPr/>
          <a:lstStyle/>
          <a:p>
            <a:fld id="{F7DBEFEF-2EF4-7341-AFBF-5942378A7132}" type="slidenum">
              <a:rPr lang="en-US" smtClean="0"/>
              <a:t>27</a:t>
            </a:fld>
            <a:endParaRPr lang="en-US"/>
          </a:p>
        </p:txBody>
      </p:sp>
      <p:sp>
        <p:nvSpPr>
          <p:cNvPr id="5" name="Date Placeholder 4">
            <a:extLst>
              <a:ext uri="{FF2B5EF4-FFF2-40B4-BE49-F238E27FC236}">
                <a16:creationId xmlns:a16="http://schemas.microsoft.com/office/drawing/2014/main" id="{A971FDED-7AFA-8910-CE8F-447748FFC3D8}"/>
              </a:ext>
            </a:extLst>
          </p:cNvPr>
          <p:cNvSpPr>
            <a:spLocks noGrp="1"/>
          </p:cNvSpPr>
          <p:nvPr>
            <p:ph type="dt" sz="half" idx="2"/>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40122B67-440B-B560-98BA-8D0CB2108D04}"/>
              </a:ext>
            </a:extLst>
          </p:cNvPr>
          <p:cNvSpPr>
            <a:spLocks noGrp="1"/>
          </p:cNvSpPr>
          <p:nvPr>
            <p:ph type="title"/>
          </p:nvPr>
        </p:nvSpPr>
        <p:spPr/>
        <p:txBody>
          <a:bodyPr/>
          <a:lstStyle/>
          <a:p>
            <a:r>
              <a:rPr lang="en-GB"/>
              <a:t>Asks / Deadlines</a:t>
            </a:r>
          </a:p>
        </p:txBody>
      </p:sp>
      <p:pic>
        <p:nvPicPr>
          <p:cNvPr id="8" name="Picture 7">
            <a:extLst>
              <a:ext uri="{FF2B5EF4-FFF2-40B4-BE49-F238E27FC236}">
                <a16:creationId xmlns:a16="http://schemas.microsoft.com/office/drawing/2014/main" id="{889AD53B-10EB-24DD-3E64-5CEFE89A5808}"/>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2719022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45889-355C-53AF-0465-B317AC107ADA}"/>
              </a:ext>
            </a:extLst>
          </p:cNvPr>
          <p:cNvSpPr>
            <a:spLocks noGrp="1"/>
          </p:cNvSpPr>
          <p:nvPr>
            <p:ph type="title"/>
          </p:nvPr>
        </p:nvSpPr>
        <p:spPr/>
        <p:txBody>
          <a:bodyPr/>
          <a:lstStyle/>
          <a:p>
            <a:r>
              <a:rPr lang="en-GB"/>
              <a:t>End of Slides</a:t>
            </a:r>
          </a:p>
        </p:txBody>
      </p:sp>
      <p:sp>
        <p:nvSpPr>
          <p:cNvPr id="4" name="Footer Placeholder 3">
            <a:extLst>
              <a:ext uri="{FF2B5EF4-FFF2-40B4-BE49-F238E27FC236}">
                <a16:creationId xmlns:a16="http://schemas.microsoft.com/office/drawing/2014/main" id="{CD751069-C450-1AF8-D7BA-09DDD2A21CA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2D75FF7-BAB0-02C1-D336-FFD5E61C2C05}"/>
              </a:ext>
            </a:extLst>
          </p:cNvPr>
          <p:cNvSpPr>
            <a:spLocks noGrp="1"/>
          </p:cNvSpPr>
          <p:nvPr>
            <p:ph type="sldNum" sz="quarter" idx="12"/>
          </p:nvPr>
        </p:nvSpPr>
        <p:spPr/>
        <p:txBody>
          <a:bodyPr/>
          <a:lstStyle/>
          <a:p>
            <a:fld id="{F7DBEFEF-2EF4-7341-AFBF-5942378A7132}" type="slidenum">
              <a:rPr lang="en-US" smtClean="0"/>
              <a:t>28</a:t>
            </a:fld>
            <a:endParaRPr lang="en-US"/>
          </a:p>
        </p:txBody>
      </p:sp>
      <p:sp>
        <p:nvSpPr>
          <p:cNvPr id="6" name="Date Placeholder 5">
            <a:extLst>
              <a:ext uri="{FF2B5EF4-FFF2-40B4-BE49-F238E27FC236}">
                <a16:creationId xmlns:a16="http://schemas.microsoft.com/office/drawing/2014/main" id="{DCB9065E-5545-5A39-2124-63907A51B3FA}"/>
              </a:ext>
            </a:extLst>
          </p:cNvPr>
          <p:cNvSpPr>
            <a:spLocks noGrp="1"/>
          </p:cNvSpPr>
          <p:nvPr>
            <p:ph type="dt" sz="half" idx="2"/>
          </p:nvPr>
        </p:nvSpPr>
        <p:spPr/>
        <p:txBody>
          <a:bodyPr/>
          <a:lstStyle/>
          <a:p>
            <a:fld id="{AA5A0BD0-3E03-1241-9F3E-700967695CEA}" type="datetime1">
              <a:rPr lang="en-GB" smtClean="0"/>
              <a:t>03/10/2024</a:t>
            </a:fld>
            <a:endParaRPr lang="en-US">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9E1ECB28-893F-1D33-0A06-C36ABD2F77BA}"/>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620569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BB4B6-9D6B-4D74-B234-8C45D378CEB7}"/>
              </a:ext>
            </a:extLst>
          </p:cNvPr>
          <p:cNvSpPr>
            <a:spLocks noGrp="1"/>
          </p:cNvSpPr>
          <p:nvPr>
            <p:ph type="title"/>
          </p:nvPr>
        </p:nvSpPr>
        <p:spPr>
          <a:xfrm>
            <a:off x="400443" y="800310"/>
            <a:ext cx="3705841" cy="505531"/>
          </a:xfrm>
        </p:spPr>
        <p:txBody>
          <a:bodyPr>
            <a:normAutofit/>
          </a:bodyPr>
          <a:lstStyle/>
          <a:p>
            <a:r>
              <a:rPr lang="en-GB" sz="2000">
                <a:latin typeface="Metropolis Black"/>
              </a:rPr>
              <a:t>Housekeeping Items</a:t>
            </a:r>
          </a:p>
        </p:txBody>
      </p:sp>
      <p:sp>
        <p:nvSpPr>
          <p:cNvPr id="8" name="Slide Number Placeholder 7">
            <a:extLst>
              <a:ext uri="{FF2B5EF4-FFF2-40B4-BE49-F238E27FC236}">
                <a16:creationId xmlns:a16="http://schemas.microsoft.com/office/drawing/2014/main" id="{06F86BB9-A8CA-479C-8E29-FC6045BF18FB}"/>
              </a:ext>
            </a:extLst>
          </p:cNvPr>
          <p:cNvSpPr>
            <a:spLocks noGrp="1"/>
          </p:cNvSpPr>
          <p:nvPr>
            <p:ph type="sldNum" sz="quarter" idx="12"/>
          </p:nvPr>
        </p:nvSpPr>
        <p:spPr/>
        <p:txBody>
          <a:bodyPr/>
          <a:lstStyle/>
          <a:p>
            <a:fld id="{962566D9-27CF-406E-9225-F92FEB7BFB37}" type="slidenum">
              <a:rPr lang="en-GB" smtClean="0"/>
              <a:t>3</a:t>
            </a:fld>
            <a:endParaRPr lang="en-GB"/>
          </a:p>
        </p:txBody>
      </p:sp>
      <p:sp>
        <p:nvSpPr>
          <p:cNvPr id="5" name="Content Placeholder 4">
            <a:extLst>
              <a:ext uri="{FF2B5EF4-FFF2-40B4-BE49-F238E27FC236}">
                <a16:creationId xmlns:a16="http://schemas.microsoft.com/office/drawing/2014/main" id="{26DBB06F-5DC4-44C2-B0D1-DE5688758863}"/>
              </a:ext>
            </a:extLst>
          </p:cNvPr>
          <p:cNvSpPr>
            <a:spLocks noGrp="1"/>
          </p:cNvSpPr>
          <p:nvPr>
            <p:ph idx="1"/>
          </p:nvPr>
        </p:nvSpPr>
        <p:spPr>
          <a:xfrm>
            <a:off x="687417" y="1392358"/>
            <a:ext cx="10786636" cy="3794125"/>
          </a:xfrm>
        </p:spPr>
        <p:txBody>
          <a:bodyPr vert="horz" lIns="91440" tIns="45720" rIns="91440" bIns="45720" rtlCol="0" anchor="t">
            <a:noAutofit/>
          </a:bodyPr>
          <a:lstStyle/>
          <a:p>
            <a:pPr marL="0" indent="0">
              <a:lnSpc>
                <a:spcPct val="100000"/>
              </a:lnSpc>
              <a:spcBef>
                <a:spcPts val="600"/>
              </a:spcBef>
              <a:buNone/>
            </a:pPr>
            <a:r>
              <a:rPr lang="en-GB" sz="1800" b="1" u="sng">
                <a:latin typeface="Metropolis"/>
                <a:ea typeface="Calibri"/>
                <a:cs typeface="Calibri"/>
              </a:rPr>
              <a:t>Virtual Meeting Etiquette</a:t>
            </a:r>
            <a:r>
              <a:rPr lang="en-GB" sz="1800">
                <a:latin typeface="Metropolis"/>
                <a:ea typeface="Calibri"/>
                <a:cs typeface="Calibri"/>
              </a:rPr>
              <a:t>: </a:t>
            </a:r>
            <a:r>
              <a:rPr lang="en-GB" sz="1600">
                <a:latin typeface="Metropolis"/>
                <a:ea typeface="Calibri"/>
                <a:cs typeface="Calibri"/>
              </a:rPr>
              <a:t>please turn on your camera if possible and please turn off your mic when you are not speaking. Please kindly raise your 'virtual hand' if you would like to speak, and state your affiliation first, or you can type your questions in Chat. </a:t>
            </a:r>
            <a:endParaRPr lang="en-GB" sz="1600">
              <a:latin typeface="Metropolis"/>
            </a:endParaRPr>
          </a:p>
          <a:p>
            <a:pPr marL="0" indent="0">
              <a:spcBef>
                <a:spcPts val="600"/>
              </a:spcBef>
              <a:buNone/>
            </a:pPr>
            <a:r>
              <a:rPr lang="en-GB" sz="1800" b="1" u="sng">
                <a:latin typeface="Metropolis"/>
                <a:cs typeface="Arial"/>
              </a:rPr>
              <a:t>Competition Law</a:t>
            </a:r>
            <a:r>
              <a:rPr lang="en-GB" b="1" u="sng">
                <a:latin typeface="Metropolis"/>
                <a:cs typeface="Arial"/>
              </a:rPr>
              <a:t> and Conflicts of Interest</a:t>
            </a:r>
            <a:r>
              <a:rPr lang="en-GB" sz="1800" b="1" u="sng">
                <a:latin typeface="Metropolis"/>
                <a:cs typeface="Arial"/>
              </a:rPr>
              <a:t>: </a:t>
            </a:r>
            <a:endParaRPr lang="en-GB">
              <a:latin typeface="Metropolis"/>
              <a:ea typeface="Calibri"/>
              <a:cs typeface="Arial"/>
            </a:endParaRPr>
          </a:p>
          <a:p>
            <a:pPr marL="285750" indent="-285750">
              <a:lnSpc>
                <a:spcPct val="100000"/>
              </a:lnSpc>
              <a:spcBef>
                <a:spcPts val="600"/>
              </a:spcBef>
            </a:pPr>
            <a:r>
              <a:rPr lang="en-GB" sz="1600">
                <a:latin typeface="Metropolis"/>
                <a:cs typeface="Arial"/>
              </a:rPr>
              <a:t>Many of you are from competitor organisations. As you will be aware it is critical that we all comply with competition law. If you are in any doubt about competition law compliance you should consult your compliance team. </a:t>
            </a:r>
          </a:p>
          <a:p>
            <a:pPr marL="285750" indent="-285750">
              <a:lnSpc>
                <a:spcPct val="100000"/>
              </a:lnSpc>
              <a:spcBef>
                <a:spcPts val="600"/>
              </a:spcBef>
              <a:buFont typeface="Arial" panose="020B0604020202020204" pitchFamily="34" charset="0"/>
              <a:buChar char="•"/>
            </a:pPr>
            <a:r>
              <a:rPr lang="en-GB" sz="1600">
                <a:latin typeface="Metropolis"/>
                <a:cs typeface="Arial"/>
              </a:rPr>
              <a:t>Discussions between the attendees should be limited to discussing issues of general concern and you must not share or discuss any information that is commercially sensitive and not in the public domain – that includes: current or future prices, strategies, matters about customers or suppliers. </a:t>
            </a:r>
            <a:endParaRPr lang="en-GB" sz="1600">
              <a:latin typeface="Metropolis"/>
              <a:ea typeface="Calibri"/>
              <a:cs typeface="Arial"/>
            </a:endParaRPr>
          </a:p>
          <a:p>
            <a:pPr marL="285750" indent="-285750">
              <a:lnSpc>
                <a:spcPct val="100000"/>
              </a:lnSpc>
              <a:spcBef>
                <a:spcPts val="600"/>
              </a:spcBef>
              <a:buFont typeface="Arial" panose="020B0604020202020204" pitchFamily="34" charset="0"/>
              <a:buChar char="•"/>
            </a:pPr>
            <a:r>
              <a:rPr lang="en-GB" sz="1600">
                <a:latin typeface="Metropolis"/>
                <a:cs typeface="Arial"/>
              </a:rPr>
              <a:t>You can and should share your expertise about the matters that are specific to today’s agenda and can talk about matters that are public.</a:t>
            </a:r>
            <a:endParaRPr lang="en-GB" sz="1600">
              <a:latin typeface="Metropolis"/>
              <a:ea typeface="Calibri"/>
              <a:cs typeface="Arial"/>
            </a:endParaRPr>
          </a:p>
          <a:p>
            <a:pPr marL="285750" indent="-285750">
              <a:lnSpc>
                <a:spcPct val="100000"/>
              </a:lnSpc>
              <a:spcBef>
                <a:spcPts val="600"/>
              </a:spcBef>
              <a:buFont typeface="Arial" panose="020B0604020202020204" pitchFamily="34" charset="0"/>
              <a:buChar char="•"/>
            </a:pPr>
            <a:r>
              <a:rPr lang="en-GB" sz="1600">
                <a:latin typeface="Metropolis"/>
                <a:cs typeface="Arial"/>
              </a:rPr>
              <a:t>If any topic is raised which you feel uncomfortable discussing, please make this known and we will immediately adjourn discussions on that point.</a:t>
            </a:r>
          </a:p>
          <a:p>
            <a:pPr marL="285750" indent="-285750">
              <a:spcBef>
                <a:spcPts val="600"/>
              </a:spcBef>
            </a:pPr>
            <a:r>
              <a:rPr lang="en-GB" sz="1600">
                <a:latin typeface="Metropolis"/>
                <a:ea typeface="Calibri"/>
                <a:cs typeface="Arial"/>
              </a:rPr>
              <a:t>If you consider that you or your organisation is or likely to be affected by a conflict of interest(s), you should make this known to the Chair promptly and you should excuse yourself from any discussions where your declared conflict of interest might adversely affect your ability to provide impartial input</a:t>
            </a:r>
          </a:p>
        </p:txBody>
      </p:sp>
      <p:pic>
        <p:nvPicPr>
          <p:cNvPr id="4" name="Picture 3">
            <a:extLst>
              <a:ext uri="{FF2B5EF4-FFF2-40B4-BE49-F238E27FC236}">
                <a16:creationId xmlns:a16="http://schemas.microsoft.com/office/drawing/2014/main" id="{8DF9C675-7D62-1EBD-4AA0-5D8DCD3ADA18}"/>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3099970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D603A41-09F3-02A9-0E45-B282FBBC5E2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063405A-31F1-02F8-E273-198882FE77CE}"/>
              </a:ext>
            </a:extLst>
          </p:cNvPr>
          <p:cNvSpPr>
            <a:spLocks noGrp="1"/>
          </p:cNvSpPr>
          <p:nvPr>
            <p:ph type="sldNum" sz="quarter" idx="12"/>
          </p:nvPr>
        </p:nvSpPr>
        <p:spPr/>
        <p:txBody>
          <a:bodyPr/>
          <a:lstStyle/>
          <a:p>
            <a:fld id="{F7DBEFEF-2EF4-7341-AFBF-5942378A7132}" type="slidenum">
              <a:rPr lang="en-US" smtClean="0"/>
              <a:t>4</a:t>
            </a:fld>
            <a:endParaRPr lang="en-US"/>
          </a:p>
        </p:txBody>
      </p:sp>
      <p:sp>
        <p:nvSpPr>
          <p:cNvPr id="5" name="Date Placeholder 4">
            <a:extLst>
              <a:ext uri="{FF2B5EF4-FFF2-40B4-BE49-F238E27FC236}">
                <a16:creationId xmlns:a16="http://schemas.microsoft.com/office/drawing/2014/main" id="{D9E06AA9-B88B-1AC0-46F3-0CBE90CB9E16}"/>
              </a:ext>
            </a:extLst>
          </p:cNvPr>
          <p:cNvSpPr>
            <a:spLocks noGrp="1"/>
          </p:cNvSpPr>
          <p:nvPr>
            <p:ph type="dt" sz="half" idx="2"/>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3CC8E33A-AC79-C97C-6ACB-FCDF682B7EF0}"/>
              </a:ext>
            </a:extLst>
          </p:cNvPr>
          <p:cNvSpPr>
            <a:spLocks noGrp="1"/>
          </p:cNvSpPr>
          <p:nvPr>
            <p:ph type="title"/>
          </p:nvPr>
        </p:nvSpPr>
        <p:spPr/>
        <p:txBody>
          <a:bodyPr/>
          <a:lstStyle/>
          <a:p>
            <a:r>
              <a:rPr lang="en-GB"/>
              <a:t>Action Tracker: Open Actions</a:t>
            </a:r>
          </a:p>
        </p:txBody>
      </p:sp>
      <p:sp>
        <p:nvSpPr>
          <p:cNvPr id="8" name="Rectangle 1">
            <a:extLst>
              <a:ext uri="{FF2B5EF4-FFF2-40B4-BE49-F238E27FC236}">
                <a16:creationId xmlns:a16="http://schemas.microsoft.com/office/drawing/2014/main" id="{89ED21CF-173B-F2B0-7D25-F94E790B27DE}"/>
              </a:ext>
            </a:extLst>
          </p:cNvPr>
          <p:cNvSpPr>
            <a:spLocks noChangeArrowheads="1"/>
          </p:cNvSpPr>
          <p:nvPr/>
        </p:nvSpPr>
        <p:spPr bwMode="auto">
          <a:xfrm>
            <a:off x="-5503113" y="0"/>
            <a:ext cx="21914109"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pic>
        <p:nvPicPr>
          <p:cNvPr id="10" name="Graphic 9" descr="Train Tracks with solid fill">
            <a:extLst>
              <a:ext uri="{FF2B5EF4-FFF2-40B4-BE49-F238E27FC236}">
                <a16:creationId xmlns:a16="http://schemas.microsoft.com/office/drawing/2014/main" id="{B650814F-07D2-A400-C9C1-B437E24B551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18046" y="2143535"/>
            <a:ext cx="914400" cy="914400"/>
          </a:xfrm>
          <a:prstGeom prst="rect">
            <a:avLst/>
          </a:prstGeom>
        </p:spPr>
      </p:pic>
      <p:pic>
        <p:nvPicPr>
          <p:cNvPr id="9" name="Picture 8" descr="A white text on a black background&#10;&#10;Description automatically generated">
            <a:extLst>
              <a:ext uri="{FF2B5EF4-FFF2-40B4-BE49-F238E27FC236}">
                <a16:creationId xmlns:a16="http://schemas.microsoft.com/office/drawing/2014/main" id="{6A907CE1-3CD9-9772-AFA7-DB2FCDCF02D0}"/>
              </a:ext>
            </a:extLst>
          </p:cNvPr>
          <p:cNvPicPr>
            <a:picLocks noChangeAspect="1"/>
          </p:cNvPicPr>
          <p:nvPr/>
        </p:nvPicPr>
        <p:blipFill>
          <a:blip r:embed="rId5">
            <a:clrChange>
              <a:clrFrom>
                <a:srgbClr val="000000"/>
              </a:clrFrom>
              <a:clrTo>
                <a:srgbClr val="000000">
                  <a:alpha val="0"/>
                </a:srgbClr>
              </a:clrTo>
            </a:clrChange>
          </a:blip>
          <a:stretch>
            <a:fillRect/>
          </a:stretch>
        </p:blipFill>
        <p:spPr>
          <a:xfrm>
            <a:off x="10026326" y="78180"/>
            <a:ext cx="1283335" cy="394970"/>
          </a:xfrm>
          <a:prstGeom prst="rect">
            <a:avLst/>
          </a:prstGeom>
        </p:spPr>
      </p:pic>
      <p:graphicFrame>
        <p:nvGraphicFramePr>
          <p:cNvPr id="11" name="Table 10">
            <a:extLst>
              <a:ext uri="{FF2B5EF4-FFF2-40B4-BE49-F238E27FC236}">
                <a16:creationId xmlns:a16="http://schemas.microsoft.com/office/drawing/2014/main" id="{997862C4-B077-4E8C-C347-3BF7F366D8C9}"/>
              </a:ext>
            </a:extLst>
          </p:cNvPr>
          <p:cNvGraphicFramePr>
            <a:graphicFrameLocks noGrp="1"/>
          </p:cNvGraphicFramePr>
          <p:nvPr>
            <p:extLst>
              <p:ext uri="{D42A27DB-BD31-4B8C-83A1-F6EECF244321}">
                <p14:modId xmlns:p14="http://schemas.microsoft.com/office/powerpoint/2010/main" val="481352173"/>
              </p:ext>
            </p:extLst>
          </p:nvPr>
        </p:nvGraphicFramePr>
        <p:xfrm>
          <a:off x="1791170" y="948340"/>
          <a:ext cx="9249551" cy="5246354"/>
        </p:xfrm>
        <a:graphic>
          <a:graphicData uri="http://schemas.openxmlformats.org/drawingml/2006/table">
            <a:tbl>
              <a:tblPr firstRow="1" firstCol="1" bandRow="1">
                <a:tableStyleId>{5C22544A-7EE6-4342-B048-85BDC9FD1C3A}</a:tableStyleId>
              </a:tblPr>
              <a:tblGrid>
                <a:gridCol w="4095833">
                  <a:extLst>
                    <a:ext uri="{9D8B030D-6E8A-4147-A177-3AD203B41FA5}">
                      <a16:colId xmlns:a16="http://schemas.microsoft.com/office/drawing/2014/main" val="626940040"/>
                    </a:ext>
                  </a:extLst>
                </a:gridCol>
                <a:gridCol w="1210644">
                  <a:extLst>
                    <a:ext uri="{9D8B030D-6E8A-4147-A177-3AD203B41FA5}">
                      <a16:colId xmlns:a16="http://schemas.microsoft.com/office/drawing/2014/main" val="1458515946"/>
                    </a:ext>
                  </a:extLst>
                </a:gridCol>
                <a:gridCol w="1416793">
                  <a:extLst>
                    <a:ext uri="{9D8B030D-6E8A-4147-A177-3AD203B41FA5}">
                      <a16:colId xmlns:a16="http://schemas.microsoft.com/office/drawing/2014/main" val="3692339571"/>
                    </a:ext>
                  </a:extLst>
                </a:gridCol>
                <a:gridCol w="1062795">
                  <a:extLst>
                    <a:ext uri="{9D8B030D-6E8A-4147-A177-3AD203B41FA5}">
                      <a16:colId xmlns:a16="http://schemas.microsoft.com/office/drawing/2014/main" val="671654688"/>
                    </a:ext>
                  </a:extLst>
                </a:gridCol>
                <a:gridCol w="1463486">
                  <a:extLst>
                    <a:ext uri="{9D8B030D-6E8A-4147-A177-3AD203B41FA5}">
                      <a16:colId xmlns:a16="http://schemas.microsoft.com/office/drawing/2014/main" val="1176822331"/>
                    </a:ext>
                  </a:extLst>
                </a:gridCol>
              </a:tblGrid>
              <a:tr h="384290">
                <a:tc>
                  <a:txBody>
                    <a:bodyPr/>
                    <a:lstStyle/>
                    <a:p>
                      <a:pPr>
                        <a:lnSpc>
                          <a:spcPct val="107000"/>
                        </a:lnSpc>
                        <a:spcAft>
                          <a:spcPts val="800"/>
                        </a:spcAft>
                      </a:pPr>
                      <a:r>
                        <a:rPr lang="en-GB" sz="1200">
                          <a:effectLst/>
                        </a:rPr>
                        <a:t>Action</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Owner</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Origin</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r>
                        <a:rPr lang="en-GB" sz="1200">
                          <a:effectLst/>
                        </a:rPr>
                        <a:t>Due Date</a:t>
                      </a:r>
                      <a:endParaRPr lang="en-GB"/>
                    </a:p>
                  </a:txBody>
                  <a:tcPr marL="68580" marR="68580" marT="0" marB="0"/>
                </a:tc>
                <a:tc>
                  <a:txBody>
                    <a:bodyPr/>
                    <a:lstStyle/>
                    <a:p>
                      <a:pPr>
                        <a:lnSpc>
                          <a:spcPct val="107000"/>
                        </a:lnSpc>
                        <a:spcAft>
                          <a:spcPts val="800"/>
                        </a:spcAft>
                      </a:pPr>
                      <a:r>
                        <a:rPr lang="en-GB" sz="1200">
                          <a:effectLst/>
                        </a:rPr>
                        <a:t>Status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674953949"/>
                  </a:ext>
                </a:extLst>
              </a:tr>
              <a:tr h="778493">
                <a:tc>
                  <a:txBody>
                    <a:bodyPr/>
                    <a:lstStyle/>
                    <a:p>
                      <a:pPr>
                        <a:lnSpc>
                          <a:spcPct val="107000"/>
                        </a:lnSpc>
                        <a:spcAft>
                          <a:spcPts val="800"/>
                        </a:spcAft>
                      </a:pPr>
                      <a:r>
                        <a:rPr lang="en-GB" sz="1200">
                          <a:effectLst/>
                        </a:rPr>
                        <a:t>024: Participants to provide feedback on proposal for Legal Sub-Group (LSG) &amp; ToR (paper to follow)</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Participants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19 Sept WG</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27 Sept</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Closed</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742119355"/>
                  </a:ext>
                </a:extLst>
              </a:tr>
              <a:tr h="581392">
                <a:tc>
                  <a:txBody>
                    <a:bodyPr/>
                    <a:lstStyle/>
                    <a:p>
                      <a:pPr>
                        <a:lnSpc>
                          <a:spcPct val="107000"/>
                        </a:lnSpc>
                        <a:spcAft>
                          <a:spcPts val="800"/>
                        </a:spcAft>
                      </a:pPr>
                      <a:r>
                        <a:rPr lang="en-GB" sz="1200">
                          <a:effectLst/>
                        </a:rPr>
                        <a:t>025: Review inclusion of Consumer Representative within the LSG</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VRPWG Secretariat</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19 Sept WG</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7 Oct</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In Progress</a:t>
                      </a:r>
                    </a:p>
                    <a:p>
                      <a:pPr>
                        <a:lnSpc>
                          <a:spcPct val="107000"/>
                        </a:lnSpc>
                        <a:spcAft>
                          <a:spcPts val="800"/>
                        </a:spcAft>
                      </a:pPr>
                      <a:r>
                        <a:rPr lang="en-GB" sz="1200">
                          <a:effectLst/>
                          <a:latin typeface="Calibri" panose="020F0502020204030204" pitchFamily="34" charset="0"/>
                          <a:ea typeface="Calibri" panose="020F0502020204030204" pitchFamily="34" charset="0"/>
                          <a:cs typeface="Arial" panose="020B0604020202020204" pitchFamily="34" charset="0"/>
                        </a:rPr>
                        <a:t>Covered by agenda item 2</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456559882"/>
                  </a:ext>
                </a:extLst>
              </a:tr>
              <a:tr h="880817">
                <a:tc>
                  <a:txBody>
                    <a:bodyPr/>
                    <a:lstStyle/>
                    <a:p>
                      <a:pPr>
                        <a:lnSpc>
                          <a:spcPct val="107000"/>
                        </a:lnSpc>
                        <a:spcAft>
                          <a:spcPts val="800"/>
                        </a:spcAft>
                      </a:pPr>
                      <a:r>
                        <a:rPr lang="en-GB" sz="1200">
                          <a:effectLst/>
                        </a:rPr>
                        <a:t>026: Participants to provide feedback on MLA Operational Requirements </a:t>
                      </a:r>
                      <a:endParaRPr lang="en-GB" sz="1100">
                        <a:effectLst/>
                      </a:endParaRPr>
                    </a:p>
                    <a:p>
                      <a:pPr>
                        <a:lnSpc>
                          <a:spcPct val="107000"/>
                        </a:lnSpc>
                        <a:spcAft>
                          <a:spcPts val="800"/>
                        </a:spcAft>
                      </a:pPr>
                      <a:r>
                        <a:rPr lang="en-GB" sz="1200">
                          <a:effectLst/>
                        </a:rPr>
                        <a:t>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Participants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19 Sept WG</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3 Oct</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In Progress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678299850"/>
                  </a:ext>
                </a:extLst>
              </a:tr>
              <a:tr h="581392">
                <a:tc>
                  <a:txBody>
                    <a:bodyPr/>
                    <a:lstStyle/>
                    <a:p>
                      <a:pPr>
                        <a:lnSpc>
                          <a:spcPct val="107000"/>
                        </a:lnSpc>
                        <a:spcAft>
                          <a:spcPts val="800"/>
                        </a:spcAft>
                      </a:pPr>
                      <a:r>
                        <a:rPr lang="en-GB" sz="1200">
                          <a:effectLst/>
                        </a:rPr>
                        <a:t>027: Participants to provide feedback on MLA Propositions – Consumer Control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Participants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19 Sept WG</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3 Oct</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In Progress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420043107"/>
                  </a:ext>
                </a:extLst>
              </a:tr>
              <a:tr h="778493">
                <a:tc>
                  <a:txBody>
                    <a:bodyPr/>
                    <a:lstStyle/>
                    <a:p>
                      <a:pPr>
                        <a:lnSpc>
                          <a:spcPct val="107000"/>
                        </a:lnSpc>
                        <a:spcAft>
                          <a:spcPts val="800"/>
                        </a:spcAft>
                      </a:pPr>
                      <a:r>
                        <a:rPr lang="en-GB" sz="1200">
                          <a:effectLst/>
                        </a:rPr>
                        <a:t>028: Participants to provide feedback on MLA Operational Requirements – Monitoring and Compliance</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Participants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19 Sept WG</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3 Oct</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In Progress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136141345"/>
                  </a:ext>
                </a:extLst>
              </a:tr>
              <a:tr h="581392">
                <a:tc>
                  <a:txBody>
                    <a:bodyPr/>
                    <a:lstStyle/>
                    <a:p>
                      <a:pPr>
                        <a:lnSpc>
                          <a:spcPct val="107000"/>
                        </a:lnSpc>
                        <a:spcAft>
                          <a:spcPts val="800"/>
                        </a:spcAft>
                      </a:pPr>
                      <a:r>
                        <a:rPr lang="en-GB" sz="1200">
                          <a:effectLst/>
                        </a:rPr>
                        <a:t>029: Participants to provide feedback on MLA Operator – Functional Capabilities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Participants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19 Sept WG</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27 Sept</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Closed</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279231594"/>
                  </a:ext>
                </a:extLst>
              </a:tr>
              <a:tr h="581392">
                <a:tc>
                  <a:txBody>
                    <a:bodyPr/>
                    <a:lstStyle/>
                    <a:p>
                      <a:pPr>
                        <a:lnSpc>
                          <a:spcPct val="107000"/>
                        </a:lnSpc>
                        <a:spcAft>
                          <a:spcPts val="800"/>
                        </a:spcAft>
                      </a:pPr>
                      <a:r>
                        <a:rPr lang="en-GB" sz="1200">
                          <a:effectLst/>
                        </a:rPr>
                        <a:t>030: Participants to provide feedback on Unhappy Paths Catalogue (paper to follow)</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Participants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19 Sept WG</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3 Oct</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In Progress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953958300"/>
                  </a:ext>
                </a:extLst>
              </a:tr>
            </a:tbl>
          </a:graphicData>
        </a:graphic>
      </p:graphicFrame>
    </p:spTree>
    <p:extLst>
      <p:ext uri="{BB962C8B-B14F-4D97-AF65-F5344CB8AC3E}">
        <p14:creationId xmlns:p14="http://schemas.microsoft.com/office/powerpoint/2010/main" val="12055329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36B2E95-5859-B077-BDDB-D90354D6A5F9}"/>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552D2006-3EC4-D6D5-F637-DD2792291E19}"/>
              </a:ext>
            </a:extLst>
          </p:cNvPr>
          <p:cNvSpPr>
            <a:spLocks noGrp="1"/>
          </p:cNvSpPr>
          <p:nvPr>
            <p:ph type="sldNum" sz="quarter" idx="12"/>
          </p:nvPr>
        </p:nvSpPr>
        <p:spPr/>
        <p:txBody>
          <a:bodyPr/>
          <a:lstStyle/>
          <a:p>
            <a:fld id="{F7DBEFEF-2EF4-7341-AFBF-5942378A7132}" type="slidenum">
              <a:rPr lang="en-US" smtClean="0"/>
              <a:t>5</a:t>
            </a:fld>
            <a:endParaRPr lang="en-US"/>
          </a:p>
        </p:txBody>
      </p:sp>
      <p:sp>
        <p:nvSpPr>
          <p:cNvPr id="4" name="Date Placeholder 3">
            <a:extLst>
              <a:ext uri="{FF2B5EF4-FFF2-40B4-BE49-F238E27FC236}">
                <a16:creationId xmlns:a16="http://schemas.microsoft.com/office/drawing/2014/main" id="{0DB2934D-163E-F07A-ED28-ED9CA8997A53}"/>
              </a:ext>
            </a:extLst>
          </p:cNvPr>
          <p:cNvSpPr>
            <a:spLocks noGrp="1"/>
          </p:cNvSpPr>
          <p:nvPr>
            <p:ph type="dt" sz="half" idx="2"/>
          </p:nvPr>
        </p:nvSpPr>
        <p:spPr/>
        <p:txBody>
          <a:bodyPr/>
          <a:lstStyle/>
          <a:p>
            <a:fld id="{8847B666-15D2-B946-9531-77A749B5F469}" type="datetime1">
              <a:rPr lang="en-GB" smtClean="0"/>
              <a:t>03/10/2024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BAA2F4A0-D7A0-3133-04C5-9D383900D42F}"/>
              </a:ext>
            </a:extLst>
          </p:cNvPr>
          <p:cNvSpPr>
            <a:spLocks noGrp="1"/>
          </p:cNvSpPr>
          <p:nvPr>
            <p:ph type="ctrTitle"/>
          </p:nvPr>
        </p:nvSpPr>
        <p:spPr/>
        <p:txBody>
          <a:bodyPr/>
          <a:lstStyle/>
          <a:p>
            <a:r>
              <a:rPr lang="en-GB">
                <a:latin typeface="Metropolis Black"/>
              </a:rPr>
              <a:t>1- Legal Sub-Group (LSG)</a:t>
            </a:r>
            <a:endParaRPr lang="en-GB"/>
          </a:p>
        </p:txBody>
      </p:sp>
      <p:sp>
        <p:nvSpPr>
          <p:cNvPr id="11" name="Rectangle: Rounded Corners 10">
            <a:extLst>
              <a:ext uri="{FF2B5EF4-FFF2-40B4-BE49-F238E27FC236}">
                <a16:creationId xmlns:a16="http://schemas.microsoft.com/office/drawing/2014/main" id="{5CF55521-3C51-8CA9-A773-F6FD2C6D0758}"/>
              </a:ext>
            </a:extLst>
          </p:cNvPr>
          <p:cNvSpPr/>
          <p:nvPr/>
        </p:nvSpPr>
        <p:spPr>
          <a:xfrm>
            <a:off x="1972234" y="3117529"/>
            <a:ext cx="8238565" cy="42582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err="1">
                <a:latin typeface="Metropolis"/>
              </a:rPr>
              <a:t>cVRP</a:t>
            </a:r>
            <a:r>
              <a:rPr lang="en-GB">
                <a:latin typeface="Metropolis"/>
              </a:rPr>
              <a:t> Working Group</a:t>
            </a:r>
          </a:p>
        </p:txBody>
      </p:sp>
      <p:sp>
        <p:nvSpPr>
          <p:cNvPr id="12" name="Arrow: Down 11">
            <a:extLst>
              <a:ext uri="{FF2B5EF4-FFF2-40B4-BE49-F238E27FC236}">
                <a16:creationId xmlns:a16="http://schemas.microsoft.com/office/drawing/2014/main" id="{5C792F05-4293-C757-F2EA-89CDEEBC958F}"/>
              </a:ext>
            </a:extLst>
          </p:cNvPr>
          <p:cNvSpPr/>
          <p:nvPr/>
        </p:nvSpPr>
        <p:spPr>
          <a:xfrm>
            <a:off x="5852381" y="3688856"/>
            <a:ext cx="439270" cy="365125"/>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Rounded Corners 12">
            <a:extLst>
              <a:ext uri="{FF2B5EF4-FFF2-40B4-BE49-F238E27FC236}">
                <a16:creationId xmlns:a16="http://schemas.microsoft.com/office/drawing/2014/main" id="{A718268C-3559-E8CD-FF46-9AF780966309}"/>
              </a:ext>
            </a:extLst>
          </p:cNvPr>
          <p:cNvSpPr/>
          <p:nvPr/>
        </p:nvSpPr>
        <p:spPr>
          <a:xfrm>
            <a:off x="1952735" y="4128593"/>
            <a:ext cx="8238565" cy="425823"/>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latin typeface="Metropolis"/>
              </a:rPr>
              <a:t>Legal Sub-Group (MLA Drafting) </a:t>
            </a:r>
          </a:p>
        </p:txBody>
      </p:sp>
      <p:sp>
        <p:nvSpPr>
          <p:cNvPr id="14" name="Arrow: Down 13">
            <a:extLst>
              <a:ext uri="{FF2B5EF4-FFF2-40B4-BE49-F238E27FC236}">
                <a16:creationId xmlns:a16="http://schemas.microsoft.com/office/drawing/2014/main" id="{EB0FB2CA-D73E-A787-6990-B099CA99F871}"/>
              </a:ext>
            </a:extLst>
          </p:cNvPr>
          <p:cNvSpPr/>
          <p:nvPr/>
        </p:nvSpPr>
        <p:spPr>
          <a:xfrm>
            <a:off x="5871881" y="4715227"/>
            <a:ext cx="439270" cy="365125"/>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Rounded Corners 24">
            <a:extLst>
              <a:ext uri="{FF2B5EF4-FFF2-40B4-BE49-F238E27FC236}">
                <a16:creationId xmlns:a16="http://schemas.microsoft.com/office/drawing/2014/main" id="{9E0786C3-A9B5-FEDA-EDC3-BAE064E3A138}"/>
              </a:ext>
            </a:extLst>
          </p:cNvPr>
          <p:cNvSpPr/>
          <p:nvPr/>
        </p:nvSpPr>
        <p:spPr>
          <a:xfrm>
            <a:off x="542102" y="5259191"/>
            <a:ext cx="1334449" cy="854457"/>
          </a:xfrm>
          <a:prstGeom prst="roundRect">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latin typeface="Metropolis"/>
              </a:rPr>
              <a:t>OBL</a:t>
            </a:r>
            <a:endParaRPr lang="en-US">
              <a:latin typeface="Metropolis"/>
            </a:endParaRPr>
          </a:p>
        </p:txBody>
      </p:sp>
      <p:sp>
        <p:nvSpPr>
          <p:cNvPr id="28" name="Rectangle: Rounded Corners 27">
            <a:extLst>
              <a:ext uri="{FF2B5EF4-FFF2-40B4-BE49-F238E27FC236}">
                <a16:creationId xmlns:a16="http://schemas.microsoft.com/office/drawing/2014/main" id="{6FC17C75-55CA-5176-9569-19E9E9AE6E1E}"/>
              </a:ext>
            </a:extLst>
          </p:cNvPr>
          <p:cNvSpPr/>
          <p:nvPr/>
        </p:nvSpPr>
        <p:spPr>
          <a:xfrm>
            <a:off x="2131112" y="5259192"/>
            <a:ext cx="1334449" cy="854457"/>
          </a:xfrm>
          <a:prstGeom prst="roundRect">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latin typeface="Metropolis"/>
              </a:rPr>
              <a:t>Pay.UK</a:t>
            </a:r>
            <a:endParaRPr lang="en-US">
              <a:latin typeface="Metropolis"/>
            </a:endParaRPr>
          </a:p>
        </p:txBody>
      </p:sp>
      <p:sp>
        <p:nvSpPr>
          <p:cNvPr id="29" name="Rectangle: Rounded Corners 28">
            <a:extLst>
              <a:ext uri="{FF2B5EF4-FFF2-40B4-BE49-F238E27FC236}">
                <a16:creationId xmlns:a16="http://schemas.microsoft.com/office/drawing/2014/main" id="{97DBF028-AB61-A0FE-A52A-315B330C65EC}"/>
              </a:ext>
            </a:extLst>
          </p:cNvPr>
          <p:cNvSpPr/>
          <p:nvPr/>
        </p:nvSpPr>
        <p:spPr>
          <a:xfrm>
            <a:off x="3767952" y="5259193"/>
            <a:ext cx="1334449" cy="854457"/>
          </a:xfrm>
          <a:prstGeom prst="roundRect">
            <a:avLst/>
          </a:prstGeom>
          <a:solidFill>
            <a:schemeClr val="accent6"/>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latin typeface="Metropolis"/>
              </a:rPr>
              <a:t>AG (legal advisors)</a:t>
            </a:r>
            <a:endParaRPr lang="en-US">
              <a:latin typeface="Metropolis"/>
            </a:endParaRPr>
          </a:p>
        </p:txBody>
      </p:sp>
      <p:sp>
        <p:nvSpPr>
          <p:cNvPr id="30" name="Rectangle: Rounded Corners 29">
            <a:extLst>
              <a:ext uri="{FF2B5EF4-FFF2-40B4-BE49-F238E27FC236}">
                <a16:creationId xmlns:a16="http://schemas.microsoft.com/office/drawing/2014/main" id="{4685A11D-307D-553D-5DBE-CE6B54EC6E5C}"/>
              </a:ext>
            </a:extLst>
          </p:cNvPr>
          <p:cNvSpPr/>
          <p:nvPr/>
        </p:nvSpPr>
        <p:spPr>
          <a:xfrm>
            <a:off x="5404792" y="5266763"/>
            <a:ext cx="1334449" cy="854457"/>
          </a:xfrm>
          <a:prstGeom prst="round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latin typeface="Metropolis"/>
              </a:rPr>
              <a:t>UKF</a:t>
            </a:r>
          </a:p>
        </p:txBody>
      </p:sp>
      <p:sp>
        <p:nvSpPr>
          <p:cNvPr id="31" name="Rectangle: Rounded Corners 30">
            <a:extLst>
              <a:ext uri="{FF2B5EF4-FFF2-40B4-BE49-F238E27FC236}">
                <a16:creationId xmlns:a16="http://schemas.microsoft.com/office/drawing/2014/main" id="{9C45A633-447C-4C04-800C-9E9175C4F401}"/>
              </a:ext>
            </a:extLst>
          </p:cNvPr>
          <p:cNvSpPr/>
          <p:nvPr/>
        </p:nvSpPr>
        <p:spPr>
          <a:xfrm>
            <a:off x="7041632" y="5258201"/>
            <a:ext cx="1322717" cy="854457"/>
          </a:xfrm>
          <a:prstGeom prst="roundRect">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latin typeface="Metropolis"/>
              </a:rPr>
              <a:t>OFA</a:t>
            </a:r>
          </a:p>
        </p:txBody>
      </p:sp>
      <p:sp>
        <p:nvSpPr>
          <p:cNvPr id="32" name="Rectangle: Rounded Corners 31">
            <a:extLst>
              <a:ext uri="{FF2B5EF4-FFF2-40B4-BE49-F238E27FC236}">
                <a16:creationId xmlns:a16="http://schemas.microsoft.com/office/drawing/2014/main" id="{0707911D-4BE0-B58A-05AD-2FC163090AE6}"/>
              </a:ext>
            </a:extLst>
          </p:cNvPr>
          <p:cNvSpPr/>
          <p:nvPr/>
        </p:nvSpPr>
        <p:spPr>
          <a:xfrm>
            <a:off x="8610600" y="5269560"/>
            <a:ext cx="1334449" cy="854457"/>
          </a:xfrm>
          <a:prstGeom prst="round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solidFill>
                  <a:srgbClr val="FF0000"/>
                </a:solidFill>
                <a:latin typeface="Metropolis"/>
              </a:rPr>
              <a:t>3 </a:t>
            </a:r>
            <a:r>
              <a:rPr lang="en-GB">
                <a:latin typeface="Metropolis"/>
              </a:rPr>
              <a:t>ASPSPs</a:t>
            </a:r>
          </a:p>
        </p:txBody>
      </p:sp>
      <p:sp>
        <p:nvSpPr>
          <p:cNvPr id="33" name="Rectangle: Rounded Corners 32">
            <a:extLst>
              <a:ext uri="{FF2B5EF4-FFF2-40B4-BE49-F238E27FC236}">
                <a16:creationId xmlns:a16="http://schemas.microsoft.com/office/drawing/2014/main" id="{C4040E9A-C193-2B66-B4EB-2FC31490E621}"/>
              </a:ext>
            </a:extLst>
          </p:cNvPr>
          <p:cNvSpPr/>
          <p:nvPr/>
        </p:nvSpPr>
        <p:spPr>
          <a:xfrm>
            <a:off x="10191300" y="5258201"/>
            <a:ext cx="1334449" cy="854457"/>
          </a:xfrm>
          <a:prstGeom prst="round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solidFill>
                  <a:srgbClr val="FF0000"/>
                </a:solidFill>
                <a:latin typeface="Metropolis"/>
              </a:rPr>
              <a:t>3 </a:t>
            </a:r>
            <a:r>
              <a:rPr lang="en-GB">
                <a:latin typeface="Metropolis"/>
              </a:rPr>
              <a:t>TPPs</a:t>
            </a:r>
            <a:endParaRPr lang="en-US">
              <a:latin typeface="Metropolis"/>
            </a:endParaRPr>
          </a:p>
        </p:txBody>
      </p:sp>
    </p:spTree>
    <p:extLst>
      <p:ext uri="{BB962C8B-B14F-4D97-AF65-F5344CB8AC3E}">
        <p14:creationId xmlns:p14="http://schemas.microsoft.com/office/powerpoint/2010/main" val="26369487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36B2E95-5859-B077-BDDB-D90354D6A5F9}"/>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552D2006-3EC4-D6D5-F637-DD2792291E19}"/>
              </a:ext>
            </a:extLst>
          </p:cNvPr>
          <p:cNvSpPr>
            <a:spLocks noGrp="1"/>
          </p:cNvSpPr>
          <p:nvPr>
            <p:ph type="sldNum" sz="quarter" idx="12"/>
          </p:nvPr>
        </p:nvSpPr>
        <p:spPr/>
        <p:txBody>
          <a:bodyPr/>
          <a:lstStyle/>
          <a:p>
            <a:fld id="{F7DBEFEF-2EF4-7341-AFBF-5942378A7132}" type="slidenum">
              <a:rPr lang="en-US" smtClean="0"/>
              <a:t>6</a:t>
            </a:fld>
            <a:endParaRPr lang="en-US"/>
          </a:p>
        </p:txBody>
      </p:sp>
      <p:sp>
        <p:nvSpPr>
          <p:cNvPr id="4" name="Date Placeholder 3">
            <a:extLst>
              <a:ext uri="{FF2B5EF4-FFF2-40B4-BE49-F238E27FC236}">
                <a16:creationId xmlns:a16="http://schemas.microsoft.com/office/drawing/2014/main" id="{0DB2934D-163E-F07A-ED28-ED9CA8997A53}"/>
              </a:ext>
            </a:extLst>
          </p:cNvPr>
          <p:cNvSpPr>
            <a:spLocks noGrp="1"/>
          </p:cNvSpPr>
          <p:nvPr>
            <p:ph type="dt" sz="half" idx="2"/>
          </p:nvPr>
        </p:nvSpPr>
        <p:spPr/>
        <p:txBody>
          <a:bodyPr/>
          <a:lstStyle/>
          <a:p>
            <a:fld id="{8847B666-15D2-B946-9531-77A749B5F469}" type="datetime1">
              <a:rPr lang="en-GB" smtClean="0"/>
              <a:t>03/10/2024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BAA2F4A0-D7A0-3133-04C5-9D383900D42F}"/>
              </a:ext>
            </a:extLst>
          </p:cNvPr>
          <p:cNvSpPr>
            <a:spLocks noGrp="1"/>
          </p:cNvSpPr>
          <p:nvPr>
            <p:ph type="ctrTitle"/>
          </p:nvPr>
        </p:nvSpPr>
        <p:spPr>
          <a:xfrm>
            <a:off x="359880" y="995875"/>
            <a:ext cx="10689120" cy="1776522"/>
          </a:xfrm>
        </p:spPr>
        <p:txBody>
          <a:bodyPr/>
          <a:lstStyle/>
          <a:p>
            <a:r>
              <a:rPr lang="en-GB">
                <a:latin typeface="Metropolis Black"/>
              </a:rPr>
              <a:t>1- LSG (2)</a:t>
            </a:r>
            <a:br>
              <a:rPr lang="en-GB">
                <a:latin typeface="Metropolis Black"/>
              </a:rPr>
            </a:br>
            <a:r>
              <a:rPr lang="en-GB">
                <a:latin typeface="Metropolis Black"/>
              </a:rPr>
              <a:t>Nominations and meetings</a:t>
            </a:r>
            <a:endParaRPr lang="en-GB"/>
          </a:p>
        </p:txBody>
      </p:sp>
      <p:sp>
        <p:nvSpPr>
          <p:cNvPr id="5" name="TextBox 4">
            <a:extLst>
              <a:ext uri="{FF2B5EF4-FFF2-40B4-BE49-F238E27FC236}">
                <a16:creationId xmlns:a16="http://schemas.microsoft.com/office/drawing/2014/main" id="{1E0EFC18-087F-E722-FEFD-398325A5EB86}"/>
              </a:ext>
            </a:extLst>
          </p:cNvPr>
          <p:cNvSpPr txBox="1"/>
          <p:nvPr/>
        </p:nvSpPr>
        <p:spPr>
          <a:xfrm>
            <a:off x="697822" y="3174524"/>
            <a:ext cx="11091784" cy="31700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latin typeface="Metropolis"/>
                <a:cs typeface="Arial"/>
              </a:rPr>
              <a:t>Nominations to LSG</a:t>
            </a:r>
          </a:p>
          <a:p>
            <a:pPr marL="285750" indent="-285750">
              <a:buFont typeface="Arial"/>
              <a:buChar char="•"/>
            </a:pPr>
            <a:r>
              <a:rPr lang="en-US" sz="1600">
                <a:latin typeface="Metropolis"/>
                <a:cs typeface="Arial"/>
              </a:rPr>
              <a:t>We received nominations from 12 firms and 1 individual</a:t>
            </a:r>
          </a:p>
          <a:p>
            <a:pPr marL="285750" indent="-285750">
              <a:buFont typeface="Arial"/>
              <a:buChar char="•"/>
            </a:pPr>
            <a:r>
              <a:rPr lang="en-US" sz="1600">
                <a:latin typeface="Metropolis"/>
                <a:cs typeface="Arial"/>
              </a:rPr>
              <a:t>We propose to increase representation from the ASPSP and TPP sectors from 2 to 3 from each sector</a:t>
            </a:r>
          </a:p>
          <a:p>
            <a:endParaRPr lang="en-US" sz="1600" b="1">
              <a:latin typeface="Metropolis"/>
              <a:cs typeface="Arial"/>
            </a:endParaRPr>
          </a:p>
          <a:p>
            <a:r>
              <a:rPr lang="en-US" sz="1600" b="1">
                <a:latin typeface="Metropolis"/>
                <a:cs typeface="Arial"/>
              </a:rPr>
              <a:t>Our ask: </a:t>
            </a:r>
            <a:r>
              <a:rPr lang="en-US" sz="1600">
                <a:latin typeface="Metropolis"/>
                <a:cs typeface="Arial"/>
              </a:rPr>
              <a:t>We ask ASPSPs and TPPs to discuss/agree among yourselves who you wish to be the 3 representatives from each sector by </a:t>
            </a:r>
            <a:r>
              <a:rPr lang="en-US" sz="1600" b="1" i="1" u="sng">
                <a:latin typeface="Metropolis"/>
                <a:cs typeface="Arial"/>
              </a:rPr>
              <a:t>COB October 7</a:t>
            </a:r>
            <a:endParaRPr lang="en-US" i="1" u="sng">
              <a:cs typeface="Arial"/>
            </a:endParaRPr>
          </a:p>
          <a:p>
            <a:pPr marL="285750" indent="-285750">
              <a:buFont typeface="Arial"/>
              <a:buChar char="•"/>
            </a:pPr>
            <a:endParaRPr lang="en-US" b="1">
              <a:latin typeface="Metropolis"/>
              <a:cs typeface="Arial"/>
            </a:endParaRPr>
          </a:p>
          <a:p>
            <a:r>
              <a:rPr lang="en-US" b="1">
                <a:latin typeface="Metropolis"/>
                <a:cs typeface="Arial"/>
              </a:rPr>
              <a:t>LSG meetings</a:t>
            </a:r>
          </a:p>
          <a:p>
            <a:pPr marL="285750" indent="-285750">
              <a:buFont typeface="Arial"/>
              <a:buChar char="•"/>
            </a:pPr>
            <a:r>
              <a:rPr lang="en-US" sz="1600">
                <a:latin typeface="Metropolis"/>
                <a:cs typeface="Arial"/>
              </a:rPr>
              <a:t>LSG constitution to be </a:t>
            </a:r>
            <a:r>
              <a:rPr lang="en-US" sz="1600" err="1">
                <a:latin typeface="Metropolis"/>
                <a:cs typeface="Arial"/>
              </a:rPr>
              <a:t>finalised</a:t>
            </a:r>
            <a:r>
              <a:rPr lang="en-US" sz="1600">
                <a:latin typeface="Metropolis"/>
                <a:cs typeface="Arial"/>
              </a:rPr>
              <a:t> by October 8</a:t>
            </a:r>
          </a:p>
          <a:p>
            <a:pPr marL="285750" indent="-285750">
              <a:buFont typeface="Arial"/>
              <a:buChar char="•"/>
            </a:pPr>
            <a:r>
              <a:rPr lang="en-US" sz="1600">
                <a:latin typeface="Metropolis"/>
                <a:cs typeface="Arial"/>
              </a:rPr>
              <a:t>First meeting of the LSG to convene on October 10 (90 minutes duration); fortnightly thereafter</a:t>
            </a:r>
          </a:p>
          <a:p>
            <a:pPr marL="285750" indent="-285750">
              <a:buFont typeface="Arial"/>
              <a:buChar char="•"/>
            </a:pPr>
            <a:r>
              <a:rPr lang="en-US" sz="1600">
                <a:latin typeface="Metropolis"/>
                <a:cs typeface="Arial"/>
              </a:rPr>
              <a:t>Agenda and materials to be sent to LSG members 3 days in advance; headline issues from Heads of Terms will be covered</a:t>
            </a:r>
          </a:p>
          <a:p>
            <a:pPr marL="285750" indent="-285750">
              <a:buFont typeface="Arial"/>
              <a:buChar char="•"/>
            </a:pPr>
            <a:endParaRPr lang="en-US">
              <a:latin typeface="Metropolis"/>
              <a:cs typeface="Arial"/>
            </a:endParaRPr>
          </a:p>
        </p:txBody>
      </p:sp>
    </p:spTree>
    <p:extLst>
      <p:ext uri="{BB962C8B-B14F-4D97-AF65-F5344CB8AC3E}">
        <p14:creationId xmlns:p14="http://schemas.microsoft.com/office/powerpoint/2010/main" val="36998706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39E945E-832A-4537-E205-1791E59BF5C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p:txBody>
      </p:sp>
      <p:sp>
        <p:nvSpPr>
          <p:cNvPr id="3" name="Slide Number Placeholder 2">
            <a:extLst>
              <a:ext uri="{FF2B5EF4-FFF2-40B4-BE49-F238E27FC236}">
                <a16:creationId xmlns:a16="http://schemas.microsoft.com/office/drawing/2014/main" id="{D49D7DB9-6C87-4C35-4C58-0F273606953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5362FF5C-27DB-0BE5-4831-1EC494267683}"/>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47B666-15D2-B946-9531-77A749B5F469}"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03/10/2024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Content Placeholder 4">
            <a:extLst>
              <a:ext uri="{FF2B5EF4-FFF2-40B4-BE49-F238E27FC236}">
                <a16:creationId xmlns:a16="http://schemas.microsoft.com/office/drawing/2014/main" id="{33173697-C500-3DB2-92DC-9781F085FB0A}"/>
              </a:ext>
            </a:extLst>
          </p:cNvPr>
          <p:cNvSpPr>
            <a:spLocks noGrp="1"/>
          </p:cNvSpPr>
          <p:nvPr>
            <p:ph idx="1"/>
          </p:nvPr>
        </p:nvSpPr>
        <p:spPr>
          <a:xfrm>
            <a:off x="322527" y="3050120"/>
            <a:ext cx="11546590" cy="3201361"/>
          </a:xfrm>
        </p:spPr>
        <p:txBody>
          <a:bodyPr vert="horz" lIns="91440" tIns="45720" rIns="91440" bIns="45720" rtlCol="0" anchor="t">
            <a:normAutofit/>
          </a:bodyPr>
          <a:lstStyle/>
          <a:p>
            <a:pPr marL="0" indent="0"/>
            <a:r>
              <a:rPr lang="en-GB">
                <a:latin typeface="Metropolis"/>
                <a:cs typeface="Calibri"/>
              </a:rPr>
              <a:t>We received feedback on the LSG TOR from five firms – some key ones are summarised below:</a:t>
            </a:r>
          </a:p>
          <a:p>
            <a:pPr marL="342900" indent="-342900">
              <a:buChar char="•"/>
            </a:pPr>
            <a:r>
              <a:rPr lang="en-GB" sz="1300">
                <a:latin typeface="Metropolis"/>
                <a:cs typeface="Calibri"/>
              </a:rPr>
              <a:t>Suggested that numbers of ASPSPS and TPPs on LSG be increased – agreed and we've increased this from 2 to 3 per sector and we've amended the TOR to reflect this</a:t>
            </a:r>
          </a:p>
          <a:p>
            <a:pPr marL="342900" indent="-342900">
              <a:buChar char="•"/>
            </a:pPr>
            <a:r>
              <a:rPr lang="en-GB" sz="1300">
                <a:latin typeface="Metropolis"/>
                <a:cs typeface="Calibri"/>
              </a:rPr>
              <a:t>Suggested that quorum requirements be amended to require at least 1 ASPSP and 1 TPP to be present at LSG meetings – agreed, and we've amended the TOR to reflect this</a:t>
            </a:r>
          </a:p>
          <a:p>
            <a:pPr marL="342900" indent="-342900">
              <a:buChar char="•"/>
            </a:pPr>
            <a:r>
              <a:rPr lang="en-GB" sz="1300">
                <a:latin typeface="Metropolis"/>
                <a:cs typeface="Calibri"/>
              </a:rPr>
              <a:t>Suggested that LSG applies to development of MLA 1.0 applies to Wave 1 only – agreed, we've amended the TOR to reflect this</a:t>
            </a:r>
          </a:p>
          <a:p>
            <a:pPr marL="342900" indent="-342900">
              <a:buChar char="•"/>
            </a:pPr>
            <a:r>
              <a:rPr lang="en-GB" sz="1300">
                <a:latin typeface="Metropolis"/>
                <a:cs typeface="Calibri"/>
              </a:rPr>
              <a:t>Work by LSG to be done in an open way beyond the direct LSG membership to save material/strong objections only arising / when changes may be more challenging to accommodate – agreed and this will form part of the operating principles for the LSG. Material issues will be provided to/consulted on with the VRP WG regularly throughout drafting process</a:t>
            </a:r>
          </a:p>
          <a:p>
            <a:pPr marL="342900" indent="-342900">
              <a:buChar char="•"/>
            </a:pPr>
            <a:r>
              <a:rPr lang="en-GB" sz="1300">
                <a:latin typeface="Metropolis"/>
                <a:cs typeface="Calibri"/>
              </a:rPr>
              <a:t>LSG will have the opportunity to review and provide input into Heads of Terms before MLA drafting commences – agreed, LSG Chair will ensure this is occurs</a:t>
            </a:r>
          </a:p>
          <a:p>
            <a:pPr marL="342900" indent="-342900">
              <a:buChar char="•"/>
            </a:pPr>
            <a:endParaRPr lang="en-GB" sz="1400">
              <a:latin typeface="Metropolis"/>
              <a:cs typeface="Calibri"/>
            </a:endParaRPr>
          </a:p>
          <a:p>
            <a:pPr marL="342900" indent="-342900">
              <a:buChar char="•"/>
            </a:pPr>
            <a:endParaRPr lang="en-GB" sz="1400">
              <a:latin typeface="Metropolis"/>
              <a:cs typeface="Calibri"/>
            </a:endParaRPr>
          </a:p>
          <a:p>
            <a:pPr marL="0" indent="0"/>
            <a:endParaRPr lang="en-GB" sz="1900">
              <a:latin typeface="Metropolis"/>
              <a:cs typeface="Calibri"/>
            </a:endParaRPr>
          </a:p>
        </p:txBody>
      </p:sp>
      <p:sp>
        <p:nvSpPr>
          <p:cNvPr id="6" name="Title 5">
            <a:extLst>
              <a:ext uri="{FF2B5EF4-FFF2-40B4-BE49-F238E27FC236}">
                <a16:creationId xmlns:a16="http://schemas.microsoft.com/office/drawing/2014/main" id="{B7508BA2-4D1C-5AA5-9300-DE9D97B9C060}"/>
              </a:ext>
            </a:extLst>
          </p:cNvPr>
          <p:cNvSpPr>
            <a:spLocks noGrp="1" noRot="1" noMove="1" noResize="1" noEditPoints="1" noAdjustHandles="1" noChangeArrowheads="1" noChangeShapeType="1"/>
          </p:cNvSpPr>
          <p:nvPr>
            <p:ph type="ctrTitle"/>
          </p:nvPr>
        </p:nvSpPr>
        <p:spPr/>
        <p:txBody>
          <a:bodyPr>
            <a:normAutofit/>
          </a:bodyPr>
          <a:lstStyle/>
          <a:p>
            <a:r>
              <a:rPr lang="en-GB">
                <a:latin typeface="Metropolis Black"/>
              </a:rPr>
              <a:t>2 – LSG (3)</a:t>
            </a:r>
            <a:br>
              <a:rPr lang="en-GB">
                <a:latin typeface="Metropolis Black"/>
              </a:rPr>
            </a:br>
            <a:r>
              <a:rPr lang="en-GB">
                <a:latin typeface="Metropolis Black"/>
              </a:rPr>
              <a:t>Feedback on TOR</a:t>
            </a:r>
            <a:endParaRPr lang="en-GB"/>
          </a:p>
        </p:txBody>
      </p:sp>
      <p:pic>
        <p:nvPicPr>
          <p:cNvPr id="7" name="Picture 6">
            <a:extLst>
              <a:ext uri="{FF2B5EF4-FFF2-40B4-BE49-F238E27FC236}">
                <a16:creationId xmlns:a16="http://schemas.microsoft.com/office/drawing/2014/main" id="{120F106B-8ED4-F6CF-6B2E-A93C554B81E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8792234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39E945E-832A-4537-E205-1791E59BF5C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p:txBody>
      </p:sp>
      <p:sp>
        <p:nvSpPr>
          <p:cNvPr id="3" name="Slide Number Placeholder 2">
            <a:extLst>
              <a:ext uri="{FF2B5EF4-FFF2-40B4-BE49-F238E27FC236}">
                <a16:creationId xmlns:a16="http://schemas.microsoft.com/office/drawing/2014/main" id="{D49D7DB9-6C87-4C35-4C58-0F273606953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5362FF5C-27DB-0BE5-4831-1EC494267683}"/>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47B666-15D2-B946-9531-77A749B5F469}"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03/10/2024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Content Placeholder 4">
            <a:extLst>
              <a:ext uri="{FF2B5EF4-FFF2-40B4-BE49-F238E27FC236}">
                <a16:creationId xmlns:a16="http://schemas.microsoft.com/office/drawing/2014/main" id="{33173697-C500-3DB2-92DC-9781F085FB0A}"/>
              </a:ext>
            </a:extLst>
          </p:cNvPr>
          <p:cNvSpPr>
            <a:spLocks noGrp="1"/>
          </p:cNvSpPr>
          <p:nvPr>
            <p:ph idx="1"/>
          </p:nvPr>
        </p:nvSpPr>
        <p:spPr/>
        <p:txBody>
          <a:bodyPr vert="horz" lIns="91440" tIns="45720" rIns="91440" bIns="45720" rtlCol="0" anchor="t">
            <a:normAutofit/>
          </a:bodyPr>
          <a:lstStyle/>
          <a:p>
            <a:pPr marL="0" indent="0"/>
            <a:endParaRPr lang="en-GB" sz="1900">
              <a:latin typeface="Metropolis"/>
              <a:cs typeface="Calibri"/>
            </a:endParaRPr>
          </a:p>
        </p:txBody>
      </p:sp>
      <p:sp>
        <p:nvSpPr>
          <p:cNvPr id="6" name="Title 5">
            <a:extLst>
              <a:ext uri="{FF2B5EF4-FFF2-40B4-BE49-F238E27FC236}">
                <a16:creationId xmlns:a16="http://schemas.microsoft.com/office/drawing/2014/main" id="{B7508BA2-4D1C-5AA5-9300-DE9D97B9C060}"/>
              </a:ext>
            </a:extLst>
          </p:cNvPr>
          <p:cNvSpPr>
            <a:spLocks noGrp="1" noRot="1" noMove="1" noResize="1" noEditPoints="1" noAdjustHandles="1" noChangeArrowheads="1" noChangeShapeType="1"/>
          </p:cNvSpPr>
          <p:nvPr>
            <p:ph type="ctrTitle"/>
          </p:nvPr>
        </p:nvSpPr>
        <p:spPr/>
        <p:txBody>
          <a:bodyPr>
            <a:normAutofit/>
          </a:bodyPr>
          <a:lstStyle/>
          <a:p>
            <a:r>
              <a:rPr lang="en-GB"/>
              <a:t>3 – MLA Operator Update </a:t>
            </a:r>
          </a:p>
        </p:txBody>
      </p:sp>
      <p:pic>
        <p:nvPicPr>
          <p:cNvPr id="7" name="Picture 6">
            <a:extLst>
              <a:ext uri="{FF2B5EF4-FFF2-40B4-BE49-F238E27FC236}">
                <a16:creationId xmlns:a16="http://schemas.microsoft.com/office/drawing/2014/main" id="{120F106B-8ED4-F6CF-6B2E-A93C554B81E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8670332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D853096-1619-D093-8F4D-B2A58B985194}"/>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E24DC23E-1EF7-2B54-FDAF-6E9C34153D87}"/>
              </a:ext>
            </a:extLst>
          </p:cNvPr>
          <p:cNvSpPr>
            <a:spLocks noGrp="1"/>
          </p:cNvSpPr>
          <p:nvPr>
            <p:ph type="sldNum" sz="quarter" idx="12"/>
          </p:nvPr>
        </p:nvSpPr>
        <p:spPr/>
        <p:txBody>
          <a:bodyPr/>
          <a:lstStyle/>
          <a:p>
            <a:fld id="{F7DBEFEF-2EF4-7341-AFBF-5942378A7132}" type="slidenum">
              <a:rPr lang="en-US" smtClean="0"/>
              <a:t>9</a:t>
            </a:fld>
            <a:endParaRPr lang="en-US"/>
          </a:p>
        </p:txBody>
      </p:sp>
      <p:sp>
        <p:nvSpPr>
          <p:cNvPr id="4" name="Date Placeholder 3">
            <a:extLst>
              <a:ext uri="{FF2B5EF4-FFF2-40B4-BE49-F238E27FC236}">
                <a16:creationId xmlns:a16="http://schemas.microsoft.com/office/drawing/2014/main" id="{294A3A38-71B4-52DF-2E61-6FA162F8A686}"/>
              </a:ext>
            </a:extLst>
          </p:cNvPr>
          <p:cNvSpPr>
            <a:spLocks noGrp="1"/>
          </p:cNvSpPr>
          <p:nvPr>
            <p:ph type="dt" sz="half" idx="2"/>
          </p:nvPr>
        </p:nvSpPr>
        <p:spPr/>
        <p:txBody>
          <a:bodyPr/>
          <a:lstStyle/>
          <a:p>
            <a:fld id="{8847B666-15D2-B946-9531-77A749B5F469}" type="datetime1">
              <a:rPr lang="en-GB" smtClean="0"/>
              <a:t>03/10/2024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597077E5-D91C-C055-ED74-8E6C0FFB710C}"/>
              </a:ext>
            </a:extLst>
          </p:cNvPr>
          <p:cNvSpPr>
            <a:spLocks noGrp="1"/>
          </p:cNvSpPr>
          <p:nvPr>
            <p:ph type="title"/>
          </p:nvPr>
        </p:nvSpPr>
        <p:spPr/>
        <p:txBody>
          <a:bodyPr/>
          <a:lstStyle/>
          <a:p>
            <a:r>
              <a:rPr lang="en-GB"/>
              <a:t>Progress to date </a:t>
            </a:r>
          </a:p>
        </p:txBody>
      </p:sp>
      <p:sp>
        <p:nvSpPr>
          <p:cNvPr id="8" name="Content Placeholder 7">
            <a:extLst>
              <a:ext uri="{FF2B5EF4-FFF2-40B4-BE49-F238E27FC236}">
                <a16:creationId xmlns:a16="http://schemas.microsoft.com/office/drawing/2014/main" id="{7EA824A7-833A-713D-57AC-1790822A106D}"/>
              </a:ext>
            </a:extLst>
          </p:cNvPr>
          <p:cNvSpPr>
            <a:spLocks noGrp="1"/>
          </p:cNvSpPr>
          <p:nvPr>
            <p:ph idx="1"/>
          </p:nvPr>
        </p:nvSpPr>
        <p:spPr>
          <a:xfrm>
            <a:off x="360000" y="1260000"/>
            <a:ext cx="11436721" cy="5114296"/>
          </a:xfrm>
        </p:spPr>
        <p:txBody>
          <a:bodyPr vert="horz" lIns="91440" tIns="45720" rIns="91440" bIns="45720" rtlCol="0" anchor="t">
            <a:normAutofit/>
          </a:bodyPr>
          <a:lstStyle/>
          <a:p>
            <a:pPr marL="285750" indent="-285750">
              <a:buFont typeface="Arial" panose="020B0604020202020204" pitchFamily="34" charset="0"/>
              <a:buChar char="•"/>
            </a:pPr>
            <a:r>
              <a:rPr lang="en-GB">
                <a:latin typeface="Metropolis"/>
                <a:cs typeface="Arial"/>
              </a:rPr>
              <a:t>Determining the wave 1 MLA operator is a key decision for the VRP programme.  The optimal operator needs to be identified in time to allows the wave 1 transactions to flow in H1 2025, as per the agreed programme objectives.</a:t>
            </a:r>
          </a:p>
          <a:p>
            <a:pPr marL="285750" indent="-285750">
              <a:buFont typeface="Arial" panose="020B0604020202020204" pitchFamily="34" charset="0"/>
              <a:buChar char="•"/>
            </a:pPr>
            <a:endParaRPr lang="en-GB">
              <a:latin typeface="Metropolis"/>
              <a:cs typeface="Arial"/>
            </a:endParaRPr>
          </a:p>
          <a:p>
            <a:pPr marL="285750" indent="-285750">
              <a:buFont typeface="Arial" panose="020B0604020202020204" pitchFamily="34" charset="0"/>
              <a:buChar char="•"/>
            </a:pPr>
            <a:r>
              <a:rPr lang="en-GB">
                <a:latin typeface="Metropolis"/>
                <a:cs typeface="Arial"/>
              </a:rPr>
              <a:t>In light of this we have made the following progress: </a:t>
            </a:r>
          </a:p>
          <a:p>
            <a:pPr marL="971550" lvl="1" indent="-285750">
              <a:buFont typeface="Arial" panose="020B0604020202020204" pitchFamily="34" charset="0"/>
              <a:buChar char="•"/>
            </a:pPr>
            <a:r>
              <a:rPr lang="en-GB">
                <a:latin typeface="Metropolis"/>
                <a:cs typeface="Arial"/>
              </a:rPr>
              <a:t>Set out the proposed timeline/approach to the VRP WG, FAP and JWIG on 5 September</a:t>
            </a:r>
          </a:p>
          <a:p>
            <a:pPr marL="971550" lvl="1" indent="-285750">
              <a:buFont typeface="Arial" panose="020B0604020202020204" pitchFamily="34" charset="0"/>
              <a:buChar char="•"/>
            </a:pPr>
            <a:r>
              <a:rPr lang="en-GB">
                <a:latin typeface="Metropolis"/>
                <a:cs typeface="Arial"/>
              </a:rPr>
              <a:t>Outlined the proposed operator options and evaluation criteria to the VRP WG</a:t>
            </a:r>
          </a:p>
          <a:p>
            <a:pPr marL="971550" lvl="1" indent="-285750">
              <a:buFont typeface="Arial" panose="020B0604020202020204" pitchFamily="34" charset="0"/>
              <a:buChar char="•"/>
            </a:pPr>
            <a:r>
              <a:rPr lang="en-GB">
                <a:latin typeface="Metropolis"/>
                <a:cs typeface="Arial"/>
              </a:rPr>
              <a:t>Received feedback from ten participants on the operator options and evaluation criteria.  This feedback also contained initial views on their operator choice</a:t>
            </a:r>
          </a:p>
          <a:p>
            <a:pPr marL="971550" lvl="1" indent="-285750">
              <a:buFont typeface="Arial" panose="020B0604020202020204" pitchFamily="34" charset="0"/>
              <a:buChar char="•"/>
            </a:pPr>
            <a:r>
              <a:rPr lang="en-GB">
                <a:latin typeface="Metropolis"/>
                <a:cs typeface="Arial"/>
              </a:rPr>
              <a:t>Outlined the functional capabilities required of the wave 1 MLA operator and awaiting feedback</a:t>
            </a:r>
          </a:p>
          <a:p>
            <a:pPr marL="285750" indent="-285750">
              <a:buFont typeface="Arial" panose="020B0604020202020204" pitchFamily="34" charset="0"/>
              <a:buChar char="•"/>
            </a:pPr>
            <a:endParaRPr lang="en-GB">
              <a:latin typeface="Metropolis"/>
              <a:cs typeface="Arial"/>
            </a:endParaRPr>
          </a:p>
          <a:p>
            <a:pPr marL="285750" indent="-285750">
              <a:buFont typeface="Arial" panose="020B0604020202020204" pitchFamily="34" charset="0"/>
              <a:buChar char="•"/>
            </a:pPr>
            <a:r>
              <a:rPr lang="en-GB">
                <a:latin typeface="Metropolis"/>
                <a:cs typeface="Arial"/>
              </a:rPr>
              <a:t>In light of the feedback OBL and Pay.UK have submitted a paper for the VRP WG to review on 3 October which provides an overview of how the thinking on the MLA operator is progressing.  This is the next stage in the process towards a recommendation being presented to the JROC Board on 7 November.  A summary of the paper is on slides 31 and 32.</a:t>
            </a:r>
          </a:p>
        </p:txBody>
      </p:sp>
      <p:pic>
        <p:nvPicPr>
          <p:cNvPr id="5" name="Picture 4">
            <a:extLst>
              <a:ext uri="{FF2B5EF4-FFF2-40B4-BE49-F238E27FC236}">
                <a16:creationId xmlns:a16="http://schemas.microsoft.com/office/drawing/2014/main" id="{D7462103-9670-E3C8-2782-C3317EBACB19}"/>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404880128"/>
      </p:ext>
    </p:extLst>
  </p:cSld>
  <p:clrMapOvr>
    <a:masterClrMapping/>
  </p:clrMapOvr>
</p:sld>
</file>

<file path=ppt/theme/theme1.xml><?xml version="1.0" encoding="utf-8"?>
<a:theme xmlns:a="http://schemas.openxmlformats.org/drawingml/2006/main" name="Office Theme">
  <a:themeElements>
    <a:clrScheme name="OBIE-2021">
      <a:dk1>
        <a:srgbClr val="000000"/>
      </a:dk1>
      <a:lt1>
        <a:srgbClr val="FFFFFF"/>
      </a:lt1>
      <a:dk2>
        <a:srgbClr val="44546A"/>
      </a:dk2>
      <a:lt2>
        <a:srgbClr val="E7E6E6"/>
      </a:lt2>
      <a:accent1>
        <a:srgbClr val="101289"/>
      </a:accent1>
      <a:accent2>
        <a:srgbClr val="51509E"/>
      </a:accent2>
      <a:accent3>
        <a:srgbClr val="E71D73"/>
      </a:accent3>
      <a:accent4>
        <a:srgbClr val="2489CF"/>
      </a:accent4>
      <a:accent5>
        <a:srgbClr val="00A5B7"/>
      </a:accent5>
      <a:accent6>
        <a:srgbClr val="DEDC0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BIE-PP - EXTERNAL Template" id="{B7BC3919-A4C4-AF4F-A45B-89959F1A7537}" vid="{DC43414B-6DE4-A446-BB1D-C6E9381B0927}"/>
    </a:ext>
  </a:extLst>
</a:theme>
</file>

<file path=ppt/theme/theme2.xml><?xml version="1.0" encoding="utf-8"?>
<a:theme xmlns:a="http://schemas.openxmlformats.org/drawingml/2006/main" name="1_Office Theme">
  <a:themeElements>
    <a:clrScheme name="OBIE-2021">
      <a:dk1>
        <a:srgbClr val="000000"/>
      </a:dk1>
      <a:lt1>
        <a:srgbClr val="FFFFFF"/>
      </a:lt1>
      <a:dk2>
        <a:srgbClr val="44546A"/>
      </a:dk2>
      <a:lt2>
        <a:srgbClr val="E7E6E6"/>
      </a:lt2>
      <a:accent1>
        <a:srgbClr val="101289"/>
      </a:accent1>
      <a:accent2>
        <a:srgbClr val="51509E"/>
      </a:accent2>
      <a:accent3>
        <a:srgbClr val="E71D73"/>
      </a:accent3>
      <a:accent4>
        <a:srgbClr val="2489CF"/>
      </a:accent4>
      <a:accent5>
        <a:srgbClr val="00A5B7"/>
      </a:accent5>
      <a:accent6>
        <a:srgbClr val="DEDC0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BIE-PP - INTERNAL" id="{3A551280-D010-F24B-A90F-D569F50C215A}" vid="{8D8759B3-EF4B-D04C-A470-901C633E86B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E5E6B353E5CE7498FB30648DC65BA38" ma:contentTypeVersion="4" ma:contentTypeDescription="Create a new document." ma:contentTypeScope="" ma:versionID="c2f1b227d13528a6d6e83d626a92afe3">
  <xsd:schema xmlns:xsd="http://www.w3.org/2001/XMLSchema" xmlns:xs="http://www.w3.org/2001/XMLSchema" xmlns:p="http://schemas.microsoft.com/office/2006/metadata/properties" xmlns:ns2="3b9bd372-8fc5-45fb-a41d-7d174c281789" targetNamespace="http://schemas.microsoft.com/office/2006/metadata/properties" ma:root="true" ma:fieldsID="6cd9115436008f6296fdcca949d46614" ns2:_="">
    <xsd:import namespace="3b9bd372-8fc5-45fb-a41d-7d174c28178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b9bd372-8fc5-45fb-a41d-7d174c28178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8204096-96F4-4E96-883E-7A9C707809B7}">
  <ds:schemaRefs>
    <ds:schemaRef ds:uri="http://schemas.microsoft.com/sharepoint/v3/contenttype/forms"/>
  </ds:schemaRefs>
</ds:datastoreItem>
</file>

<file path=customXml/itemProps2.xml><?xml version="1.0" encoding="utf-8"?>
<ds:datastoreItem xmlns:ds="http://schemas.openxmlformats.org/officeDocument/2006/customXml" ds:itemID="{06DD755D-6F8F-4064-A849-6566F7E632E7}">
  <ds:schemaRefs>
    <ds:schemaRef ds:uri="3b9bd372-8fc5-45fb-a41d-7d174c28178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D3142ABD-92B6-43C5-A6C7-BBA68A38176F}">
  <ds:schemaRefs>
    <ds:schemaRef ds:uri="3b9bd372-8fc5-45fb-a41d-7d174c28178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3450fc49-f14b-4562-9b6a-03faee2a42c4}" enabled="0" method="" siteId="{3450fc49-f14b-4562-9b6a-03faee2a42c4}" removed="1"/>
</clbl:labelList>
</file>

<file path=docProps/app.xml><?xml version="1.0" encoding="utf-8"?>
<Properties xmlns="http://schemas.openxmlformats.org/officeDocument/2006/extended-properties" xmlns:vt="http://schemas.openxmlformats.org/officeDocument/2006/docPropsVTypes">
  <Template>OBIE-PP - EXTERNAL Template</Template>
  <Application>Microsoft Office PowerPoint</Application>
  <PresentationFormat>Widescreen</PresentationFormat>
  <Slides>28</Slides>
  <Notes>10</Notes>
  <HiddenSlides>0</HiddenSlides>
  <ScaleCrop>false</ScaleCrop>
  <HeadingPairs>
    <vt:vector size="4" baseType="variant">
      <vt:variant>
        <vt:lpstr>Theme</vt:lpstr>
      </vt:variant>
      <vt:variant>
        <vt:i4>2</vt:i4>
      </vt:variant>
      <vt:variant>
        <vt:lpstr>Slide Titles</vt:lpstr>
      </vt:variant>
      <vt:variant>
        <vt:i4>28</vt:i4>
      </vt:variant>
    </vt:vector>
  </HeadingPairs>
  <TitlesOfParts>
    <vt:vector size="30" baseType="lpstr">
      <vt:lpstr>Office Theme</vt:lpstr>
      <vt:lpstr>1_Office Theme</vt:lpstr>
      <vt:lpstr>VRP Working Group</vt:lpstr>
      <vt:lpstr>Agenda</vt:lpstr>
      <vt:lpstr>Housekeeping Items</vt:lpstr>
      <vt:lpstr>Action Tracker: Open Actions</vt:lpstr>
      <vt:lpstr>1- Legal Sub-Group (LSG)</vt:lpstr>
      <vt:lpstr>1- LSG (2) Nominations and meetings</vt:lpstr>
      <vt:lpstr>2 – LSG (3) Feedback on TOR</vt:lpstr>
      <vt:lpstr>3 – MLA Operator Update </vt:lpstr>
      <vt:lpstr>Progress to date </vt:lpstr>
      <vt:lpstr>Evaluation criteria and assumptions</vt:lpstr>
      <vt:lpstr>PowerPoint Presentation</vt:lpstr>
      <vt:lpstr>PowerPoint Presentation</vt:lpstr>
      <vt:lpstr>Proposed functional capabilities presented to the VRP WG for feedback</vt:lpstr>
      <vt:lpstr>Feedback to date from VRP WG </vt:lpstr>
      <vt:lpstr>‘Direction of travel’ thinking on the MLA operator for the VRP WG on 3 October (1/2)</vt:lpstr>
      <vt:lpstr>‘Direction of travel’ thinking on the MLA operator for the VRP WG on 3 October (2/2)</vt:lpstr>
      <vt:lpstr>4 – Operational Resilience and Change Management </vt:lpstr>
      <vt:lpstr>Service Levels</vt:lpstr>
      <vt:lpstr>Change Management </vt:lpstr>
      <vt:lpstr>Existing standards and legislation </vt:lpstr>
      <vt:lpstr>5 – Consumer Understanding – Feedback and Recommendation</vt:lpstr>
      <vt:lpstr>Initial Proposal </vt:lpstr>
      <vt:lpstr>Feedback from respondents  </vt:lpstr>
      <vt:lpstr>Consideration of feedback  </vt:lpstr>
      <vt:lpstr>Recommendation  </vt:lpstr>
      <vt:lpstr>Next Steps</vt:lpstr>
      <vt:lpstr>Asks / Deadlines</vt:lpstr>
      <vt:lpstr>End of Slides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External Template</dc:title>
  <dc:creator>Nick Davey</dc:creator>
  <cp:revision>1</cp:revision>
  <dcterms:created xsi:type="dcterms:W3CDTF">2024-07-24T08:10:16Z</dcterms:created>
  <dcterms:modified xsi:type="dcterms:W3CDTF">2024-10-03T09:03:09Z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0x0101003E5E6B353E5CE7498FB30648DC65BA38</vt:lpwstr>
  </property>
  <property fmtid="{D5CDD505-2E9C-101B-9397-08002B2CF9AE}" pid="3" name="Order">
    <vt:r8>10200</vt:r8>
  </property>
  <property fmtid="{D5CDD505-2E9C-101B-9397-08002B2CF9AE}" pid="4" name="xd_Signature">
    <vt:bool>false</vt:bool>
  </property>
  <property fmtid="{D5CDD505-2E9C-101B-9397-08002B2CF9AE}" pid="5" name="xd_ProgID">
    <vt:lpwstr/>
  </property>
  <property fmtid="{D5CDD505-2E9C-101B-9397-08002B2CF9AE}" pid="6" name="TriggerFlowInfo">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ies>
</file>