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Lst>
  <p:notesMasterIdLst>
    <p:notesMasterId r:id="rId37"/>
  </p:notesMasterIdLst>
  <p:sldIdLst>
    <p:sldId id="1938" r:id="rId6"/>
    <p:sldId id="305" r:id="rId7"/>
    <p:sldId id="2146846487" r:id="rId8"/>
    <p:sldId id="2146846530" r:id="rId9"/>
    <p:sldId id="2146846539" r:id="rId10"/>
    <p:sldId id="2146846536" r:id="rId11"/>
    <p:sldId id="2146846503" r:id="rId12"/>
    <p:sldId id="2146846544" r:id="rId13"/>
    <p:sldId id="2146846538" r:id="rId14"/>
    <p:sldId id="2146846542" r:id="rId15"/>
    <p:sldId id="2146846498" r:id="rId16"/>
    <p:sldId id="2146846328" r:id="rId17"/>
    <p:sldId id="2146846529" r:id="rId18"/>
    <p:sldId id="2146846502" r:id="rId19"/>
    <p:sldId id="2146846298" r:id="rId20"/>
    <p:sldId id="2146846299" r:id="rId21"/>
    <p:sldId id="2146846541" r:id="rId22"/>
    <p:sldId id="2146846535" r:id="rId23"/>
    <p:sldId id="2146846533" r:id="rId24"/>
    <p:sldId id="2146846505" r:id="rId25"/>
    <p:sldId id="2146846517" r:id="rId26"/>
    <p:sldId id="2146846523" r:id="rId27"/>
    <p:sldId id="2146846314" r:id="rId28"/>
    <p:sldId id="2146846496" r:id="rId29"/>
    <p:sldId id="2146846464" r:id="rId30"/>
    <p:sldId id="2146846481" r:id="rId31"/>
    <p:sldId id="2146846474" r:id="rId32"/>
    <p:sldId id="2146846483" r:id="rId33"/>
    <p:sldId id="2146846476" r:id="rId34"/>
    <p:sldId id="2146846477" r:id="rId35"/>
    <p:sldId id="214684650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27606F8B-A5ED-6F67-50BF-1071C1C088AB}" name="Gary Lowe" initials="" userId="S::Gary.Lowe@openbanking.org.uk::6ba2e6ac-13cc-4c03-ab59-b1d1cb94ebb5"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userId="9f4bf70c-a37c-4787-9a6f-4f1695b97e86" providerId="ADAL" clId="{6331FC6D-8551-4E5A-9D51-2A354E023E93}"/>
    <pc:docChg chg="modSld">
      <pc:chgData name="Richard" userId="9f4bf70c-a37c-4787-9a6f-4f1695b97e86" providerId="ADAL" clId="{6331FC6D-8551-4E5A-9D51-2A354E023E93}" dt="2024-08-20T13:26:29.108" v="0" actId="1076"/>
      <pc:docMkLst>
        <pc:docMk/>
      </pc:docMkLst>
      <pc:sldChg chg="modSp mod">
        <pc:chgData name="Richard" userId="9f4bf70c-a37c-4787-9a6f-4f1695b97e86" providerId="ADAL" clId="{6331FC6D-8551-4E5A-9D51-2A354E023E93}" dt="2024-08-20T13:26:29.108" v="0" actId="1076"/>
        <pc:sldMkLst>
          <pc:docMk/>
          <pc:sldMk cId="465288151" sldId="2146846535"/>
        </pc:sldMkLst>
        <pc:spChg chg="mod">
          <ac:chgData name="Richard" userId="9f4bf70c-a37c-4787-9a6f-4f1695b97e86" providerId="ADAL" clId="{6331FC6D-8551-4E5A-9D51-2A354E023E93}" dt="2024-08-20T13:26:29.108" v="0" actId="1076"/>
          <ac:spMkLst>
            <pc:docMk/>
            <pc:sldMk cId="465288151" sldId="2146846535"/>
            <ac:spMk id="10" creationId="{BE10975F-6555-FCD8-69F2-C9338DF19362}"/>
          </ac:spMkLst>
        </pc:spChg>
      </pc:sldChg>
    </pc:docChg>
  </pc:docChgLst>
  <pc:docChgLst>
    <pc:chgData name="John Crossley" userId="1d14c4f7-2a81-4e59-9a8b-8e55fe5b114d" providerId="ADAL" clId="{59FE455C-3DDF-4AAA-996D-814FB59E786F}"/>
    <pc:docChg chg="modSld">
      <pc:chgData name="John Crossley" userId="1d14c4f7-2a81-4e59-9a8b-8e55fe5b114d" providerId="ADAL" clId="{59FE455C-3DDF-4AAA-996D-814FB59E786F}" dt="2024-07-31T12:31:54.243" v="0" actId="113"/>
      <pc:docMkLst>
        <pc:docMk/>
      </pc:docMkLst>
      <pc:sldChg chg="modSp mod">
        <pc:chgData name="John Crossley" userId="1d14c4f7-2a81-4e59-9a8b-8e55fe5b114d" providerId="ADAL" clId="{59FE455C-3DDF-4AAA-996D-814FB59E786F}" dt="2024-07-31T12:31:54.243" v="0" actId="113"/>
        <pc:sldMkLst>
          <pc:docMk/>
          <pc:sldMk cId="1397456833" sldId="2146846541"/>
        </pc:sldMkLst>
        <pc:graphicFrameChg chg="modGraphic">
          <ac:chgData name="John Crossley" userId="1d14c4f7-2a81-4e59-9a8b-8e55fe5b114d" providerId="ADAL" clId="{59FE455C-3DDF-4AAA-996D-814FB59E786F}" dt="2024-07-31T12:31:54.243" v="0" actId="113"/>
          <ac:graphicFrameMkLst>
            <pc:docMk/>
            <pc:sldMk cId="1397456833" sldId="2146846541"/>
            <ac:graphicFrameMk id="6" creationId="{05FC41E7-D7A1-9069-30BD-316AFF360585}"/>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openservices.sharepoint.com/sites/JROCProgrammeJune2024onwards/Shared%20Documents/General/Forecast/JROC%20Forecast%20Template%20v1.2%20as%20at%2030%2007%2024%20-%20IP.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openservices.sharepoint.com/sites/JROCProgrammeJune2024onwards/Shared%20Documents/General/Forecast/JROC%20Forecast%20Template%20v1.2%20as%20at%2030%2007%2024%20-%20IP.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sng" strike="noStrike" kern="1200" spc="0" baseline="0">
                <a:solidFill>
                  <a:schemeClr val="tx1">
                    <a:lumMod val="65000"/>
                    <a:lumOff val="35000"/>
                  </a:schemeClr>
                </a:solidFill>
                <a:latin typeface="+mn-lt"/>
                <a:ea typeface="+mn-ea"/>
                <a:cs typeface="+mn-cs"/>
              </a:defRPr>
            </a:pPr>
            <a:r>
              <a:rPr lang="en-US"/>
              <a:t>JROC Forecast (£)</a:t>
            </a:r>
          </a:p>
        </c:rich>
      </c:tx>
      <c:overlay val="0"/>
      <c:spPr>
        <a:noFill/>
        <a:ln>
          <a:noFill/>
        </a:ln>
        <a:effectLst/>
      </c:spPr>
      <c:txPr>
        <a:bodyPr rot="0" spcFirstLastPara="1" vertOverflow="ellipsis" vert="horz" wrap="square" anchor="ctr" anchorCtr="1"/>
        <a:lstStyle/>
        <a:p>
          <a:pPr>
            <a:defRPr sz="1400" b="1" i="0" u="sng"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'https://openservices.sharepoint.com/sites/JROCProgrammeJune2024onwards/Shared Documents/General/Forecast/[JROC Forecast Template v1.2 as at 30 07 24 - IP.xlsx]WS Forecast Report'!$AC$47</c:f>
              <c:strCache>
                <c:ptCount val="1"/>
                <c:pt idx="0">
                  <c:v>WS1</c:v>
                </c:pt>
              </c:strCache>
            </c:strRef>
          </c:tx>
          <c:spPr>
            <a:solidFill>
              <a:schemeClr val="accent1"/>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Report'!$AD$47:$AI$47</c:f>
              <c:numCache>
                <c:formatCode>_(* #,##0_);_(* \(#,##0\);_(* "-"??_);_(@_)</c:formatCode>
                <c:ptCount val="6"/>
                <c:pt idx="0">
                  <c:v>6069.333333333333</c:v>
                </c:pt>
                <c:pt idx="1">
                  <c:v>7530.6666666666661</c:v>
                </c:pt>
                <c:pt idx="2">
                  <c:v>9392</c:v>
                </c:pt>
                <c:pt idx="3">
                  <c:v>5882.6666666666661</c:v>
                </c:pt>
                <c:pt idx="4">
                  <c:v>1400</c:v>
                </c:pt>
                <c:pt idx="5">
                  <c:v>1400</c:v>
                </c:pt>
              </c:numCache>
            </c:numRef>
          </c:val>
          <c:extLst>
            <c:ext xmlns:c16="http://schemas.microsoft.com/office/drawing/2014/chart" uri="{C3380CC4-5D6E-409C-BE32-E72D297353CC}">
              <c16:uniqueId val="{00000000-F0ED-4FCC-A4B8-0810250D7573}"/>
            </c:ext>
          </c:extLst>
        </c:ser>
        <c:ser>
          <c:idx val="1"/>
          <c:order val="1"/>
          <c:tx>
            <c:strRef>
              <c:f>'https://openservices.sharepoint.com/sites/JROCProgrammeJune2024onwards/Shared Documents/General/Forecast/[JROC Forecast Template v1.2 as at 30 07 24 - IP.xlsx]WS Forecast Report'!$AC$48</c:f>
              <c:strCache>
                <c:ptCount val="1"/>
                <c:pt idx="0">
                  <c:v>WS 2a</c:v>
                </c:pt>
              </c:strCache>
            </c:strRef>
          </c:tx>
          <c:spPr>
            <a:solidFill>
              <a:schemeClr val="accent2"/>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Report'!$AD$48:$AI$48</c:f>
              <c:numCache>
                <c:formatCode>_(* #,##0_);_(* \(#,##0\);_(* "-"??_);_(@_)</c:formatCode>
                <c:ptCount val="6"/>
                <c:pt idx="0">
                  <c:v>4503</c:v>
                </c:pt>
                <c:pt idx="1">
                  <c:v>6080.3333333333339</c:v>
                </c:pt>
                <c:pt idx="2">
                  <c:v>6080.3333333333339</c:v>
                </c:pt>
                <c:pt idx="3">
                  <c:v>6528.3333333333339</c:v>
                </c:pt>
                <c:pt idx="4">
                  <c:v>6089</c:v>
                </c:pt>
                <c:pt idx="5">
                  <c:v>6089</c:v>
                </c:pt>
              </c:numCache>
            </c:numRef>
          </c:val>
          <c:extLst>
            <c:ext xmlns:c16="http://schemas.microsoft.com/office/drawing/2014/chart" uri="{C3380CC4-5D6E-409C-BE32-E72D297353CC}">
              <c16:uniqueId val="{00000001-F0ED-4FCC-A4B8-0810250D7573}"/>
            </c:ext>
          </c:extLst>
        </c:ser>
        <c:ser>
          <c:idx val="2"/>
          <c:order val="2"/>
          <c:tx>
            <c:strRef>
              <c:f>'https://openservices.sharepoint.com/sites/JROCProgrammeJune2024onwards/Shared Documents/General/Forecast/[JROC Forecast Template v1.2 as at 30 07 24 - IP.xlsx]WS Forecast Report'!$AC$49</c:f>
              <c:strCache>
                <c:ptCount val="1"/>
                <c:pt idx="0">
                  <c:v>WS 2b</c:v>
                </c:pt>
              </c:strCache>
            </c:strRef>
          </c:tx>
          <c:spPr>
            <a:solidFill>
              <a:schemeClr val="accent3"/>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Report'!$AD$49:$AI$49</c:f>
              <c:numCache>
                <c:formatCode>_(* #,##0_);_(* \(#,##0\);_(* "-"??_);_(@_)</c:formatCode>
                <c:ptCount val="6"/>
                <c:pt idx="0">
                  <c:v>3977</c:v>
                </c:pt>
                <c:pt idx="1">
                  <c:v>4133</c:v>
                </c:pt>
                <c:pt idx="2">
                  <c:v>5026</c:v>
                </c:pt>
                <c:pt idx="3">
                  <c:v>5026</c:v>
                </c:pt>
                <c:pt idx="4">
                  <c:v>8485</c:v>
                </c:pt>
                <c:pt idx="5">
                  <c:v>8485</c:v>
                </c:pt>
              </c:numCache>
            </c:numRef>
          </c:val>
          <c:extLst>
            <c:ext xmlns:c16="http://schemas.microsoft.com/office/drawing/2014/chart" uri="{C3380CC4-5D6E-409C-BE32-E72D297353CC}">
              <c16:uniqueId val="{00000002-F0ED-4FCC-A4B8-0810250D7573}"/>
            </c:ext>
          </c:extLst>
        </c:ser>
        <c:ser>
          <c:idx val="3"/>
          <c:order val="3"/>
          <c:tx>
            <c:strRef>
              <c:f>'https://openservices.sharepoint.com/sites/JROCProgrammeJune2024onwards/Shared Documents/General/Forecast/[JROC Forecast Template v1.2 as at 30 07 24 - IP.xlsx]WS Forecast Report'!$AC$50</c:f>
              <c:strCache>
                <c:ptCount val="1"/>
                <c:pt idx="0">
                  <c:v>WS 3</c:v>
                </c:pt>
              </c:strCache>
            </c:strRef>
          </c:tx>
          <c:spPr>
            <a:solidFill>
              <a:schemeClr val="accent4"/>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Report'!$AD$50:$AI$50</c:f>
              <c:numCache>
                <c:formatCode>_(* #,##0_);_(* \(#,##0\);_(* "-"??_);_(@_)</c:formatCode>
                <c:ptCount val="6"/>
                <c:pt idx="0">
                  <c:v>14565</c:v>
                </c:pt>
                <c:pt idx="1">
                  <c:v>24090</c:v>
                </c:pt>
                <c:pt idx="2">
                  <c:v>57210</c:v>
                </c:pt>
                <c:pt idx="3">
                  <c:v>48410</c:v>
                </c:pt>
                <c:pt idx="4">
                  <c:v>54855</c:v>
                </c:pt>
                <c:pt idx="5">
                  <c:v>28175</c:v>
                </c:pt>
              </c:numCache>
            </c:numRef>
          </c:val>
          <c:extLst>
            <c:ext xmlns:c16="http://schemas.microsoft.com/office/drawing/2014/chart" uri="{C3380CC4-5D6E-409C-BE32-E72D297353CC}">
              <c16:uniqueId val="{00000003-F0ED-4FCC-A4B8-0810250D7573}"/>
            </c:ext>
          </c:extLst>
        </c:ser>
        <c:ser>
          <c:idx val="4"/>
          <c:order val="4"/>
          <c:tx>
            <c:strRef>
              <c:f>'https://openservices.sharepoint.com/sites/JROCProgrammeJune2024onwards/Shared Documents/General/Forecast/[JROC Forecast Template v1.2 as at 30 07 24 - IP.xlsx]WS Forecast Report'!$AC$51</c:f>
              <c:strCache>
                <c:ptCount val="1"/>
                <c:pt idx="0">
                  <c:v>WS 4</c:v>
                </c:pt>
              </c:strCache>
            </c:strRef>
          </c:tx>
          <c:spPr>
            <a:solidFill>
              <a:schemeClr val="accent5"/>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Report'!$AD$51:$AI$51</c:f>
              <c:numCache>
                <c:formatCode>_(* #,##0_);_(* \(#,##0\);_(* "-"??_);_(@_)</c:formatCode>
                <c:ptCount val="6"/>
                <c:pt idx="0">
                  <c:v>3861.333333333333</c:v>
                </c:pt>
                <c:pt idx="1">
                  <c:v>3130.6666666666665</c:v>
                </c:pt>
                <c:pt idx="2">
                  <c:v>4434.6666666666661</c:v>
                </c:pt>
                <c:pt idx="3">
                  <c:v>6834.6666666666661</c:v>
                </c:pt>
                <c:pt idx="4">
                  <c:v>1370</c:v>
                </c:pt>
                <c:pt idx="5">
                  <c:v>1370</c:v>
                </c:pt>
              </c:numCache>
            </c:numRef>
          </c:val>
          <c:extLst>
            <c:ext xmlns:c16="http://schemas.microsoft.com/office/drawing/2014/chart" uri="{C3380CC4-5D6E-409C-BE32-E72D297353CC}">
              <c16:uniqueId val="{00000004-F0ED-4FCC-A4B8-0810250D7573}"/>
            </c:ext>
          </c:extLst>
        </c:ser>
        <c:ser>
          <c:idx val="5"/>
          <c:order val="5"/>
          <c:tx>
            <c:strRef>
              <c:f>'https://openservices.sharepoint.com/sites/JROCProgrammeJune2024onwards/Shared Documents/General/Forecast/[JROC Forecast Template v1.2 as at 30 07 24 - IP.xlsx]WS Forecast Report'!$AC$52</c:f>
              <c:strCache>
                <c:ptCount val="1"/>
                <c:pt idx="0">
                  <c:v>WS 5</c:v>
                </c:pt>
              </c:strCache>
            </c:strRef>
          </c:tx>
          <c:spPr>
            <a:solidFill>
              <a:schemeClr val="accent6"/>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Report'!$AD$52:$AI$52</c:f>
              <c:numCache>
                <c:formatCode>_(* #,##0_);_(* \(#,##0\);_(* "-"??_);_(@_)</c:formatCode>
                <c:ptCount val="6"/>
                <c:pt idx="0">
                  <c:v>82810.833333333343</c:v>
                </c:pt>
                <c:pt idx="1">
                  <c:v>108568.5</c:v>
                </c:pt>
                <c:pt idx="2">
                  <c:v>146676</c:v>
                </c:pt>
                <c:pt idx="3">
                  <c:v>140576</c:v>
                </c:pt>
                <c:pt idx="4">
                  <c:v>237357</c:v>
                </c:pt>
                <c:pt idx="5">
                  <c:v>236237</c:v>
                </c:pt>
              </c:numCache>
            </c:numRef>
          </c:val>
          <c:extLst>
            <c:ext xmlns:c16="http://schemas.microsoft.com/office/drawing/2014/chart" uri="{C3380CC4-5D6E-409C-BE32-E72D297353CC}">
              <c16:uniqueId val="{00000005-F0ED-4FCC-A4B8-0810250D7573}"/>
            </c:ext>
          </c:extLst>
        </c:ser>
        <c:ser>
          <c:idx val="6"/>
          <c:order val="6"/>
          <c:tx>
            <c:strRef>
              <c:f>'https://openservices.sharepoint.com/sites/JROCProgrammeJune2024onwards/Shared Documents/General/Forecast/[JROC Forecast Template v1.2 as at 30 07 24 - IP.xlsx]WS Forecast Report'!$AC$53</c:f>
              <c:strCache>
                <c:ptCount val="1"/>
                <c:pt idx="0">
                  <c:v>WS 7 </c:v>
                </c:pt>
              </c:strCache>
            </c:strRef>
          </c:tx>
          <c:spPr>
            <a:solidFill>
              <a:schemeClr val="accent1">
                <a:lumMod val="60000"/>
              </a:schemeClr>
            </a:solidFill>
            <a:ln>
              <a:noFill/>
            </a:ln>
            <a:effectLst/>
          </c:spPr>
          <c:invertIfNegative val="0"/>
          <c:cat>
            <c:numRef>
              <c:f>'https://openservices.sharepoint.com/sites/JROCProgrammeJune2024onwards/Shared Documents/General/Forecast/[JROC Forecast Template v1.2 as at 30 07 24 - IP.xlsx]WS Forecast Report'!$AD$46:$AI$46</c:f>
              <c:numCache>
                <c:formatCode>[$-409]mmm\-yy;@</c:formatCode>
                <c:ptCount val="6"/>
                <c:pt idx="0">
                  <c:v>45497</c:v>
                </c:pt>
                <c:pt idx="1">
                  <c:v>45528</c:v>
                </c:pt>
                <c:pt idx="2">
                  <c:v>45559</c:v>
                </c:pt>
                <c:pt idx="3">
                  <c:v>45589</c:v>
                </c:pt>
                <c:pt idx="4">
                  <c:v>45620</c:v>
                </c:pt>
                <c:pt idx="5">
                  <c:v>45650</c:v>
                </c:pt>
              </c:numCache>
            </c:numRef>
          </c:cat>
          <c:val>
            <c:numRef>
              <c:f>'https://openservices.sharepoint.com/sites/JROCProgrammeJune2024onwards/Shared Documents/General/Forecast/[JROC Forecast Template v1.2 as at 30 07 24 - IP.xlsx]WS Forecast Report'!$AD$53:$AI$53</c:f>
              <c:numCache>
                <c:formatCode>_(* #,##0_);_(* \(#,##0\);_(* "-"??_);_(@_)</c:formatCode>
                <c:ptCount val="6"/>
                <c:pt idx="0">
                  <c:v>21685</c:v>
                </c:pt>
                <c:pt idx="1">
                  <c:v>20418.333333333332</c:v>
                </c:pt>
                <c:pt idx="2">
                  <c:v>21018.333333333332</c:v>
                </c:pt>
                <c:pt idx="3">
                  <c:v>20545</c:v>
                </c:pt>
                <c:pt idx="4">
                  <c:v>8220</c:v>
                </c:pt>
                <c:pt idx="5">
                  <c:v>8220</c:v>
                </c:pt>
              </c:numCache>
            </c:numRef>
          </c:val>
          <c:extLst>
            <c:ext xmlns:c16="http://schemas.microsoft.com/office/drawing/2014/chart" uri="{C3380CC4-5D6E-409C-BE32-E72D297353CC}">
              <c16:uniqueId val="{00000006-F0ED-4FCC-A4B8-0810250D7573}"/>
            </c:ext>
          </c:extLst>
        </c:ser>
        <c:dLbls>
          <c:showLegendKey val="0"/>
          <c:showVal val="0"/>
          <c:showCatName val="0"/>
          <c:showSerName val="0"/>
          <c:showPercent val="0"/>
          <c:showBubbleSize val="0"/>
        </c:dLbls>
        <c:gapWidth val="150"/>
        <c:overlap val="100"/>
        <c:axId val="1440390151"/>
        <c:axId val="1440410119"/>
      </c:barChart>
      <c:dateAx>
        <c:axId val="1440390151"/>
        <c:scaling>
          <c:orientation val="minMax"/>
        </c:scaling>
        <c:delete val="0"/>
        <c:axPos val="b"/>
        <c:numFmt formatCode="[$-409]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40410119"/>
        <c:crosses val="autoZero"/>
        <c:auto val="1"/>
        <c:lblOffset val="100"/>
        <c:baseTimeUnit val="months"/>
      </c:dateAx>
      <c:valAx>
        <c:axId val="1440410119"/>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403901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sng" strike="noStrike" kern="1200" spc="0" baseline="0">
                <a:solidFill>
                  <a:schemeClr val="tx1">
                    <a:lumMod val="65000"/>
                    <a:lumOff val="35000"/>
                  </a:schemeClr>
                </a:solidFill>
                <a:latin typeface="+mn-lt"/>
                <a:ea typeface="+mn-ea"/>
                <a:cs typeface="+mn-cs"/>
              </a:defRPr>
            </a:pPr>
            <a:r>
              <a:rPr lang="en-US"/>
              <a:t>% Share of Total JROC Cost</a:t>
            </a:r>
          </a:p>
        </c:rich>
      </c:tx>
      <c:overlay val="0"/>
      <c:spPr>
        <a:noFill/>
        <a:ln>
          <a:noFill/>
        </a:ln>
        <a:effectLst/>
      </c:spPr>
      <c:txPr>
        <a:bodyPr rot="0" spcFirstLastPara="1" vertOverflow="ellipsis" vert="horz" wrap="square" anchor="ctr" anchorCtr="1"/>
        <a:lstStyle/>
        <a:p>
          <a:pPr>
            <a:defRPr sz="1400" b="1" i="0" u="sng"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3FA-4CFC-B29E-9F1EC7CCA4F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3FA-4CFC-B29E-9F1EC7CCA4F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3FA-4CFC-B29E-9F1EC7CCA4F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3FA-4CFC-B29E-9F1EC7CCA4F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3FA-4CFC-B29E-9F1EC7CCA4F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3FA-4CFC-B29E-9F1EC7CCA4F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D3FA-4CFC-B29E-9F1EC7CCA4F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'https://openservices.sharepoint.com/sites/JROCProgrammeJune2024onwards/Shared Documents/General/Forecast/[JROC Forecast Template v1.2 as at 30 07 24 - IP.xlsx]WS Forecast Report'!$AC$47:$AC$53</c:f>
              <c:strCache>
                <c:ptCount val="7"/>
                <c:pt idx="0">
                  <c:v>WS1</c:v>
                </c:pt>
                <c:pt idx="1">
                  <c:v>WS 2a</c:v>
                </c:pt>
                <c:pt idx="2">
                  <c:v>WS 2b</c:v>
                </c:pt>
                <c:pt idx="3">
                  <c:v>WS 3</c:v>
                </c:pt>
                <c:pt idx="4">
                  <c:v>WS 4</c:v>
                </c:pt>
                <c:pt idx="5">
                  <c:v>WS 5</c:v>
                </c:pt>
                <c:pt idx="6">
                  <c:v>WS 7 </c:v>
                </c:pt>
              </c:strCache>
            </c:strRef>
          </c:cat>
          <c:val>
            <c:numRef>
              <c:f>'https://openservices.sharepoint.com/sites/JROCProgrammeJune2024onwards/Shared Documents/General/Forecast/[JROC Forecast Template v1.2 as at 30 07 24 - IP.xlsx]WS Forecast Report'!$AL$47:$AL$53</c:f>
              <c:numCache>
                <c:formatCode>0.0%</c:formatCode>
                <c:ptCount val="7"/>
                <c:pt idx="0">
                  <c:v>2.2579361260513086E-2</c:v>
                </c:pt>
                <c:pt idx="1">
                  <c:v>2.5213588391911977E-2</c:v>
                </c:pt>
                <c:pt idx="2">
                  <c:v>2.5043929527414521E-2</c:v>
                </c:pt>
                <c:pt idx="3">
                  <c:v>0.16203490838064891</c:v>
                </c:pt>
                <c:pt idx="4">
                  <c:v>1.4970850278428255E-2</c:v>
                </c:pt>
                <c:pt idx="5">
                  <c:v>0.67879608739094843</c:v>
                </c:pt>
                <c:pt idx="6">
                  <c:v>7.1361274770134805E-2</c:v>
                </c:pt>
              </c:numCache>
            </c:numRef>
          </c:val>
          <c:extLst>
            <c:ext xmlns:c16="http://schemas.microsoft.com/office/drawing/2014/chart" uri="{C3380CC4-5D6E-409C-BE32-E72D297353CC}">
              <c16:uniqueId val="{0000000E-D3FA-4CFC-B29E-9F1EC7CCA4F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83837-174B-4114-93BC-3CD1A08E59FD}" type="datetimeFigureOut">
              <a:rPr lang="en-GB" smtClean="0"/>
              <a:t>20/08/2024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2624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834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910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27</a:t>
            </a:fld>
            <a:endParaRPr lang="en-US"/>
          </a:p>
        </p:txBody>
      </p:sp>
    </p:spTree>
    <p:extLst>
      <p:ext uri="{BB962C8B-B14F-4D97-AF65-F5344CB8AC3E}">
        <p14:creationId xmlns:p14="http://schemas.microsoft.com/office/powerpoint/2010/main" val="3461684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28</a:t>
            </a:fld>
            <a:endParaRPr lang="en-US"/>
          </a:p>
        </p:txBody>
      </p:sp>
    </p:spTree>
    <p:extLst>
      <p:ext uri="{BB962C8B-B14F-4D97-AF65-F5344CB8AC3E}">
        <p14:creationId xmlns:p14="http://schemas.microsoft.com/office/powerpoint/2010/main" val="2061236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29</a:t>
            </a:fld>
            <a:endParaRPr lang="en-US"/>
          </a:p>
        </p:txBody>
      </p:sp>
    </p:spTree>
    <p:extLst>
      <p:ext uri="{BB962C8B-B14F-4D97-AF65-F5344CB8AC3E}">
        <p14:creationId xmlns:p14="http://schemas.microsoft.com/office/powerpoint/2010/main" val="3860181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30</a:t>
            </a:fld>
            <a:endParaRPr lang="en-US"/>
          </a:p>
        </p:txBody>
      </p:sp>
    </p:spTree>
    <p:extLst>
      <p:ext uri="{BB962C8B-B14F-4D97-AF65-F5344CB8AC3E}">
        <p14:creationId xmlns:p14="http://schemas.microsoft.com/office/powerpoint/2010/main" val="22409560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20/08/2024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20/08/2024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5896072"/>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hasCustomPrompt="1"/>
          </p:nvPr>
        </p:nvSpPr>
        <p:spPr>
          <a:xfrm>
            <a:off x="359880" y="641897"/>
            <a:ext cx="10308120" cy="2868066"/>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PRESENTATION </a:t>
            </a:r>
            <a:br>
              <a:rPr lang="en-GB" b="1" i="0">
                <a:effectLst/>
                <a:latin typeface="Metropolis Black" pitchFamily="2" charset="77"/>
              </a:rPr>
            </a:br>
            <a:r>
              <a:rPr lang="en-GB" b="1" i="0">
                <a:effectLst/>
                <a:latin typeface="Metropolis Black" pitchFamily="2" charset="77"/>
              </a:rPr>
              <a:t>TITLE CAPS ONLY</a:t>
            </a:r>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1">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2BEF032F-2088-B642-BD21-586247103DD0}" type="datetime1">
              <a:rPr lang="en-GB" smtClean="0"/>
              <a:t>20/08/2024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spTree>
    <p:extLst>
      <p:ext uri="{BB962C8B-B14F-4D97-AF65-F5344CB8AC3E}">
        <p14:creationId xmlns:p14="http://schemas.microsoft.com/office/powerpoint/2010/main" val="1160972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D364E066-A104-924C-8B9B-E71604F49001}" type="datetime1">
              <a:rPr lang="en-GB" smtClean="0"/>
              <a:t>20/08/2024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hasCustomPrompt="1"/>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CONTENTS</a:t>
            </a:r>
            <a:endParaRPr lang="en-GB">
              <a:effectLst/>
              <a:latin typeface="Metropolis" pitchFamily="2" charset="77"/>
            </a:endParaRPr>
          </a:p>
        </p:txBody>
      </p:sp>
    </p:spTree>
    <p:extLst>
      <p:ext uri="{BB962C8B-B14F-4D97-AF65-F5344CB8AC3E}">
        <p14:creationId xmlns:p14="http://schemas.microsoft.com/office/powerpoint/2010/main" val="3350067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C54F-9567-104A-B9D9-954589725A27}"/>
              </a:ext>
            </a:extLst>
          </p:cNvPr>
          <p:cNvSpPr>
            <a:spLocks noGrp="1"/>
          </p:cNvSpPr>
          <p:nvPr>
            <p:ph type="title"/>
          </p:nvPr>
        </p:nvSpPr>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4E51031-E049-CE47-ACEF-0615EB58AC0C}" type="datetime1">
              <a:rPr lang="en-GB" smtClean="0"/>
              <a:t>20/08/2024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6444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4400" b="1" i="0">
                <a:latin typeface="Metropolis Black" pitchFamily="2" charset="77"/>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5988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B8EB09-2886-144D-9529-2C932E6FC9B6}" type="datetime1">
              <a:rPr lang="en-GB" smtClean="0"/>
              <a:t>20/08/2024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8905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A183-5BEC-3844-9FF4-AD8095A121E3}"/>
              </a:ext>
            </a:extLst>
          </p:cNvPr>
          <p:cNvSpPr>
            <a:spLocks noGrp="1"/>
          </p:cNvSpPr>
          <p:nvPr>
            <p:ph type="title"/>
          </p:nvPr>
        </p:nvSpPr>
        <p:spPr>
          <a:xfrm>
            <a:off x="355905" y="597820"/>
            <a:ext cx="11436720" cy="1092868"/>
          </a:xfrm>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5906" y="1825625"/>
            <a:ext cx="497924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172200" y="1825625"/>
            <a:ext cx="518160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721798CA-11B7-EA47-93DA-768E10F8186C}" type="datetime1">
              <a:rPr lang="en-GB" smtClean="0"/>
              <a:t>20/08/2024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5825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952F-81A9-8045-93EA-1B3E16A5E2E8}"/>
              </a:ext>
            </a:extLst>
          </p:cNvPr>
          <p:cNvSpPr>
            <a:spLocks noGrp="1"/>
          </p:cNvSpPr>
          <p:nvPr>
            <p:ph type="title"/>
          </p:nvPr>
        </p:nvSpPr>
        <p:spPr>
          <a:xfrm>
            <a:off x="359880" y="605017"/>
            <a:ext cx="10515600" cy="1085671"/>
          </a:xfrm>
        </p:spPr>
        <p:txBody>
          <a:bodyPr/>
          <a:lstStyle>
            <a:lvl1pPr>
              <a:defRPr sz="32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359880" y="169068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1292" y="2505075"/>
            <a:ext cx="5157787"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A2B59D-7D7E-B749-9BB5-EA73B9CB5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2B6A25F-93DE-284E-AE75-320DBA1DF3C8}"/>
              </a:ext>
            </a:extLst>
          </p:cNvPr>
          <p:cNvSpPr>
            <a:spLocks noGrp="1"/>
          </p:cNvSpPr>
          <p:nvPr>
            <p:ph sz="quarter" idx="4"/>
          </p:nvPr>
        </p:nvSpPr>
        <p:spPr>
          <a:xfrm>
            <a:off x="6172200" y="2505075"/>
            <a:ext cx="5183188"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5B2E9F2-F133-734D-AC04-B355CB853F7E}" type="datetime1">
              <a:rPr lang="en-GB" smtClean="0"/>
              <a:t>20/08/2024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860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p:nvPr>
        </p:nvSpPr>
        <p:spPr>
          <a:xfrm>
            <a:off x="335280" y="597820"/>
            <a:ext cx="11436720" cy="538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33160" y="6486471"/>
            <a:ext cx="3197352" cy="365125"/>
          </a:xfrm>
          <a:prstGeom prst="rect">
            <a:avLst/>
          </a:prstGeom>
        </p:spPr>
        <p:txBody>
          <a:bodyPr/>
          <a:lstStyle/>
          <a:p>
            <a:fld id="{06DAC0A8-202D-A648-86DC-8C0F8245455D}" type="datetime1">
              <a:rPr lang="en-GB" smtClean="0"/>
              <a:t>20/08/2024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78355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C197018A-CBCC-1945-8693-D3385BC8C022}" type="datetime1">
              <a:rPr lang="en-GB" smtClean="0"/>
              <a:t>20/08/2024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329282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D907-7119-0749-8AB0-7FA7FE4C0AC6}"/>
              </a:ext>
            </a:extLst>
          </p:cNvPr>
          <p:cNvSpPr>
            <a:spLocks noGrp="1"/>
          </p:cNvSpPr>
          <p:nvPr>
            <p:ph type="title"/>
          </p:nvPr>
        </p:nvSpPr>
        <p:spPr>
          <a:xfrm>
            <a:off x="329184" y="987424"/>
            <a:ext cx="4442842" cy="1069975"/>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40E0D39D-DDE8-8A42-9D6E-68051DB79B29}" type="datetime1">
              <a:rPr lang="en-GB" smtClean="0"/>
              <a:t>20/08/2024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666113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20/08/2024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DD59D-BE70-E944-A5C1-0C94360705E4}"/>
              </a:ext>
            </a:extLst>
          </p:cNvPr>
          <p:cNvSpPr>
            <a:spLocks noGrp="1"/>
          </p:cNvSpPr>
          <p:nvPr>
            <p:ph type="title"/>
          </p:nvPr>
        </p:nvSpPr>
        <p:spPr>
          <a:xfrm>
            <a:off x="329184" y="600200"/>
            <a:ext cx="4442841" cy="1457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486471"/>
            <a:ext cx="3197352" cy="365125"/>
          </a:xfrm>
          <a:prstGeom prst="rect">
            <a:avLst/>
          </a:prstGeom>
        </p:spPr>
        <p:txBody>
          <a:bodyPr/>
          <a:lstStyle/>
          <a:p>
            <a:fld id="{DE54A864-F450-5D42-B60D-430E334FEDDF}" type="datetime1">
              <a:rPr lang="en-GB" smtClean="0"/>
              <a:t>20/08/2024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158015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20/08/2024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20/08/2024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20/08/2024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20/08/2024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20/08/2024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20/08/2024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20/08/2024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597820"/>
            <a:ext cx="11436720" cy="109286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80" y="1847850"/>
            <a:ext cx="1143672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1798"/>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8B4B3A8-6F53-5E44-AEEB-7E7963330C51}" type="datetime1">
              <a:rPr lang="en-GB" smtClean="0"/>
              <a:t>20/08/2024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255605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p:txStyles>
    <p:titleStyle>
      <a:lvl1pPr algn="l" defTabSz="914400" rtl="0" eaLnBrk="1" latinLnBrk="0" hangingPunct="1">
        <a:lnSpc>
          <a:spcPct val="90000"/>
        </a:lnSpc>
        <a:spcBef>
          <a:spcPct val="0"/>
        </a:spcBef>
        <a:buNone/>
        <a:defRPr sz="3200" b="1" i="0" kern="1200">
          <a:solidFill>
            <a:srgbClr val="101289"/>
          </a:solidFill>
          <a:latin typeface="Metropolis"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Funders Advisory Panel</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1 August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endParaRPr lang="en-US"/>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 - JROC Workstream costs </a:t>
            </a:r>
            <a:endParaRPr lang="en-GB"/>
          </a:p>
        </p:txBody>
      </p:sp>
      <p:pic>
        <p:nvPicPr>
          <p:cNvPr id="8" name="Picture 7" descr="A table with numbers and text&#10;&#10;Description automatically generated">
            <a:extLst>
              <a:ext uri="{FF2B5EF4-FFF2-40B4-BE49-F238E27FC236}">
                <a16:creationId xmlns:a16="http://schemas.microsoft.com/office/drawing/2014/main" id="{FA329B99-4BAD-FF70-6AF2-ACFB1B42A075}"/>
              </a:ext>
            </a:extLst>
          </p:cNvPr>
          <p:cNvPicPr>
            <a:picLocks noChangeAspect="1"/>
          </p:cNvPicPr>
          <p:nvPr/>
        </p:nvPicPr>
        <p:blipFill>
          <a:blip r:embed="rId2"/>
          <a:stretch>
            <a:fillRect/>
          </a:stretch>
        </p:blipFill>
        <p:spPr>
          <a:xfrm>
            <a:off x="385009" y="1267076"/>
            <a:ext cx="5315953" cy="5206164"/>
          </a:xfrm>
          <a:prstGeom prst="rect">
            <a:avLst/>
          </a:prstGeom>
        </p:spPr>
      </p:pic>
      <p:graphicFrame>
        <p:nvGraphicFramePr>
          <p:cNvPr id="9" name="Chart 8">
            <a:extLst>
              <a:ext uri="{FF2B5EF4-FFF2-40B4-BE49-F238E27FC236}">
                <a16:creationId xmlns:a16="http://schemas.microsoft.com/office/drawing/2014/main" id="{5290AD16-5F05-C79B-5E1F-DCD08E7E4357}"/>
              </a:ext>
              <a:ext uri="{147F2762-F138-4A5C-976F-8EAC2B608ADB}">
                <a16:predDERef xmlns:a16="http://schemas.microsoft.com/office/drawing/2014/main" pred="{6BD4B64A-13CA-5599-8FE7-0E06C00DB1CC}"/>
              </a:ext>
            </a:extLst>
          </p:cNvPr>
          <p:cNvGraphicFramePr>
            <a:graphicFrameLocks/>
          </p:cNvGraphicFramePr>
          <p:nvPr>
            <p:extLst>
              <p:ext uri="{D42A27DB-BD31-4B8C-83A1-F6EECF244321}">
                <p14:modId xmlns:p14="http://schemas.microsoft.com/office/powerpoint/2010/main" val="1268262595"/>
              </p:ext>
            </p:extLst>
          </p:nvPr>
        </p:nvGraphicFramePr>
        <p:xfrm>
          <a:off x="6819721" y="1127724"/>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6BD4B64A-13CA-5599-8FE7-0E06C00DB1CC}"/>
              </a:ext>
              <a:ext uri="{147F2762-F138-4A5C-976F-8EAC2B608ADB}">
                <a16:predDERef xmlns:a16="http://schemas.microsoft.com/office/drawing/2014/main" pred="{F66F3710-AC8F-F913-A2B9-99111AA933F8}"/>
              </a:ext>
            </a:extLst>
          </p:cNvPr>
          <p:cNvGraphicFramePr>
            <a:graphicFrameLocks/>
          </p:cNvGraphicFramePr>
          <p:nvPr>
            <p:extLst>
              <p:ext uri="{D42A27DB-BD31-4B8C-83A1-F6EECF244321}">
                <p14:modId xmlns:p14="http://schemas.microsoft.com/office/powerpoint/2010/main" val="2976921471"/>
              </p:ext>
            </p:extLst>
          </p:nvPr>
        </p:nvGraphicFramePr>
        <p:xfrm>
          <a:off x="6816754" y="4021796"/>
          <a:ext cx="4707328" cy="246877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0566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Plan on a page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11</a:t>
            </a:fld>
            <a:endParaRPr lang="en-US"/>
          </a:p>
        </p:txBody>
      </p:sp>
    </p:spTree>
    <p:extLst>
      <p:ext uri="{BB962C8B-B14F-4D97-AF65-F5344CB8AC3E}">
        <p14:creationId xmlns:p14="http://schemas.microsoft.com/office/powerpoint/2010/main" val="58530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85754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3">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517952">
                <a:tc vMerge="1">
                  <a:txBody>
                    <a:bodyPr/>
                    <a:lstStyle/>
                    <a:p>
                      <a:endParaRPr lang="en-GB"/>
                    </a:p>
                  </a:txBody>
                  <a:tcPr/>
                </a:tc>
                <a:tc>
                  <a:txBody>
                    <a:bodyPr/>
                    <a:lstStyle/>
                    <a:p>
                      <a:r>
                        <a:rPr lang="en-GB" sz="700" b="1" u="sng">
                          <a:solidFill>
                            <a:srgbClr val="FF0000"/>
                          </a:solidFill>
                          <a:latin typeface="Metropolis" panose="00000500000000000000" pitchFamily="50" charset="0"/>
                        </a:rPr>
                        <a:t>Pay.uk work package</a:t>
                      </a:r>
                    </a:p>
                    <a:p>
                      <a:r>
                        <a:rPr lang="en-GB" sz="700" b="1">
                          <a:solidFill>
                            <a:schemeClr val="tx1"/>
                          </a:solidFill>
                          <a:latin typeface="Metropolis" panose="00000500000000000000" pitchFamily="50" charset="0"/>
                        </a:rPr>
                        <a:t>Recommendation 3: Payment system changes to support clarity of payment status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80956559"/>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62770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7909589" cy="540823"/>
          </a:xfrm>
        </p:spPr>
        <p:txBody>
          <a:bodyPr anchor="ctr">
            <a:noAutofit/>
          </a:bodyPr>
          <a:lstStyle/>
          <a:p>
            <a:pPr algn="ctr"/>
            <a:r>
              <a:rPr lang="en-GB" sz="2000">
                <a:solidFill>
                  <a:schemeClr val="bg1"/>
                </a:solidFill>
              </a:rPr>
              <a:t>DRAFT JROC Workstreams Consolidated POAP – 25/07/24</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sp>
        <p:nvSpPr>
          <p:cNvPr id="51" name="object 163">
            <a:extLst>
              <a:ext uri="{FF2B5EF4-FFF2-40B4-BE49-F238E27FC236}">
                <a16:creationId xmlns:a16="http://schemas.microsoft.com/office/drawing/2014/main" id="{754E4FBA-FD12-E673-26D7-BD8927A6B47F}"/>
              </a:ext>
            </a:extLst>
          </p:cNvPr>
          <p:cNvSpPr txBox="1"/>
          <p:nvPr/>
        </p:nvSpPr>
        <p:spPr>
          <a:xfrm>
            <a:off x="6185793" y="5850499"/>
            <a:ext cx="140400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Pay.uk publish report to JROC</a:t>
            </a:r>
            <a:endParaRPr kumimoji="0" sz="7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8" name="object 163">
            <a:extLst>
              <a:ext uri="{FF2B5EF4-FFF2-40B4-BE49-F238E27FC236}">
                <a16:creationId xmlns:a16="http://schemas.microsoft.com/office/drawing/2014/main" id="{AEA6D990-35CF-5550-E071-9136AF3E1C37}"/>
              </a:ext>
            </a:extLst>
          </p:cNvPr>
          <p:cNvSpPr txBox="1"/>
          <p:nvPr/>
        </p:nvSpPr>
        <p:spPr>
          <a:xfrm>
            <a:off x="6180102" y="452134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 name="Rectangle: Rounded Corners 38">
            <a:extLst>
              <a:ext uri="{FF2B5EF4-FFF2-40B4-BE49-F238E27FC236}">
                <a16:creationId xmlns:a16="http://schemas.microsoft.com/office/drawing/2014/main" id="{B1CDAEAF-37A0-F7DE-FE2C-BC0BC4EBEB2C}"/>
              </a:ext>
            </a:extLst>
          </p:cNvPr>
          <p:cNvSpPr/>
          <p:nvPr/>
        </p:nvSpPr>
        <p:spPr>
          <a:xfrm>
            <a:off x="3081487" y="4501583"/>
            <a:ext cx="3014512"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1" name="Rectangle: Rounded Corners 40">
            <a:extLst>
              <a:ext uri="{FF2B5EF4-FFF2-40B4-BE49-F238E27FC236}">
                <a16:creationId xmlns:a16="http://schemas.microsoft.com/office/drawing/2014/main" id="{BD9995A8-DC1E-9532-5CDB-C3D337507D76}"/>
              </a:ext>
            </a:extLst>
          </p:cNvPr>
          <p:cNvSpPr/>
          <p:nvPr/>
        </p:nvSpPr>
        <p:spPr>
          <a:xfrm>
            <a:off x="5041900" y="453266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42" name="Rectangle: Rounded Corners 41">
            <a:extLst>
              <a:ext uri="{FF2B5EF4-FFF2-40B4-BE49-F238E27FC236}">
                <a16:creationId xmlns:a16="http://schemas.microsoft.com/office/drawing/2014/main" id="{E4C3C92B-2EBB-DEF2-1787-4E8CFF11DA98}"/>
              </a:ext>
            </a:extLst>
          </p:cNvPr>
          <p:cNvSpPr/>
          <p:nvPr/>
        </p:nvSpPr>
        <p:spPr>
          <a:xfrm>
            <a:off x="4576233" y="4534843"/>
            <a:ext cx="460374"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7" name="Flowchart: Decision 46">
            <a:extLst>
              <a:ext uri="{FF2B5EF4-FFF2-40B4-BE49-F238E27FC236}">
                <a16:creationId xmlns:a16="http://schemas.microsoft.com/office/drawing/2014/main" id="{88E90F9C-BA9C-07B9-489F-B82EDEFCCD35}"/>
              </a:ext>
            </a:extLst>
          </p:cNvPr>
          <p:cNvSpPr/>
          <p:nvPr/>
        </p:nvSpPr>
        <p:spPr>
          <a:xfrm>
            <a:off x="6014108" y="451454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Rounded Corners 53">
            <a:extLst>
              <a:ext uri="{FF2B5EF4-FFF2-40B4-BE49-F238E27FC236}">
                <a16:creationId xmlns:a16="http://schemas.microsoft.com/office/drawing/2014/main" id="{B99AF1BF-D8F0-1A1E-8144-EC3A46F812BB}"/>
              </a:ext>
            </a:extLst>
          </p:cNvPr>
          <p:cNvSpPr/>
          <p:nvPr/>
        </p:nvSpPr>
        <p:spPr>
          <a:xfrm>
            <a:off x="3103033" y="4531925"/>
            <a:ext cx="942548"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60" name="Rectangle: Rounded Corners 59">
            <a:extLst>
              <a:ext uri="{FF2B5EF4-FFF2-40B4-BE49-F238E27FC236}">
                <a16:creationId xmlns:a16="http://schemas.microsoft.com/office/drawing/2014/main" id="{B40F6244-3E9F-E67A-914C-8E528E7ABF40}"/>
              </a:ext>
            </a:extLst>
          </p:cNvPr>
          <p:cNvSpPr/>
          <p:nvPr/>
        </p:nvSpPr>
        <p:spPr>
          <a:xfrm>
            <a:off x="4067575" y="4535098"/>
            <a:ext cx="50654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a:solidFill>
                  <a:prstClr val="black"/>
                </a:solidFill>
                <a:latin typeface="Metropolis" panose="00000500000000000000" pitchFamily="50" charset="0"/>
              </a:rPr>
              <a:t>Draft</a:t>
            </a:r>
            <a:endParaRPr kumimoji="0" lang="en-GB" sz="60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6" name="object 163">
            <a:extLst>
              <a:ext uri="{FF2B5EF4-FFF2-40B4-BE49-F238E27FC236}">
                <a16:creationId xmlns:a16="http://schemas.microsoft.com/office/drawing/2014/main" id="{98FDA671-F1A8-DA81-0B0B-E6F4357F67CB}"/>
              </a:ext>
            </a:extLst>
          </p:cNvPr>
          <p:cNvSpPr txBox="1"/>
          <p:nvPr/>
        </p:nvSpPr>
        <p:spPr>
          <a:xfrm>
            <a:off x="5693025" y="1174766"/>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7" name="Flowchart: Decision 276">
            <a:extLst>
              <a:ext uri="{FF2B5EF4-FFF2-40B4-BE49-F238E27FC236}">
                <a16:creationId xmlns:a16="http://schemas.microsoft.com/office/drawing/2014/main" id="{2B6C9462-E29F-9073-50B5-F067C2A4765F}"/>
              </a:ext>
            </a:extLst>
          </p:cNvPr>
          <p:cNvSpPr/>
          <p:nvPr/>
        </p:nvSpPr>
        <p:spPr>
          <a:xfrm>
            <a:off x="5536325"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279" name="Straight Connector 278">
            <a:extLst>
              <a:ext uri="{FF2B5EF4-FFF2-40B4-BE49-F238E27FC236}">
                <a16:creationId xmlns:a16="http://schemas.microsoft.com/office/drawing/2014/main" id="{0BAD2B58-7BB9-0FEC-C4AF-0BA3F24247A0}"/>
              </a:ext>
            </a:extLst>
          </p:cNvPr>
          <p:cNvCxnSpPr>
            <a:cxnSpLocks/>
            <a:stCxn id="262" idx="0"/>
            <a:endCxn id="277" idx="2"/>
          </p:cNvCxnSpPr>
          <p:nvPr/>
        </p:nvCxnSpPr>
        <p:spPr>
          <a:xfrm flipH="1" flipV="1">
            <a:off x="5608325"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t>
            </a:r>
            <a:r>
              <a:rPr lang="en-GB" sz="700" b="1">
                <a:solidFill>
                  <a:prstClr val="black"/>
                </a:solidFill>
                <a:latin typeface="Metropolis" panose="00000500000000000000" pitchFamily="50" charset="0"/>
                <a:cs typeface="Calibri"/>
              </a:rPr>
              <a:t>ASPS</a:t>
            </a: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1" name="Rectangle: Rounded Corners 280">
            <a:extLst>
              <a:ext uri="{FF2B5EF4-FFF2-40B4-BE49-F238E27FC236}">
                <a16:creationId xmlns:a16="http://schemas.microsoft.com/office/drawing/2014/main" id="{FEA9696D-86DB-D61B-D101-E073982401DC}"/>
              </a:ext>
            </a:extLst>
          </p:cNvPr>
          <p:cNvSpPr/>
          <p:nvPr/>
        </p:nvSpPr>
        <p:spPr>
          <a:xfrm>
            <a:off x="3603625" y="5830065"/>
            <a:ext cx="2492373"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Pay.uk to define plan and interim delivery milestones</a:t>
            </a:r>
          </a:p>
        </p:txBody>
      </p:sp>
      <p:sp>
        <p:nvSpPr>
          <p:cNvPr id="50" name="Flowchart: Decision 49">
            <a:extLst>
              <a:ext uri="{FF2B5EF4-FFF2-40B4-BE49-F238E27FC236}">
                <a16:creationId xmlns:a16="http://schemas.microsoft.com/office/drawing/2014/main" id="{17C57CCC-95F8-F0B5-6BAC-DC3419379FC0}"/>
              </a:ext>
            </a:extLst>
          </p:cNvPr>
          <p:cNvSpPr/>
          <p:nvPr/>
        </p:nvSpPr>
        <p:spPr>
          <a:xfrm>
            <a:off x="6013885" y="5844018"/>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0498"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3718"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8626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61148"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21340"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7175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a:t>
            </a:r>
            <a:r>
              <a:rPr lang="en-GB" sz="500" b="1">
                <a:solidFill>
                  <a:prstClr val="black"/>
                </a:solidFill>
                <a:latin typeface="Metropolis" panose="00000500000000000000" pitchFamily="50" charset="0"/>
                <a:cs typeface="Calibri"/>
              </a:rPr>
              <a:t>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r>
              <a:rPr lang="en-GB" sz="500" b="1">
                <a:solidFill>
                  <a:schemeClr val="tx1"/>
                </a:solidFill>
                <a:latin typeface="Metropolis" panose="00000500000000000000" pitchFamily="50" charset="0"/>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r>
              <a:rPr lang="en-GB" sz="500" b="1">
                <a:solidFill>
                  <a:schemeClr val="tx1"/>
                </a:solidFill>
                <a:latin typeface="Metropolis" panose="00000500000000000000" pitchFamily="50" charset="0"/>
              </a:rPr>
              <a:t>Data collection with sufficient levels of data has not yet been realised</a:t>
            </a:r>
          </a:p>
        </p:txBody>
      </p:sp>
      <p:sp>
        <p:nvSpPr>
          <p:cNvPr id="326" name="Flowchart: Decision 325">
            <a:extLst>
              <a:ext uri="{FF2B5EF4-FFF2-40B4-BE49-F238E27FC236}">
                <a16:creationId xmlns:a16="http://schemas.microsoft.com/office/drawing/2014/main" id="{4736697E-0F19-E507-979B-F28DE5FDE514}"/>
              </a:ext>
            </a:extLst>
          </p:cNvPr>
          <p:cNvSpPr/>
          <p:nvPr/>
        </p:nvSpPr>
        <p:spPr>
          <a:xfrm>
            <a:off x="3973581" y="4526023"/>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7" name="object 163">
            <a:extLst>
              <a:ext uri="{FF2B5EF4-FFF2-40B4-BE49-F238E27FC236}">
                <a16:creationId xmlns:a16="http://schemas.microsoft.com/office/drawing/2014/main" id="{BA1EABD7-0557-B9E6-536F-5B715450E765}"/>
              </a:ext>
            </a:extLst>
          </p:cNvPr>
          <p:cNvSpPr txBox="1"/>
          <p:nvPr/>
        </p:nvSpPr>
        <p:spPr>
          <a:xfrm>
            <a:off x="3411322" y="4712062"/>
            <a:ext cx="1260000"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lang="en-GB" sz="700" b="1">
                <a:solidFill>
                  <a:prstClr val="black"/>
                </a:solidFill>
                <a:latin typeface="Metropolis" panose="00000500000000000000" pitchFamily="50" charset="0"/>
                <a:cs typeface="Calibri"/>
              </a:rPr>
              <a:t>Scope Doc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Flowchart: Decision 327">
            <a:extLst>
              <a:ext uri="{FF2B5EF4-FFF2-40B4-BE49-F238E27FC236}">
                <a16:creationId xmlns:a16="http://schemas.microsoft.com/office/drawing/2014/main" id="{6BF0BFD1-2089-A7FF-EECC-F2D74679A39C}"/>
              </a:ext>
            </a:extLst>
          </p:cNvPr>
          <p:cNvSpPr/>
          <p:nvPr/>
        </p:nvSpPr>
        <p:spPr>
          <a:xfrm>
            <a:off x="4964608" y="451939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9" name="object 163">
            <a:extLst>
              <a:ext uri="{FF2B5EF4-FFF2-40B4-BE49-F238E27FC236}">
                <a16:creationId xmlns:a16="http://schemas.microsoft.com/office/drawing/2014/main" id="{2D76554B-5E47-4313-92F7-9C0FD839CE51}"/>
              </a:ext>
            </a:extLst>
          </p:cNvPr>
          <p:cNvSpPr txBox="1"/>
          <p:nvPr/>
        </p:nvSpPr>
        <p:spPr>
          <a:xfrm>
            <a:off x="4264208" y="435503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lang="en-GB" sz="700" b="1">
                <a:solidFill>
                  <a:prstClr val="black"/>
                </a:solidFill>
                <a:latin typeface="Metropolis" panose="00000500000000000000" pitchFamily="50" charset="0"/>
                <a:cs typeface="Calibri"/>
              </a:rPr>
              <a:t>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Tree>
    <p:extLst>
      <p:ext uri="{BB962C8B-B14F-4D97-AF65-F5344CB8AC3E}">
        <p14:creationId xmlns:p14="http://schemas.microsoft.com/office/powerpoint/2010/main" val="1269509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909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5">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Wave 1 Success Criteria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74357">
                <a:tc rowSpan="4">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25200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Sector definitions for Wave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17673878"/>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Sector definitions for Wave 1</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24541" y="3878422"/>
            <a:ext cx="2963700"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4092550" y="2774464"/>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Wave 1 Success Criteria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17849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702056" y="3501041"/>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36330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509535"/>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43156"/>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44309"/>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9554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77353"/>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55346"/>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00094" y="3261146"/>
            <a:ext cx="3351180"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77" name="Connector: Elbow 276">
            <a:extLst>
              <a:ext uri="{FF2B5EF4-FFF2-40B4-BE49-F238E27FC236}">
                <a16:creationId xmlns:a16="http://schemas.microsoft.com/office/drawing/2014/main" id="{2A8EFA5B-C5C7-D040-DA0F-F14FB538B9D3}"/>
              </a:ext>
            </a:extLst>
          </p:cNvPr>
          <p:cNvCxnSpPr>
            <a:cxnSpLocks/>
          </p:cNvCxnSpPr>
          <p:nvPr/>
        </p:nvCxnSpPr>
        <p:spPr>
          <a:xfrm rot="16200000" flipH="1">
            <a:off x="2905580" y="3176864"/>
            <a:ext cx="3335365" cy="152570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808889"/>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840011"/>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839968"/>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42149"/>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47334"/>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82820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05123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68121"/>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48229" y="4054257"/>
            <a:ext cx="4650565"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6313958" y="2777259"/>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204253"/>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236568"/>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237802"/>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221505"/>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715417"/>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40367"/>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1338" y="2119467"/>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38" name="Connector: Elbow 337">
            <a:extLst>
              <a:ext uri="{FF2B5EF4-FFF2-40B4-BE49-F238E27FC236}">
                <a16:creationId xmlns:a16="http://schemas.microsoft.com/office/drawing/2014/main" id="{2739722B-19F5-2CD3-3A75-B59F484F1558}"/>
              </a:ext>
            </a:extLst>
          </p:cNvPr>
          <p:cNvCxnSpPr>
            <a:cxnSpLocks/>
            <a:stCxn id="299" idx="3"/>
            <a:endCxn id="177" idx="1"/>
          </p:cNvCxnSpPr>
          <p:nvPr/>
        </p:nvCxnSpPr>
        <p:spPr>
          <a:xfrm flipV="1">
            <a:off x="5140774" y="4429528"/>
            <a:ext cx="295128" cy="862681"/>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17222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20443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20215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20443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189478"/>
            <a:ext cx="161925"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5" y="46768"/>
            <a:ext cx="7761396" cy="540823"/>
          </a:xfrm>
        </p:spPr>
        <p:txBody>
          <a:bodyPr anchor="ctr">
            <a:normAutofit/>
          </a:bodyPr>
          <a:lstStyle/>
          <a:p>
            <a:pPr algn="ctr"/>
            <a:r>
              <a:rPr lang="en-GB" sz="2000">
                <a:solidFill>
                  <a:schemeClr val="bg1"/>
                </a:solidFill>
              </a:rPr>
              <a:t>DRAFT JROC Workstream 5 POAP – 25/07/24</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0284" y="3138895"/>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52979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6145930" y="5324002"/>
            <a:ext cx="834134"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61891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42717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42702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62662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61799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60718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539754"/>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52844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21239" y="2255566"/>
            <a:ext cx="754622" cy="770424"/>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3242450" y="2729624"/>
            <a:ext cx="786038"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3940956"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69442"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61549"/>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74515"/>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107159"/>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107159"/>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9306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293" idx="3"/>
          </p:cNvCxnSpPr>
          <p:nvPr/>
        </p:nvCxnSpPr>
        <p:spPr>
          <a:xfrm>
            <a:off x="7691905" y="6165064"/>
            <a:ext cx="4247428" cy="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8130225" y="6081288"/>
            <a:ext cx="2196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315720"/>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40367"/>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5339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96400"/>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52831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93558"/>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99861"/>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68408"/>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90714"/>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913832"/>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715337"/>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526367"/>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808438" y="3442132"/>
            <a:ext cx="180165" cy="44198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06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6372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13224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24058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65312" y="5315720"/>
            <a:ext cx="700136"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01243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14542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06184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57081"/>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9044986" y="1196369"/>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1858" y="3100196"/>
            <a:ext cx="1367310"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42859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605529" y="3429041"/>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909884"/>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812330"/>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82979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528732" y="4721837"/>
            <a:ext cx="2328586" cy="3099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504876"/>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533717"/>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531439"/>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535716"/>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reqs</a:t>
            </a: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52636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6032148"/>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901792"/>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67415"/>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727070"/>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83059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37124" y="5919940"/>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900207"/>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519805" y="3730764"/>
            <a:ext cx="340733" cy="2528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677529" y="3573041"/>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92843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47325"/>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615943"/>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04670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62434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52441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911452" y="2113165"/>
            <a:ext cx="145925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Working &amp; Coordination Groups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723505"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566805"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7" name="Straight Connector 36">
            <a:extLst>
              <a:ext uri="{FF2B5EF4-FFF2-40B4-BE49-F238E27FC236}">
                <a16:creationId xmlns:a16="http://schemas.microsoft.com/office/drawing/2014/main" id="{AA2377A8-4012-FD7D-799E-B4334F3AE675}"/>
              </a:ext>
            </a:extLst>
          </p:cNvPr>
          <p:cNvCxnSpPr>
            <a:cxnSpLocks/>
            <a:stCxn id="36" idx="2"/>
          </p:cNvCxnSpPr>
          <p:nvPr/>
        </p:nvCxnSpPr>
        <p:spPr>
          <a:xfrm flipH="1">
            <a:off x="5615176" y="1471913"/>
            <a:ext cx="23629" cy="40256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69920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384177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11</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849305" y="2310845"/>
            <a:ext cx="3012723"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37374" y="2957454"/>
            <a:ext cx="1787017"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23399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32492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78559" y="3403692"/>
            <a:ext cx="4638311" cy="216000"/>
            <a:chOff x="3071066" y="3722429"/>
            <a:chExt cx="464061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220879" y="3740421"/>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45480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07821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07863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08148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08261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08063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5435902" y="4357528"/>
            <a:ext cx="2179808"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develop Wave 2 definitions </a:t>
            </a:r>
            <a:r>
              <a:rPr kumimoji="0" lang="en-GB" sz="3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642946"/>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05716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48355"/>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pic>
        <p:nvPicPr>
          <p:cNvPr id="32" name="Picture 31">
            <a:extLst>
              <a:ext uri="{FF2B5EF4-FFF2-40B4-BE49-F238E27FC236}">
                <a16:creationId xmlns:a16="http://schemas.microsoft.com/office/drawing/2014/main" id="{969AA630-C56F-7E62-76DE-F9406307DC77}"/>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3014582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Programme status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14</a:t>
            </a:fld>
            <a:endParaRPr lang="en-US"/>
          </a:p>
        </p:txBody>
      </p:sp>
    </p:spTree>
    <p:extLst>
      <p:ext uri="{BB962C8B-B14F-4D97-AF65-F5344CB8AC3E}">
        <p14:creationId xmlns:p14="http://schemas.microsoft.com/office/powerpoint/2010/main" val="2083351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2000">
                <a:latin typeface="Metropolis"/>
              </a:rPr>
              <a:t>(as at 26.07.24)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345514" y="1182301"/>
          <a:ext cx="11533634" cy="5089549"/>
        </p:xfrm>
        <a:graphic>
          <a:graphicData uri="http://schemas.openxmlformats.org/drawingml/2006/table">
            <a:tbl>
              <a:tblPr firstRow="1" bandRow="1">
                <a:tableStyleId>{5C22544A-7EE6-4342-B048-85BDC9FD1C3A}</a:tableStyleId>
              </a:tblPr>
              <a:tblGrid>
                <a:gridCol w="1261502">
                  <a:extLst>
                    <a:ext uri="{9D8B030D-6E8A-4147-A177-3AD203B41FA5}">
                      <a16:colId xmlns:a16="http://schemas.microsoft.com/office/drawing/2014/main" val="4250877703"/>
                    </a:ext>
                  </a:extLst>
                </a:gridCol>
                <a:gridCol w="284046">
                  <a:extLst>
                    <a:ext uri="{9D8B030D-6E8A-4147-A177-3AD203B41FA5}">
                      <a16:colId xmlns:a16="http://schemas.microsoft.com/office/drawing/2014/main" val="3094528232"/>
                    </a:ext>
                  </a:extLst>
                </a:gridCol>
                <a:gridCol w="284046">
                  <a:extLst>
                    <a:ext uri="{9D8B030D-6E8A-4147-A177-3AD203B41FA5}">
                      <a16:colId xmlns:a16="http://schemas.microsoft.com/office/drawing/2014/main" val="198086448"/>
                    </a:ext>
                  </a:extLst>
                </a:gridCol>
                <a:gridCol w="284046">
                  <a:extLst>
                    <a:ext uri="{9D8B030D-6E8A-4147-A177-3AD203B41FA5}">
                      <a16:colId xmlns:a16="http://schemas.microsoft.com/office/drawing/2014/main" val="808849939"/>
                    </a:ext>
                  </a:extLst>
                </a:gridCol>
                <a:gridCol w="284046">
                  <a:extLst>
                    <a:ext uri="{9D8B030D-6E8A-4147-A177-3AD203B41FA5}">
                      <a16:colId xmlns:a16="http://schemas.microsoft.com/office/drawing/2014/main" val="2278467631"/>
                    </a:ext>
                  </a:extLst>
                </a:gridCol>
                <a:gridCol w="4343400">
                  <a:extLst>
                    <a:ext uri="{9D8B030D-6E8A-4147-A177-3AD203B41FA5}">
                      <a16:colId xmlns:a16="http://schemas.microsoft.com/office/drawing/2014/main" val="2765565782"/>
                    </a:ext>
                  </a:extLst>
                </a:gridCol>
                <a:gridCol w="2396274">
                  <a:extLst>
                    <a:ext uri="{9D8B030D-6E8A-4147-A177-3AD203B41FA5}">
                      <a16:colId xmlns:a16="http://schemas.microsoft.com/office/drawing/2014/main" val="2819188149"/>
                    </a:ext>
                  </a:extLst>
                </a:gridCol>
                <a:gridCol w="2396274">
                  <a:extLst>
                    <a:ext uri="{9D8B030D-6E8A-4147-A177-3AD203B41FA5}">
                      <a16:colId xmlns:a16="http://schemas.microsoft.com/office/drawing/2014/main" val="2010091397"/>
                    </a:ext>
                  </a:extLst>
                </a:gridCol>
              </a:tblGrid>
              <a:tr h="271635">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09078">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700" b="1">
                          <a:solidFill>
                            <a:schemeClr val="bg1"/>
                          </a:solidFill>
                          <a:latin typeface="Metropolis"/>
                        </a:rPr>
                        <a:t>Overall</a:t>
                      </a:r>
                    </a:p>
                  </a:txBody>
                  <a:tcPr vert="vert270" anchor="ctr">
                    <a:solidFill>
                      <a:schemeClr val="accent1"/>
                    </a:solidFill>
                  </a:tcPr>
                </a:tc>
                <a:tc>
                  <a:txBody>
                    <a:bodyPr/>
                    <a:lstStyle/>
                    <a:p>
                      <a:pPr algn="ctr"/>
                      <a:r>
                        <a:rPr lang="en-US" sz="700" b="1">
                          <a:solidFill>
                            <a:schemeClr val="bg1"/>
                          </a:solidFill>
                          <a:latin typeface="Metropolis"/>
                        </a:rPr>
                        <a:t>Time</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Quality</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Risks</a:t>
                      </a:r>
                      <a:endParaRPr lang="en-GB" sz="7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843309">
                <a:tc>
                  <a:txBody>
                    <a:bodyPr/>
                    <a:lstStyle/>
                    <a:p>
                      <a:r>
                        <a:rPr lang="en-GB" sz="900" b="1">
                          <a:latin typeface="Metropolis"/>
                        </a:rPr>
                        <a:t>1. Levelling up availability and performance</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Red, to highlight the lack of confidence in the data available or expected to be received in time to support the workstream deliverables.</a:t>
                      </a: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has processed data sub-missions since mid-Feb, as per plan, but low levels of participation and incomplete data. Requirement of 6 consecutive months of data for 60-80% of market not fulfilled, putting Nov deadline at risk </a:t>
                      </a:r>
                      <a:endParaRPr lang="en-US" sz="800" b="0" i="0" u="none" strike="noStrike" kern="1200" noProof="0">
                        <a:solidFill>
                          <a:schemeClr val="tx1"/>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TPP roundtable being organized on 01-Aug to mitigate the data risk and to help inform JROC on next steps, incl. potential FCA 'voluntary data request'</a:t>
                      </a:r>
                      <a:endParaRPr lang="en-US" sz="800" b="0" i="0" u="none" strike="noStrike" kern="1200" noProof="0">
                        <a:solidFill>
                          <a:schemeClr val="tx1"/>
                        </a:solidFill>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dk1"/>
                          </a:solidFill>
                          <a:latin typeface="Metropolis"/>
                          <a:ea typeface="+mn-ea"/>
                          <a:cs typeface="+mn-cs"/>
                        </a:rPr>
                        <a:t>TPP roundtable scheduled for 01-Aug</a:t>
                      </a:r>
                    </a:p>
                    <a:p>
                      <a:pPr marL="83820" lvl="0" indent="-83820" algn="l">
                        <a:buFont typeface="Arial" panose="020B0604020202020204" pitchFamily="34" charset="0"/>
                        <a:buChar char="•"/>
                      </a:pPr>
                      <a:r>
                        <a:rPr lang="en-GB" sz="800" kern="1200">
                          <a:solidFill>
                            <a:schemeClr val="dk1"/>
                          </a:solidFill>
                          <a:latin typeface="Metropolis"/>
                          <a:ea typeface="+mn-ea"/>
                          <a:cs typeface="+mn-cs"/>
                        </a:rPr>
                        <a:t>Questionnaire to be issued to participants to solicit feedback 01-16-Aug.</a:t>
                      </a:r>
                    </a:p>
                    <a:p>
                      <a:pPr marL="83820" lvl="0" indent="-83820" algn="l">
                        <a:buFont typeface="Arial" panose="020B0604020202020204" pitchFamily="34" charset="0"/>
                        <a:buChar char="•"/>
                      </a:pPr>
                      <a:r>
                        <a:rPr lang="en-GB" sz="800" kern="1200">
                          <a:solidFill>
                            <a:schemeClr val="dk1"/>
                          </a:solidFill>
                          <a:latin typeface="Metropolis"/>
                          <a:ea typeface="+mn-ea"/>
                          <a:cs typeface="+mn-cs"/>
                        </a:rPr>
                        <a:t>Report to JROC on participants feedback planned for w/c 26-Aug.</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b="0" i="0" u="none" strike="noStrike" kern="1200" noProof="0">
                          <a:solidFill>
                            <a:schemeClr val="dk1"/>
                          </a:solidFill>
                          <a:latin typeface="Metropolis"/>
                        </a:rPr>
                        <a:t>TPP roundtable on  01-Aug.</a:t>
                      </a:r>
                      <a:endParaRPr lang="en-GB" sz="800" kern="1200">
                        <a:solidFill>
                          <a:schemeClr val="dk1"/>
                        </a:solidFill>
                        <a:latin typeface="Metropolis"/>
                        <a:ea typeface="+mn-ea"/>
                        <a:cs typeface="+mn-cs"/>
                      </a:endParaRPr>
                    </a:p>
                    <a:p>
                      <a:pPr marL="83820" lvl="0" indent="-83820" algn="l">
                        <a:buFont typeface="Arial" panose="020B0604020202020204" pitchFamily="34" charset="0"/>
                        <a:buChar char="•"/>
                      </a:pPr>
                      <a:r>
                        <a:rPr lang="en-GB" sz="800" b="0" i="0" u="none" strike="noStrike" kern="1200" noProof="0">
                          <a:solidFill>
                            <a:schemeClr val="dk1"/>
                          </a:solidFill>
                          <a:latin typeface="Metropolis"/>
                        </a:rPr>
                        <a:t>Draft and publish questionnaire.</a:t>
                      </a:r>
                    </a:p>
                    <a:p>
                      <a:pPr marL="83820" lvl="0" indent="-83820" algn="l">
                        <a:buFont typeface="Arial" panose="020B0604020202020204" pitchFamily="34" charset="0"/>
                        <a:buChar char="•"/>
                      </a:pPr>
                      <a:r>
                        <a:rPr lang="en-GB" sz="800" b="0" i="0" u="none" strike="noStrike" kern="1200" noProof="0">
                          <a:solidFill>
                            <a:schemeClr val="dk1"/>
                          </a:solidFill>
                          <a:latin typeface="Metropolis"/>
                        </a:rPr>
                        <a:t>Continue collecting submission.</a:t>
                      </a:r>
                    </a:p>
                    <a:p>
                      <a:pPr marL="83820" lvl="0" indent="-83820" algn="l">
                        <a:buFont typeface="Arial" panose="020B0604020202020204" pitchFamily="34" charset="0"/>
                        <a:buChar char="•"/>
                      </a:pPr>
                      <a:r>
                        <a:rPr lang="en-GB" sz="800" b="0" i="0" u="none" strike="noStrike" kern="1200" noProof="0">
                          <a:solidFill>
                            <a:schemeClr val="dk1"/>
                          </a:solidFill>
                          <a:latin typeface="Metropolis"/>
                        </a:rPr>
                        <a:t>Support participants.</a:t>
                      </a:r>
                    </a:p>
                  </a:txBody>
                  <a:tcPr marL="36000" marR="36000" marT="36000" marB="36000" anchor="ctr"/>
                </a:tc>
                <a:extLst>
                  <a:ext uri="{0D108BD9-81ED-4DB2-BD59-A6C34878D82A}">
                    <a16:rowId xmlns:a16="http://schemas.microsoft.com/office/drawing/2014/main" val="2961555244"/>
                  </a:ext>
                </a:extLst>
              </a:tr>
              <a:tr h="1065508">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Amber, noting a risk of not receiving substantive data in time to fulfil the workstream deliverables, however, confidence in expected data is higher than for WS1.</a:t>
                      </a: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has processed data sub-missions since end-Feb, as per plan, but moderate participation (2 CMA9 + 1 non-CMA9) and incomplete data. Requirement of 6 consecutive months of data for 60-80% of market not fulfilled, potentially putting Nov deadline at risk</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ASPSP roundtable being organized on 1st Aug to mitigate the data risk and to help inform JROC on next steps, incl. potential FCA 'voluntary data request’.</a:t>
                      </a:r>
                      <a:endParaRPr lang="en-US" sz="800" b="0" i="0" u="none" strike="noStrike" kern="1200" noProof="0">
                        <a:solidFill>
                          <a:srgbClr val="000000"/>
                        </a:solidFill>
                        <a:latin typeface="Metropolis"/>
                      </a:endParaRPr>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chemeClr val="dk1"/>
                          </a:solidFill>
                          <a:latin typeface="Metropolis"/>
                        </a:rPr>
                        <a:t>ASPSP roundtable on 1st Aug.</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kern="1200">
                          <a:solidFill>
                            <a:schemeClr val="dk1"/>
                          </a:solidFill>
                          <a:latin typeface="Metropolis"/>
                          <a:ea typeface="+mn-ea"/>
                          <a:cs typeface="+mn-cs"/>
                        </a:rPr>
                        <a:t>Questionnaire to be issued to participants to solicit feedback 01-16-Aug</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Report to JROC on participants feedback planned for w/c 26 Aug.</a:t>
                      </a:r>
                      <a:endParaRPr lang="en-GB" sz="1600">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b="0" i="0" u="none" strike="noStrike" kern="1200" noProof="0">
                          <a:solidFill>
                            <a:schemeClr val="dk1"/>
                          </a:solidFill>
                          <a:latin typeface="Metropolis"/>
                        </a:rPr>
                        <a:t>ASPSP roundtable on  01-Aug.</a:t>
                      </a:r>
                      <a:endParaRPr lang="en-GB" sz="800" kern="1200">
                        <a:solidFill>
                          <a:schemeClr val="dk1"/>
                        </a:solidFill>
                        <a:latin typeface="Metropolis"/>
                        <a:ea typeface="+mn-ea"/>
                        <a:cs typeface="+mn-cs"/>
                      </a:endParaRPr>
                    </a:p>
                    <a:p>
                      <a:pPr marL="83820" lvl="0" indent="-83820" algn="l">
                        <a:buFont typeface="Arial" panose="020B0604020202020204" pitchFamily="34" charset="0"/>
                        <a:buChar char="•"/>
                      </a:pPr>
                      <a:r>
                        <a:rPr lang="en-GB" sz="800" b="0" i="0" u="none" strike="noStrike" kern="1200" noProof="0">
                          <a:solidFill>
                            <a:schemeClr val="dk1"/>
                          </a:solidFill>
                          <a:latin typeface="Metropolis"/>
                        </a:rPr>
                        <a:t>Draft and publish questionnaire.</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Continue collecting submission</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Support participants</a:t>
                      </a:r>
                      <a:endParaRPr lang="en-GB" sz="1600">
                        <a:latin typeface="Metropolis"/>
                      </a:endParaRPr>
                    </a:p>
                  </a:txBody>
                  <a:tcPr marL="36000" marR="36000" marT="36000" marB="36000" anchor="ctr"/>
                </a:tc>
                <a:extLst>
                  <a:ext uri="{0D108BD9-81ED-4DB2-BD59-A6C34878D82A}">
                    <a16:rowId xmlns:a16="http://schemas.microsoft.com/office/drawing/2014/main" val="3522747918"/>
                  </a:ext>
                </a:extLst>
              </a:tr>
              <a:tr h="1176608">
                <a:tc>
                  <a:txBody>
                    <a:bodyPr/>
                    <a:lstStyle/>
                    <a:p>
                      <a:r>
                        <a:rPr lang="en-GB" sz="900" b="1">
                          <a:latin typeface="Metropolis"/>
                        </a:rPr>
                        <a:t>2b. Financial crime tools (e.g. TRIs)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Reporting Amber, to acknowledge the risk that the quality of data expected from participating ASPSP’s has not been established.</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TPPs are steadily raising TRI volumes; however, the total is still below expectations due to some caution now that we are ‘Live’. which is reflected as an amber status against the time measure. </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A forecasting tool has been set up to monitor anticipated volumes from TPPs, to help assess any potential impact on the pilot’s timeline and confirm the completeness of the TRIs being used.</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Draft and publish incremental monthly (Aug/Sep) progress updates to FCA/JROC.</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The focus on driving TRI volumes up and assessing the accuracy of the data provided; essential for a successful pilot.</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Monitor TPP volumes &amp; TRI usage forecasts.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Validate correct usage and accuracy of TRIs.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The overall pilot activity from OBL will largely remain unchanged until we begin to see a significant increase in payment volumes sending TRIs, OBL will then start monitoring any changes and their impact.</a:t>
                      </a:r>
                    </a:p>
                  </a:txBody>
                  <a:tcPr marL="36000" marR="36000" marT="36000" marB="36000" anchor="ctr"/>
                </a:tc>
                <a:extLst>
                  <a:ext uri="{0D108BD9-81ED-4DB2-BD59-A6C34878D82A}">
                    <a16:rowId xmlns:a16="http://schemas.microsoft.com/office/drawing/2014/main" val="1196494340"/>
                  </a:ext>
                </a:extLst>
              </a:tr>
              <a:tr h="621109">
                <a:tc>
                  <a:txBody>
                    <a:bodyPr/>
                    <a:lstStyle/>
                    <a:p>
                      <a:r>
                        <a:rPr lang="en-GB" sz="900" b="1">
                          <a:latin typeface="Metropolis"/>
                        </a:rPr>
                        <a:t>3. Consumer Protection (Disputes)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Reporting Green.</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Held initial informal chat with FCA to discuss scope of next stages of WS3</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an extent there remains a lack of clarity on scope which needs to be addressed</a:t>
                      </a:r>
                      <a:endParaRPr lang="en-US" sz="800" kern="1200">
                        <a:solidFill>
                          <a:schemeClr val="tx1"/>
                        </a:solidFill>
                        <a:latin typeface="Metropolis"/>
                        <a:ea typeface="+mn-ea"/>
                        <a:cs typeface="+mn-cs"/>
                      </a:endParaRPr>
                    </a:p>
                  </a:txBody>
                  <a:tcPr marL="36000" marR="36000" marT="36000" marB="36000" anchor="ctr"/>
                </a:tc>
                <a:tc>
                  <a:txBody>
                    <a:bodyPr/>
                    <a:lstStyle/>
                    <a:p>
                      <a:pPr marL="83820" lvl="0" indent="-83820" algn="l" defTabSz="914400" rtl="0" eaLnBrk="1" latinLnBrk="0" hangingPunct="1">
                        <a:buFont typeface="Arial" panose="020B0604020202020204" pitchFamily="34" charset="0"/>
                        <a:buChar char="•"/>
                      </a:pPr>
                      <a:r>
                        <a:rPr lang="en-GB" sz="800" kern="1200">
                          <a:solidFill>
                            <a:schemeClr val="tx1"/>
                          </a:solidFill>
                          <a:latin typeface="Metropolis"/>
                          <a:ea typeface="+mn-ea"/>
                          <a:cs typeface="+mn-cs"/>
                        </a:rPr>
                        <a:t>Publish Scope Doc to JROC (Aug-24).</a:t>
                      </a:r>
                    </a:p>
                    <a:p>
                      <a:pPr marL="83820" lvl="0" indent="-83820" algn="l">
                        <a:buFont typeface="Arial" panose="020B0604020202020204" pitchFamily="34" charset="0"/>
                        <a:buChar char="•"/>
                      </a:pPr>
                      <a:r>
                        <a:rPr lang="en-GB" sz="800" kern="1200">
                          <a:solidFill>
                            <a:schemeClr val="tx1"/>
                          </a:solidFill>
                          <a:latin typeface="Metropolis"/>
                          <a:ea typeface="+mn-ea"/>
                          <a:cs typeface="+mn-cs"/>
                        </a:rPr>
                        <a:t>Establish co-dependencies with WS5 consumer protection cross-cutting issues.  </a:t>
                      </a:r>
                    </a:p>
                    <a:p>
                      <a:pPr marL="83820" lvl="0" indent="-83820" algn="l" rtl="0" eaLnBrk="1" latinLnBrk="0" hangingPunct="1">
                        <a:buFont typeface="Arial" panose="020B0604020202020204" pitchFamily="34" charset="0"/>
                        <a:buChar char="•"/>
                      </a:pPr>
                      <a:endParaRPr lang="en-GB" sz="800" kern="1200">
                        <a:solidFill>
                          <a:schemeClr val="tx1"/>
                        </a:solidFill>
                        <a:latin typeface="Metropolis"/>
                        <a:ea typeface="+mn-ea"/>
                        <a:cs typeface="+mn-cs"/>
                      </a:endParaRP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Progress thinking and f</a:t>
                      </a:r>
                      <a:r>
                        <a:rPr lang="en-GB" sz="800" kern="1200">
                          <a:solidFill>
                            <a:schemeClr val="dk1"/>
                          </a:solidFill>
                          <a:latin typeface="Metropolis"/>
                          <a:ea typeface="+mn-ea"/>
                          <a:cs typeface="+mn-cs"/>
                        </a:rPr>
                        <a:t>inalise scope.</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Review scope internally and then share with FCA for input/sign-off.</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Set up/hold roundtables and develop stimulus materials.</a:t>
                      </a:r>
                    </a:p>
                  </a:txBody>
                  <a:tcPr marL="36000" marR="36000" marT="36000" marB="36000" anchor="ctr"/>
                </a:tc>
                <a:extLst>
                  <a:ext uri="{0D108BD9-81ED-4DB2-BD59-A6C34878D82A}">
                    <a16:rowId xmlns:a16="http://schemas.microsoft.com/office/drawing/2014/main" val="1245212670"/>
                  </a:ext>
                </a:extLst>
              </a:tr>
              <a:tr h="539949">
                <a:tc>
                  <a:txBody>
                    <a:bodyPr/>
                    <a:lstStyle/>
                    <a:p>
                      <a:r>
                        <a:rPr lang="en-GB" sz="900" b="1">
                          <a:latin typeface="Metropolis"/>
                        </a:rPr>
                        <a:t>4. Information Flows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u="none" strike="noStrike" kern="1200" noProof="0">
                          <a:solidFill>
                            <a:schemeClr val="dk1"/>
                          </a:solidFill>
                          <a:latin typeface="Metropolis"/>
                          <a:ea typeface="+mn-ea"/>
                          <a:cs typeface="+mn-cs"/>
                        </a:rPr>
                        <a:t>Reporting Green.</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u="none" strike="noStrike" kern="1200" noProof="0">
                          <a:solidFill>
                            <a:schemeClr val="dk1"/>
                          </a:solidFill>
                          <a:latin typeface="Metropolis"/>
                          <a:ea typeface="+mn-ea"/>
                          <a:cs typeface="+mn-cs"/>
                        </a:rPr>
                        <a:t>V4 of the OB Standard published in Jun-24 with information flow enhancements as optional, team will be monitoring adoption ahead of a publishing a report on status by the end of Sep-24.</a:t>
                      </a:r>
                      <a:endParaRPr lang="en-US" sz="800" b="0" i="0" u="none" strike="noStrike" kern="1200">
                        <a:solidFill>
                          <a:schemeClr val="dk1"/>
                        </a:solidFill>
                        <a:latin typeface="Metropolis"/>
                        <a:ea typeface="+mn-ea"/>
                        <a:cs typeface="+mn-cs"/>
                      </a:endParaRPr>
                    </a:p>
                  </a:txBody>
                  <a:tcPr marL="36000" marR="36000" marT="36000" marB="36000" anchor="ctr"/>
                </a:tc>
                <a:tc>
                  <a:txBody>
                    <a:bodyPr/>
                    <a:lstStyle/>
                    <a:p>
                      <a:pPr marL="83820" lvl="0" indent="-83820" algn="l" defTabSz="914400" rtl="0" eaLnBrk="1" latinLnBrk="0" hangingPunct="1">
                        <a:lnSpc>
                          <a:spcPct val="100000"/>
                        </a:lnSpc>
                        <a:spcBef>
                          <a:spcPts val="0"/>
                        </a:spcBef>
                        <a:spcAft>
                          <a:spcPts val="0"/>
                        </a:spcAft>
                        <a:buClr>
                          <a:srgbClr val="000000"/>
                        </a:buClr>
                        <a:buFont typeface="Arial,Sans-Serif" panose="020B0604020202020204" pitchFamily="34" charset="0"/>
                        <a:buChar char="•"/>
                      </a:pPr>
                      <a:r>
                        <a:rPr lang="en-US" sz="800" b="0" i="0" u="none" strike="noStrike" kern="1200">
                          <a:solidFill>
                            <a:schemeClr val="dk1"/>
                          </a:solidFill>
                          <a:latin typeface="Metropolis"/>
                          <a:ea typeface="+mn-ea"/>
                          <a:cs typeface="+mn-cs"/>
                        </a:rPr>
                        <a:t>Monthly bilats with ASPSPs to monitor adoption/implementation</a:t>
                      </a:r>
                    </a:p>
                    <a:p>
                      <a:pPr marL="83820" lvl="0" indent="-83820" algn="l" defTabSz="914400" rtl="0" eaLnBrk="1" latinLnBrk="0" hangingPunct="1">
                        <a:lnSpc>
                          <a:spcPct val="100000"/>
                        </a:lnSpc>
                        <a:spcBef>
                          <a:spcPts val="0"/>
                        </a:spcBef>
                        <a:spcAft>
                          <a:spcPts val="0"/>
                        </a:spcAft>
                        <a:buClr>
                          <a:srgbClr val="000000"/>
                        </a:buClr>
                        <a:buFont typeface="Arial,Sans-Serif" panose="020B0604020202020204" pitchFamily="34" charset="0"/>
                        <a:buChar char="•"/>
                      </a:pPr>
                      <a:r>
                        <a:rPr lang="en-US" sz="800" b="0" i="0" u="none" strike="noStrike" kern="1200">
                          <a:solidFill>
                            <a:schemeClr val="dk1"/>
                          </a:solidFill>
                          <a:latin typeface="Metropolis"/>
                          <a:ea typeface="+mn-ea"/>
                          <a:cs typeface="+mn-cs"/>
                        </a:rPr>
                        <a:t>Discussion with Pay.uk regarding the development of FPS.</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noProof="0">
                          <a:solidFill>
                            <a:schemeClr val="dk1"/>
                          </a:solidFill>
                          <a:latin typeface="Metropolis"/>
                          <a:ea typeface="+mn-ea"/>
                          <a:cs typeface="+mn-cs"/>
                        </a:rPr>
                        <a:t>Deliver a 'gap analysis report' by end of Sep-24 sharing an ecosystem adoption/implementation status</a:t>
                      </a: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817122582"/>
                  </a:ext>
                </a:extLst>
              </a:tr>
            </a:tbl>
          </a:graphicData>
        </a:graphic>
      </p:graphicFrame>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extLst>
              <p:ext uri="{D42A27DB-BD31-4B8C-83A1-F6EECF244321}">
                <p14:modId xmlns:p14="http://schemas.microsoft.com/office/powerpoint/2010/main" val="171632456"/>
              </p:ext>
            </p:extLst>
          </p:nvPr>
        </p:nvGraphicFramePr>
        <p:xfrm>
          <a:off x="7297270" y="416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extLst>
              <p:ext uri="{D42A27DB-BD31-4B8C-83A1-F6EECF244321}">
                <p14:modId xmlns:p14="http://schemas.microsoft.com/office/powerpoint/2010/main" val="2393428242"/>
              </p:ext>
            </p:extLst>
          </p:nvPr>
        </p:nvGraphicFramePr>
        <p:xfrm>
          <a:off x="9744136" y="23655"/>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Tree>
    <p:extLst>
      <p:ext uri="{BB962C8B-B14F-4D97-AF65-F5344CB8AC3E}">
        <p14:creationId xmlns:p14="http://schemas.microsoft.com/office/powerpoint/2010/main" val="91430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 5 Status Report </a:t>
            </a:r>
            <a:r>
              <a:rPr lang="en-GB" sz="2000">
                <a:latin typeface="Metropolis"/>
              </a:rPr>
              <a:t>(as at 26.07.24)</a:t>
            </a:r>
            <a:endParaRPr lang="en-GB" sz="2400">
              <a:latin typeface="Metropolis"/>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345514" y="1158651"/>
          <a:ext cx="11533630" cy="4462292"/>
        </p:xfrm>
        <a:graphic>
          <a:graphicData uri="http://schemas.openxmlformats.org/drawingml/2006/table">
            <a:tbl>
              <a:tblPr firstRow="1" bandRow="1">
                <a:tableStyleId>{5C22544A-7EE6-4342-B048-85BDC9FD1C3A}</a:tableStyleId>
              </a:tblPr>
              <a:tblGrid>
                <a:gridCol w="415136">
                  <a:extLst>
                    <a:ext uri="{9D8B030D-6E8A-4147-A177-3AD203B41FA5}">
                      <a16:colId xmlns:a16="http://schemas.microsoft.com/office/drawing/2014/main" val="4250877703"/>
                    </a:ext>
                  </a:extLst>
                </a:gridCol>
                <a:gridCol w="846364">
                  <a:extLst>
                    <a:ext uri="{9D8B030D-6E8A-4147-A177-3AD203B41FA5}">
                      <a16:colId xmlns:a16="http://schemas.microsoft.com/office/drawing/2014/main" val="716176290"/>
                    </a:ext>
                  </a:extLst>
                </a:gridCol>
                <a:gridCol w="284046">
                  <a:extLst>
                    <a:ext uri="{9D8B030D-6E8A-4147-A177-3AD203B41FA5}">
                      <a16:colId xmlns:a16="http://schemas.microsoft.com/office/drawing/2014/main" val="3094528232"/>
                    </a:ext>
                  </a:extLst>
                </a:gridCol>
                <a:gridCol w="284046">
                  <a:extLst>
                    <a:ext uri="{9D8B030D-6E8A-4147-A177-3AD203B41FA5}">
                      <a16:colId xmlns:a16="http://schemas.microsoft.com/office/drawing/2014/main" val="198086448"/>
                    </a:ext>
                  </a:extLst>
                </a:gridCol>
                <a:gridCol w="284046">
                  <a:extLst>
                    <a:ext uri="{9D8B030D-6E8A-4147-A177-3AD203B41FA5}">
                      <a16:colId xmlns:a16="http://schemas.microsoft.com/office/drawing/2014/main" val="808849939"/>
                    </a:ext>
                  </a:extLst>
                </a:gridCol>
                <a:gridCol w="284046">
                  <a:extLst>
                    <a:ext uri="{9D8B030D-6E8A-4147-A177-3AD203B41FA5}">
                      <a16:colId xmlns:a16="http://schemas.microsoft.com/office/drawing/2014/main" val="2278467631"/>
                    </a:ext>
                  </a:extLst>
                </a:gridCol>
                <a:gridCol w="4343400">
                  <a:extLst>
                    <a:ext uri="{9D8B030D-6E8A-4147-A177-3AD203B41FA5}">
                      <a16:colId xmlns:a16="http://schemas.microsoft.com/office/drawing/2014/main" val="2765565782"/>
                    </a:ext>
                  </a:extLst>
                </a:gridCol>
                <a:gridCol w="2396273">
                  <a:extLst>
                    <a:ext uri="{9D8B030D-6E8A-4147-A177-3AD203B41FA5}">
                      <a16:colId xmlns:a16="http://schemas.microsoft.com/office/drawing/2014/main" val="2819188149"/>
                    </a:ext>
                  </a:extLst>
                </a:gridCol>
                <a:gridCol w="2396273">
                  <a:extLst>
                    <a:ext uri="{9D8B030D-6E8A-4147-A177-3AD203B41FA5}">
                      <a16:colId xmlns:a16="http://schemas.microsoft.com/office/drawing/2014/main" val="2010091397"/>
                    </a:ext>
                  </a:extLst>
                </a:gridCol>
              </a:tblGrid>
              <a:tr h="326387">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18269">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700" b="1">
                          <a:solidFill>
                            <a:schemeClr val="bg1"/>
                          </a:solidFill>
                          <a:latin typeface="Metropolis"/>
                        </a:rPr>
                        <a:t>Overall</a:t>
                      </a:r>
                    </a:p>
                  </a:txBody>
                  <a:tcPr vert="vert270" anchor="ctr">
                    <a:solidFill>
                      <a:schemeClr val="accent1"/>
                    </a:solidFill>
                  </a:tcPr>
                </a:tc>
                <a:tc>
                  <a:txBody>
                    <a:bodyPr/>
                    <a:lstStyle/>
                    <a:p>
                      <a:pPr algn="ctr"/>
                      <a:r>
                        <a:rPr lang="en-US" sz="700" b="1">
                          <a:solidFill>
                            <a:schemeClr val="bg1"/>
                          </a:solidFill>
                          <a:latin typeface="Metropolis"/>
                        </a:rPr>
                        <a:t>Time</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Quality</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Risks</a:t>
                      </a:r>
                      <a:endParaRPr lang="en-GB" sz="7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653538">
                <a:tc gridSpan="2">
                  <a:txBody>
                    <a:bodyPr/>
                    <a:lstStyle/>
                    <a:p>
                      <a:r>
                        <a:rPr lang="en-GB" sz="900" b="1">
                          <a:latin typeface="Metropolis"/>
                        </a:rPr>
                        <a:t>5.1. Technical</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Reporting Green.</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Initial gap analysis and recommendations presented at the VRP WG 24-Aug.  Agreed that no additional development of APIs required above sweeping (final feedback and confirmation pending from WG members).</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Publish final (agreed) Blueprint recommendations analysis report</a:t>
                      </a:r>
                    </a:p>
                    <a:p>
                      <a:pPr marL="83820" lvl="0" indent="-83820" algn="l">
                        <a:buFont typeface="Arial" panose="020B0604020202020204" pitchFamily="34" charset="0"/>
                        <a:buChar char="•"/>
                      </a:pPr>
                      <a:r>
                        <a:rPr lang="en-GB" sz="800" kern="1200">
                          <a:solidFill>
                            <a:schemeClr val="dk1"/>
                          </a:solidFill>
                          <a:latin typeface="Metropolis"/>
                          <a:ea typeface="+mn-ea"/>
                          <a:cs typeface="+mn-cs"/>
                        </a:rPr>
                        <a:t>Commence development of a technical requirements roadmap to support identified Wave 2/3 requirements.   </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Review any VRP WG feedback and update the Blueprint recommendation analysis report if required.</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Track technical and functional requirements that may arising from the MLA development </a:t>
                      </a:r>
                      <a:r>
                        <a:rPr lang="en-GB" sz="800" kern="1200" err="1">
                          <a:solidFill>
                            <a:schemeClr val="dk1"/>
                          </a:solidFill>
                          <a:latin typeface="Metropolis"/>
                          <a:ea typeface="+mn-ea"/>
                          <a:cs typeface="+mn-cs"/>
                        </a:rPr>
                        <a:t>substream</a:t>
                      </a:r>
                      <a:r>
                        <a:rPr lang="en-GB" sz="800" kern="1200">
                          <a:solidFill>
                            <a:schemeClr val="dk1"/>
                          </a:solidFill>
                          <a:latin typeface="Metropolis"/>
                          <a:ea typeface="+mn-ea"/>
                          <a:cs typeface="+mn-cs"/>
                        </a:rPr>
                        <a:t>.</a:t>
                      </a:r>
                    </a:p>
                  </a:txBody>
                  <a:tcPr marL="36000" marR="36000" marT="36000" marB="36000" anchor="ctr"/>
                </a:tc>
                <a:extLst>
                  <a:ext uri="{0D108BD9-81ED-4DB2-BD59-A6C34878D82A}">
                    <a16:rowId xmlns:a16="http://schemas.microsoft.com/office/drawing/2014/main" val="2961555244"/>
                  </a:ext>
                </a:extLst>
              </a:tr>
              <a:tr h="653538">
                <a:tc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dk1"/>
                          </a:solidFill>
                          <a:latin typeface="Metropolis"/>
                          <a:ea typeface="+mn-ea"/>
                          <a:cs typeface="+mn-cs"/>
                        </a:rPr>
                        <a:t>A</a:t>
                      </a:r>
                      <a:endParaRPr lang="en-GB" sz="900" b="1" kern="1200">
                        <a:solidFill>
                          <a:schemeClr val="dk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dk1"/>
                          </a:solidFill>
                          <a:latin typeface="Metropolis"/>
                          <a:ea typeface="+mn-ea"/>
                          <a:cs typeface="+mn-cs"/>
                        </a:rPr>
                        <a:t>A</a:t>
                      </a:r>
                      <a:endParaRPr lang="en-GB" sz="900" b="1" kern="1200">
                        <a:solidFill>
                          <a:schemeClr val="dk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Reporting Amber due to the dependency on a JROC decision being made and the uncertainty of the delivery timings and requirements that may arise from that critical path decision.</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Working through the evaluation criteria of potential Dispute mechanisms/solutions with a key critical path dependency on a decision on what solution to take required by early September.  </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Only the timing of the OBL solution has been assessed to-date so the viability of any alternative tool will need to be deep-dived, subject to the decision on which solution to adopt.</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Publish final disputes system functional and non-functional requirements for Wave 1.</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Define evaluation criteria and framework including weighting.</a:t>
                      </a:r>
                    </a:p>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initial view of Disputes mechanism evaluation to be shared at VRP WG on 08-Aug.</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Finalise the evaluation framework including weighting.</a:t>
                      </a:r>
                    </a:p>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Commence evaluation work to describe Dispute mechanisms/solutions.</a:t>
                      </a:r>
                    </a:p>
                  </a:txBody>
                  <a:tcPr marL="36000" marR="36000" marT="36000" marB="36000" anchor="ctr"/>
                </a:tc>
                <a:extLst>
                  <a:ext uri="{0D108BD9-81ED-4DB2-BD59-A6C34878D82A}">
                    <a16:rowId xmlns:a16="http://schemas.microsoft.com/office/drawing/2014/main" val="3522747918"/>
                  </a:ext>
                </a:extLst>
              </a:tr>
              <a:tr h="653538">
                <a:tc gridSpan="2">
                  <a:txBody>
                    <a:bodyPr/>
                    <a:lstStyle/>
                    <a:p>
                      <a:r>
                        <a:rPr lang="en-GB" sz="900" b="1">
                          <a:latin typeface="Metropolis"/>
                        </a:rPr>
                        <a:t>5.3. Industry Engagement</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Green.</a:t>
                      </a:r>
                    </a:p>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Tracker to collect TPP's 'expressions of interest' created – ongoing.</a:t>
                      </a:r>
                      <a:endParaRPr lang="en-US" sz="800" b="0" i="0" u="none" strike="noStrike" kern="1200" noProof="0">
                        <a:solidFill>
                          <a:srgbClr val="000000"/>
                        </a:solidFill>
                        <a:latin typeface="Metropolis"/>
                      </a:endParaRPr>
                    </a:p>
                    <a:p>
                      <a:pPr marL="83820" lvl="0"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Examples of potential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use cases gathered from TPPs, to inform Policy work on sectors definition.</a:t>
                      </a:r>
                      <a:endParaRPr lang="en-US" sz="800" b="0" i="0" u="none" strike="noStrike" kern="1200" noProof="0">
                        <a:solidFill>
                          <a:srgbClr val="000000"/>
                        </a:solidFill>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dk1"/>
                          </a:solidFill>
                          <a:latin typeface="Metropolis"/>
                          <a:ea typeface="+mn-ea"/>
                          <a:cs typeface="+mn-cs"/>
                        </a:rPr>
                        <a:t>Update ‘expression of interest’ tracker.</a:t>
                      </a:r>
                    </a:p>
                  </a:txBody>
                  <a:tcPr marL="36000" marR="36000" marT="36000" marB="36000" anchor="ct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Continue conversations with TPPs.</a:t>
                      </a:r>
                      <a:endParaRPr lang="en-US" sz="800" b="0" i="0" u="none" strike="noStrike" kern="1200" noProof="0">
                        <a:solidFill>
                          <a:srgbClr val="000000"/>
                        </a:solidFill>
                        <a:latin typeface="Metropolis"/>
                      </a:endParaRPr>
                    </a:p>
                    <a:p>
                      <a:pPr marL="83820" marR="0" lvl="0"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Continue gathering potential use cases to inform Wave 1 sectors definition.</a:t>
                      </a:r>
                      <a:endParaRPr lang="en-US" sz="800" b="0" i="0" u="none" strike="noStrike" kern="1200" noProof="0">
                        <a:solidFill>
                          <a:srgbClr val="000000"/>
                        </a:solidFill>
                        <a:latin typeface="Metropolis"/>
                      </a:endParaRPr>
                    </a:p>
                  </a:txBody>
                  <a:tcPr marL="36000" marR="36000" marT="36000" marB="36000" anchor="ctr"/>
                </a:tc>
                <a:extLst>
                  <a:ext uri="{0D108BD9-81ED-4DB2-BD59-A6C34878D82A}">
                    <a16:rowId xmlns:a16="http://schemas.microsoft.com/office/drawing/2014/main" val="1245212670"/>
                  </a:ext>
                </a:extLst>
              </a:tr>
              <a:tr h="653538">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Reporting Amber due to the </a:t>
                      </a:r>
                      <a:r>
                        <a:rPr lang="en-GB" sz="800" kern="1200">
                          <a:solidFill>
                            <a:schemeClr val="tx1"/>
                          </a:solidFill>
                          <a:latin typeface="Metropolis"/>
                          <a:ea typeface="+mn-ea"/>
                          <a:cs typeface="+mn-cs"/>
                        </a:rPr>
                        <a:t>dependency on a  decision being made on the procurement process in a timely manner and the risk that the subsequent activity plan may not be achieved in line with the current plan of record..</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Business requirements have been split into 2 streams of work; proposition and operational requirements; have planned timetable of WG meetings to address.</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Need to start RFP process for legal support to meet agreed timelines, but do not have an agreed way forward with Pay.UK and JROC; propose to bring issue to VRP IG meeting on Jul-31 for a decision.</a:t>
                      </a: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Publish the propositional business requirements for the MLA.</a:t>
                      </a:r>
                    </a:p>
                    <a:p>
                      <a:pPr marL="83820" indent="-83820" algn="l" defTabSz="914400" rtl="0" eaLnBrk="1" latinLnBrk="0" hangingPunct="1">
                        <a:buFont typeface="Arial" panose="020B0604020202020204" pitchFamily="34" charset="0"/>
                        <a:buChar char="•"/>
                      </a:pPr>
                      <a:r>
                        <a:rPr lang="en-US" sz="800" kern="1200">
                          <a:solidFill>
                            <a:schemeClr val="dk1"/>
                          </a:solidFill>
                          <a:latin typeface="Metropolis"/>
                          <a:ea typeface="+mn-ea"/>
                          <a:cs typeface="+mn-cs"/>
                        </a:rPr>
                        <a:t>To publish the Wave 1 sector definitions.</a:t>
                      </a:r>
                    </a:p>
                    <a:p>
                      <a:pPr marL="83820" indent="-83820" algn="l" rtl="0" eaLnBrk="1" latinLnBrk="0" hangingPunct="1">
                        <a:buFont typeface="Arial" panose="020B0604020202020204" pitchFamily="34" charset="0"/>
                        <a:buChar char="•"/>
                      </a:pPr>
                      <a:r>
                        <a:rPr lang="en-US" sz="800" kern="1200">
                          <a:solidFill>
                            <a:schemeClr val="dk1"/>
                          </a:solidFill>
                          <a:latin typeface="Metropolis"/>
                          <a:ea typeface="+mn-ea"/>
                          <a:cs typeface="+mn-cs"/>
                        </a:rPr>
                        <a:t>To have selected and contracted with external legal firm ready for onboarding in early September. </a:t>
                      </a:r>
                    </a:p>
                    <a:p>
                      <a:pPr marL="83820" lvl="0" indent="-83820" algn="l">
                        <a:buFont typeface="Arial" panose="020B0604020202020204" pitchFamily="34" charset="0"/>
                        <a:buChar char="•"/>
                      </a:pPr>
                      <a:r>
                        <a:rPr lang="en-GB" sz="800" b="0" i="0" u="none" strike="noStrike" kern="1200" noProof="0">
                          <a:solidFill>
                            <a:schemeClr val="tx1"/>
                          </a:solidFill>
                          <a:latin typeface="Metropolis"/>
                        </a:rPr>
                        <a:t>Establish co-dependencies with WS3 consumer protection cross-cutting issues. </a:t>
                      </a:r>
                      <a:endParaRPr lang="en-US" sz="800" kern="1200">
                        <a:solidFill>
                          <a:schemeClr val="dk1"/>
                        </a:solidFill>
                        <a:latin typeface="Metropolis"/>
                        <a:ea typeface="+mn-ea"/>
                        <a:cs typeface="+mn-cs"/>
                      </a:endParaRP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Define and agree the Wave 1 sectors /use cases.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Define and agree the </a:t>
                      </a:r>
                      <a:r>
                        <a:rPr lang="en-US" sz="800" kern="1200">
                          <a:solidFill>
                            <a:schemeClr val="dk1"/>
                          </a:solidFill>
                          <a:latin typeface="Metropolis"/>
                          <a:ea typeface="+mn-ea"/>
                          <a:cs typeface="+mn-cs"/>
                        </a:rPr>
                        <a:t>propositional arrangements to be drafted into MLA clauses.</a:t>
                      </a:r>
                    </a:p>
                  </a:txBody>
                  <a:tcPr marL="36000" marR="36000" marT="36000" marB="36000" anchor="ctr"/>
                </a:tc>
                <a:extLst>
                  <a:ext uri="{0D108BD9-81ED-4DB2-BD59-A6C34878D82A}">
                    <a16:rowId xmlns:a16="http://schemas.microsoft.com/office/drawing/2014/main" val="817122582"/>
                  </a:ext>
                </a:extLst>
              </a:tr>
              <a:tr h="653538">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2"/>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ON HOLD</a:t>
                      </a: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a:txBody>
                    <a:bodyPr/>
                    <a:lstStyle/>
                    <a:p>
                      <a:pPr marL="83820" lvl="0" indent="-83820" algn="l">
                        <a:buFont typeface="Arial" panose="020B0604020202020204" pitchFamily="34" charset="0"/>
                        <a:buChar char="•"/>
                      </a:pPr>
                      <a:r>
                        <a:rPr lang="en-US" sz="800" kern="1200" err="1">
                          <a:solidFill>
                            <a:schemeClr val="tx1"/>
                          </a:solidFill>
                          <a:latin typeface="Metropolis"/>
                          <a:ea typeface="+mn-ea"/>
                          <a:cs typeface="+mn-cs"/>
                        </a:rPr>
                        <a:t>Substream</a:t>
                      </a:r>
                      <a:r>
                        <a:rPr lang="en-US" sz="800" kern="1200">
                          <a:solidFill>
                            <a:schemeClr val="tx1"/>
                          </a:solidFill>
                          <a:latin typeface="Metropolis"/>
                          <a:ea typeface="+mn-ea"/>
                          <a:cs typeface="+mn-cs"/>
                        </a:rPr>
                        <a:t> reported as on-hold because of the dependency on JROC's response to the call for views and clarity on the deliverables.</a:t>
                      </a:r>
                    </a:p>
                    <a:p>
                      <a:pPr marL="83820" lvl="0" indent="-83820" algn="l">
                        <a:buFont typeface="Arial" panose="020B0604020202020204" pitchFamily="34" charset="0"/>
                        <a:buChar char="•"/>
                      </a:pPr>
                      <a:r>
                        <a:rPr lang="en-US" sz="800" kern="1200">
                          <a:solidFill>
                            <a:schemeClr val="tx1"/>
                          </a:solidFill>
                          <a:latin typeface="Metropolis"/>
                          <a:ea typeface="+mn-ea"/>
                          <a:cs typeface="+mn-cs"/>
                        </a:rPr>
                        <a:t>Discussion with FCA and PSR on approach still required.</a:t>
                      </a:r>
                    </a:p>
                  </a:txBody>
                  <a:tcPr marL="36000" marR="36000" marT="36000" marB="36000" anchor="ctr">
                    <a:solidFill>
                      <a:schemeClr val="bg2"/>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Define the deliverables required following review of the PSR’s consultation output.</a:t>
                      </a:r>
                    </a:p>
                  </a:txBody>
                  <a:tcPr marL="36000" marR="36000" marT="36000" marB="36000" anchor="c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get better understanding of the regulatory vs OBL/Pay.UK proposed approach to getting a starting commercial rate</a:t>
                      </a:r>
                    </a:p>
                  </a:txBody>
                  <a:tcPr marL="36000" marR="36000" marT="36000" marB="36000" anchor="ctr">
                    <a:solidFill>
                      <a:schemeClr val="bg2"/>
                    </a:solidFill>
                  </a:tcPr>
                </a:tc>
                <a:extLst>
                  <a:ext uri="{0D108BD9-81ED-4DB2-BD59-A6C34878D82A}">
                    <a16:rowId xmlns:a16="http://schemas.microsoft.com/office/drawing/2014/main" val="3981125100"/>
                  </a:ext>
                </a:extLst>
              </a:tr>
            </a:tbl>
          </a:graphicData>
        </a:graphic>
      </p:graphicFrame>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dk1"/>
                          </a:solidFill>
                          <a:latin typeface="Metropolis"/>
                          <a:ea typeface="+mn-ea"/>
                          <a:cs typeface="+mn-cs"/>
                        </a:rPr>
                        <a:t>A</a:t>
                      </a:r>
                      <a:endParaRPr lang="en-GB" sz="600" b="1" kern="1200">
                        <a:solidFill>
                          <a:schemeClr val="dk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ON HOLD</a:t>
                      </a:r>
                      <a:endParaRPr lang="en-GB" sz="600" b="1" kern="1200">
                        <a:solidFill>
                          <a:schemeClr val="bg1"/>
                        </a:solidFill>
                        <a:latin typeface="Metropolis"/>
                        <a:ea typeface="+mn-ea"/>
                        <a:cs typeface="+mn-cs"/>
                      </a:endParaRPr>
                    </a:p>
                  </a:txBody>
                  <a:tcPr marL="36000" marR="36000" marT="36000" marB="36000" anchor="ctr">
                    <a:solidFill>
                      <a:schemeClr val="bg1">
                        <a:lumMod val="65000"/>
                      </a:schemeClr>
                    </a:solidFill>
                  </a:tcPr>
                </a:tc>
                <a:tc hMerge="1">
                  <a:txBody>
                    <a:bodyPr/>
                    <a:lstStyle/>
                    <a:p>
                      <a:endParaRPr/>
                    </a:p>
                  </a:txBody>
                  <a:tcPr marL="36000" marR="36000" marT="36000" marB="36000" anchor="ctr">
                    <a:solidFill>
                      <a:schemeClr val="bg1">
                        <a:lumMod val="65000"/>
                      </a:schemeClr>
                    </a:solidFill>
                  </a:tcPr>
                </a:tc>
                <a:extLst>
                  <a:ext uri="{0D108BD9-81ED-4DB2-BD59-A6C34878D82A}">
                    <a16:rowId xmlns:a16="http://schemas.microsoft.com/office/drawing/2014/main" val="1109790096"/>
                  </a:ext>
                </a:extLst>
              </a:tr>
            </a:tbl>
          </a:graphicData>
        </a:graphic>
      </p:graphicFrame>
      <p:pic>
        <p:nvPicPr>
          <p:cNvPr id="2" name="Picture 1">
            <a:extLst>
              <a:ext uri="{FF2B5EF4-FFF2-40B4-BE49-F238E27FC236}">
                <a16:creationId xmlns:a16="http://schemas.microsoft.com/office/drawing/2014/main" id="{8DEBFE75-BDB4-007A-CD92-33ABB379F60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5028438" y="14735"/>
            <a:ext cx="1635179" cy="522029"/>
          </a:xfrm>
          <a:prstGeom prst="rect">
            <a:avLst/>
          </a:prstGeom>
        </p:spPr>
      </p:pic>
    </p:spTree>
    <p:extLst>
      <p:ext uri="{BB962C8B-B14F-4D97-AF65-F5344CB8AC3E}">
        <p14:creationId xmlns:p14="http://schemas.microsoft.com/office/powerpoint/2010/main" val="3408699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456B32-B615-9D0C-9776-6367B32D67B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8C3B978-2870-2622-5E76-4C6690AB5CB0}"/>
              </a:ext>
            </a:extLst>
          </p:cNvPr>
          <p:cNvSpPr>
            <a:spLocks noGrp="1"/>
          </p:cNvSpPr>
          <p:nvPr>
            <p:ph type="sldNum" sz="quarter" idx="12"/>
          </p:nvPr>
        </p:nvSpPr>
        <p:spPr/>
        <p:txBody>
          <a:bodyPr/>
          <a:lstStyle/>
          <a:p>
            <a:fld id="{F7DBEFEF-2EF4-7341-AFBF-5942378A7132}" type="slidenum">
              <a:rPr lang="en-US" smtClean="0"/>
              <a:t>17</a:t>
            </a:fld>
            <a:endParaRPr lang="en-US"/>
          </a:p>
        </p:txBody>
      </p:sp>
      <p:sp>
        <p:nvSpPr>
          <p:cNvPr id="4" name="Date Placeholder 3">
            <a:extLst>
              <a:ext uri="{FF2B5EF4-FFF2-40B4-BE49-F238E27FC236}">
                <a16:creationId xmlns:a16="http://schemas.microsoft.com/office/drawing/2014/main" id="{7EC17943-4A41-3478-1BBA-E040458FA207}"/>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FEAB1A8-E7D4-9057-1590-012EA0B81567}"/>
              </a:ext>
            </a:extLst>
          </p:cNvPr>
          <p:cNvSpPr>
            <a:spLocks noGrp="1"/>
          </p:cNvSpPr>
          <p:nvPr>
            <p:ph type="title"/>
          </p:nvPr>
        </p:nvSpPr>
        <p:spPr/>
        <p:txBody>
          <a:bodyPr/>
          <a:lstStyle/>
          <a:p>
            <a:r>
              <a:rPr lang="en-GB"/>
              <a:t>Proposed Mitigating Actions </a:t>
            </a:r>
          </a:p>
        </p:txBody>
      </p:sp>
      <p:sp>
        <p:nvSpPr>
          <p:cNvPr id="8" name="Content Placeholder 7">
            <a:extLst>
              <a:ext uri="{FF2B5EF4-FFF2-40B4-BE49-F238E27FC236}">
                <a16:creationId xmlns:a16="http://schemas.microsoft.com/office/drawing/2014/main" id="{4397FA37-518E-6823-9461-A442DBF37787}"/>
              </a:ext>
            </a:extLst>
          </p:cNvPr>
          <p:cNvSpPr>
            <a:spLocks noGrp="1"/>
          </p:cNvSpPr>
          <p:nvPr>
            <p:ph idx="1"/>
          </p:nvPr>
        </p:nvSpPr>
        <p:spPr>
          <a:xfrm>
            <a:off x="360000" y="1260000"/>
            <a:ext cx="11436721" cy="495922"/>
          </a:xfrm>
        </p:spPr>
        <p:txBody>
          <a:bodyPr>
            <a:normAutofit/>
          </a:bodyPr>
          <a:lstStyle/>
          <a:p>
            <a:r>
              <a:rPr lang="en-GB" sz="1400"/>
              <a:t>Table below shows the workstreams with either amber or red status with the causal factors and planned mitigations </a:t>
            </a:r>
          </a:p>
        </p:txBody>
      </p:sp>
      <p:graphicFrame>
        <p:nvGraphicFramePr>
          <p:cNvPr id="6" name="Table 5">
            <a:extLst>
              <a:ext uri="{FF2B5EF4-FFF2-40B4-BE49-F238E27FC236}">
                <a16:creationId xmlns:a16="http://schemas.microsoft.com/office/drawing/2014/main" id="{05FC41E7-D7A1-9069-30BD-316AFF360585}"/>
              </a:ext>
            </a:extLst>
          </p:cNvPr>
          <p:cNvGraphicFramePr>
            <a:graphicFrameLocks noGrp="1"/>
          </p:cNvGraphicFramePr>
          <p:nvPr>
            <p:extLst>
              <p:ext uri="{D42A27DB-BD31-4B8C-83A1-F6EECF244321}">
                <p14:modId xmlns:p14="http://schemas.microsoft.com/office/powerpoint/2010/main" val="2340133646"/>
              </p:ext>
            </p:extLst>
          </p:nvPr>
        </p:nvGraphicFramePr>
        <p:xfrm>
          <a:off x="288896" y="1696007"/>
          <a:ext cx="11386269" cy="4712028"/>
        </p:xfrm>
        <a:graphic>
          <a:graphicData uri="http://schemas.openxmlformats.org/drawingml/2006/table">
            <a:tbl>
              <a:tblPr firstRow="1" bandRow="1">
                <a:tableStyleId>{5C22544A-7EE6-4342-B048-85BDC9FD1C3A}</a:tableStyleId>
              </a:tblPr>
              <a:tblGrid>
                <a:gridCol w="1358397">
                  <a:extLst>
                    <a:ext uri="{9D8B030D-6E8A-4147-A177-3AD203B41FA5}">
                      <a16:colId xmlns:a16="http://schemas.microsoft.com/office/drawing/2014/main" val="2457380716"/>
                    </a:ext>
                  </a:extLst>
                </a:gridCol>
                <a:gridCol w="5013936">
                  <a:extLst>
                    <a:ext uri="{9D8B030D-6E8A-4147-A177-3AD203B41FA5}">
                      <a16:colId xmlns:a16="http://schemas.microsoft.com/office/drawing/2014/main" val="671696925"/>
                    </a:ext>
                  </a:extLst>
                </a:gridCol>
                <a:gridCol w="5013936">
                  <a:extLst>
                    <a:ext uri="{9D8B030D-6E8A-4147-A177-3AD203B41FA5}">
                      <a16:colId xmlns:a16="http://schemas.microsoft.com/office/drawing/2014/main" val="2873411094"/>
                    </a:ext>
                  </a:extLst>
                </a:gridCol>
              </a:tblGrid>
              <a:tr h="414348">
                <a:tc>
                  <a:txBody>
                    <a:bodyPr/>
                    <a:lstStyle/>
                    <a:p>
                      <a:r>
                        <a:rPr lang="en-GB" sz="1200"/>
                        <a:t>Workstream</a:t>
                      </a:r>
                    </a:p>
                  </a:txBody>
                  <a:tcPr/>
                </a:tc>
                <a:tc>
                  <a:txBody>
                    <a:bodyPr/>
                    <a:lstStyle/>
                    <a:p>
                      <a:r>
                        <a:rPr lang="en-GB" sz="1200"/>
                        <a:t>Causal factor(s)</a:t>
                      </a:r>
                    </a:p>
                  </a:txBody>
                  <a:tcPr/>
                </a:tc>
                <a:tc>
                  <a:txBody>
                    <a:bodyPr/>
                    <a:lstStyle/>
                    <a:p>
                      <a:r>
                        <a:rPr lang="en-GB" sz="1200"/>
                        <a:t>Planned mitigations</a:t>
                      </a:r>
                    </a:p>
                  </a:txBody>
                  <a:tcPr/>
                </a:tc>
                <a:extLst>
                  <a:ext uri="{0D108BD9-81ED-4DB2-BD59-A6C34878D82A}">
                    <a16:rowId xmlns:a16="http://schemas.microsoft.com/office/drawing/2014/main" val="2604249339"/>
                  </a:ext>
                </a:extLst>
              </a:tr>
              <a:tr h="6988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WS1 – levelling up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Currently have limited reporting by firms, which means performance insights cannot be gathered which impedes the ability to identify and deliver a comprehensive dashboard on API performance/availability across the market.  Hence, future improvements cannot be identified</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Convene roundtables and workshops – starting on 1 Aug to obtain participant feedback on barriers to reporting.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Outputs from the workshops will be analysed with a report to JROC by w/c 26 Aug</a:t>
                      </a:r>
                    </a:p>
                  </a:txBody>
                  <a:tcPr/>
                </a:tc>
                <a:extLst>
                  <a:ext uri="{0D108BD9-81ED-4DB2-BD59-A6C34878D82A}">
                    <a16:rowId xmlns:a16="http://schemas.microsoft.com/office/drawing/2014/main" val="365572210"/>
                  </a:ext>
                </a:extLst>
              </a:tr>
              <a:tr h="4351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WS2a – financial crime data</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Currently have data from 40% firms, which is insufficient to analyse the data and provide a summary of conclusions to ASPSPs to allow them to assess the efficacy of their fraud prevention tools and benchmark themselves against the wider industry</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Convene roundtables and workshops – starting on 1 Aug to obtain participant feedback on barriers to reporting.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Outputs from the workshops will be analysed with a report to JROC by w/c 26 Aug</a:t>
                      </a:r>
                    </a:p>
                  </a:txBody>
                  <a:tcPr/>
                </a:tc>
                <a:extLst>
                  <a:ext uri="{0D108BD9-81ED-4DB2-BD59-A6C34878D82A}">
                    <a16:rowId xmlns:a16="http://schemas.microsoft.com/office/drawing/2014/main" val="2003955871"/>
                  </a:ext>
                </a:extLst>
              </a:tr>
              <a:tr h="343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WS2b – TRIs</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Concerns around the quantity and quality of the performance analysis from participating ASPSPs which may not be sufficiently robust to allow comparisons and make firms conclusions on the efficacy of TRIs</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Monitor supply of TRIs by TPPs and continue to encourage volume increase</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Continue to work closely with ASPSPs to understand TRI impact on performance  </a:t>
                      </a:r>
                    </a:p>
                  </a:txBody>
                  <a:tcPr/>
                </a:tc>
                <a:extLst>
                  <a:ext uri="{0D108BD9-81ED-4DB2-BD59-A6C34878D82A}">
                    <a16:rowId xmlns:a16="http://schemas.microsoft.com/office/drawing/2014/main" val="700864981"/>
                  </a:ext>
                </a:extLst>
              </a:tr>
              <a:tr h="888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WS5.2 – VRP disputes</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kern="1200">
                          <a:solidFill>
                            <a:schemeClr val="tx1"/>
                          </a:solidFill>
                          <a:latin typeface="Metropolis"/>
                          <a:ea typeface="+mn-ea"/>
                          <a:cs typeface="+mn-cs"/>
                        </a:rPr>
                        <a:t>Reporting Amber due to the dependency on a JROC decision being made in relation to disputes mechanism and the knock-on uncertainty of the delivery timings and requirements that may arise from that critical path decision.</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Undertaking analysis to review dispute mechanism options, which includes detailing business requirements and assessment criteria, as well as understanding more about the solution options.  Aim is to provide an update to the VRPWG on 8 Aug and a final recommendation to VRPWG on 22 Aug.  This will then be progressed through governance to the JROC Board for a final decision on 13 Sept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Delivery timings of each option will be a core part of the initial analysis, which will then inform the ultimate delivery schedule </a:t>
                      </a:r>
                    </a:p>
                  </a:txBody>
                  <a:tcPr/>
                </a:tc>
                <a:extLst>
                  <a:ext uri="{0D108BD9-81ED-4DB2-BD59-A6C34878D82A}">
                    <a16:rowId xmlns:a16="http://schemas.microsoft.com/office/drawing/2014/main" val="3273625094"/>
                  </a:ext>
                </a:extLst>
              </a:tr>
              <a:tr h="732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WS5.4 – VRP MLA </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kern="1200">
                          <a:solidFill>
                            <a:schemeClr val="dk1"/>
                          </a:solidFill>
                          <a:latin typeface="Metropolis"/>
                          <a:ea typeface="+mn-ea"/>
                          <a:cs typeface="+mn-cs"/>
                        </a:rPr>
                        <a:t>Reporting Amber due to the </a:t>
                      </a:r>
                      <a:r>
                        <a:rPr lang="en-GB" sz="1050" kern="1200">
                          <a:solidFill>
                            <a:schemeClr val="tx1"/>
                          </a:solidFill>
                          <a:latin typeface="Metropolis"/>
                          <a:ea typeface="+mn-ea"/>
                          <a:cs typeface="+mn-cs"/>
                        </a:rPr>
                        <a:t>dependency on a  decision being made on the procurement process in a timely manner and the risk that the subsequent activity plan may not be achieved in line with the current plan of record.  Also, the lack of a commercial model, and a clear plan to identify this, is a risk to the delivery of the MLA</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Tabled the legal support procurement approach at the VRP Implementation Group for agreement on the way forward</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Way forward for the commercial model is on the VRP Implementation Group agenda for discussion</a:t>
                      </a:r>
                    </a:p>
                  </a:txBody>
                  <a:tcPr/>
                </a:tc>
                <a:extLst>
                  <a:ext uri="{0D108BD9-81ED-4DB2-BD59-A6C34878D82A}">
                    <a16:rowId xmlns:a16="http://schemas.microsoft.com/office/drawing/2014/main" val="2540103953"/>
                  </a:ext>
                </a:extLst>
              </a:tr>
            </a:tbl>
          </a:graphicData>
        </a:graphic>
      </p:graphicFrame>
    </p:spTree>
    <p:extLst>
      <p:ext uri="{BB962C8B-B14F-4D97-AF65-F5344CB8AC3E}">
        <p14:creationId xmlns:p14="http://schemas.microsoft.com/office/powerpoint/2010/main" val="1397456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01F1D6A-0334-34DD-2E56-9530F99A553A}"/>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C8C3C37-5862-668D-677F-5CCEEECBAC73}"/>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4" name="Date Placeholder 3">
            <a:extLst>
              <a:ext uri="{FF2B5EF4-FFF2-40B4-BE49-F238E27FC236}">
                <a16:creationId xmlns:a16="http://schemas.microsoft.com/office/drawing/2014/main" id="{F96CEB15-0997-02FF-1E82-C184D5703D3D}"/>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C04FFC6-DD1F-4380-C96D-B99A2D3E5951}"/>
              </a:ext>
            </a:extLst>
          </p:cNvPr>
          <p:cNvSpPr>
            <a:spLocks noGrp="1"/>
          </p:cNvSpPr>
          <p:nvPr>
            <p:ph type="title"/>
          </p:nvPr>
        </p:nvSpPr>
        <p:spPr/>
        <p:txBody>
          <a:bodyPr/>
          <a:lstStyle/>
          <a:p>
            <a:r>
              <a:rPr lang="en-GB"/>
              <a:t>Governance update</a:t>
            </a:r>
          </a:p>
        </p:txBody>
      </p:sp>
      <p:sp>
        <p:nvSpPr>
          <p:cNvPr id="6" name="Content Placeholder 5">
            <a:extLst>
              <a:ext uri="{FF2B5EF4-FFF2-40B4-BE49-F238E27FC236}">
                <a16:creationId xmlns:a16="http://schemas.microsoft.com/office/drawing/2014/main" id="{DE680C31-74B7-39D5-2BBF-C5DFA02AAEFA}"/>
              </a:ext>
            </a:extLst>
          </p:cNvPr>
          <p:cNvSpPr>
            <a:spLocks noGrp="1"/>
          </p:cNvSpPr>
          <p:nvPr>
            <p:ph idx="1"/>
          </p:nvPr>
        </p:nvSpPr>
        <p:spPr>
          <a:xfrm>
            <a:off x="360001" y="1260000"/>
            <a:ext cx="5514638" cy="4995026"/>
          </a:xfrm>
        </p:spPr>
        <p:txBody>
          <a:bodyPr>
            <a:normAutofit lnSpcReduction="10000"/>
          </a:bodyPr>
          <a:lstStyle/>
          <a:p>
            <a:pPr marL="285750" indent="-285750">
              <a:buFont typeface="Arial" panose="020B0604020202020204" pitchFamily="34" charset="0"/>
              <a:buChar char="•"/>
            </a:pPr>
            <a:r>
              <a:rPr lang="en-GB" sz="1400"/>
              <a:t>Governance structure now in place with meetings now commencing</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Funding firms representatives on Programme Workplan Implementation Group confirmed as Nationwide, </a:t>
            </a:r>
            <a:r>
              <a:rPr lang="en-GB" sz="1400" err="1"/>
              <a:t>Revolut</a:t>
            </a:r>
            <a:r>
              <a:rPr lang="en-GB" sz="1400"/>
              <a:t>, Experian and </a:t>
            </a:r>
            <a:r>
              <a:rPr lang="en-GB" sz="1400" err="1"/>
              <a:t>Truelayer</a:t>
            </a:r>
            <a:endParaRPr lang="en-GB" sz="1400"/>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HSBC and </a:t>
            </a:r>
            <a:r>
              <a:rPr lang="en-GB" sz="1400" err="1"/>
              <a:t>Yapily</a:t>
            </a:r>
            <a:r>
              <a:rPr lang="en-GB" sz="1400"/>
              <a:t> to act as the ASPSP and TPP representatives on the Finance Committee </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Claudio Pollack confirmed as the Chair of the Funders Advisory Panel</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WS5 VRP has dual reporting lines, into both VRP Implementation Group and Programme Workplan Implementation Group.  This reflects the complexity/nuances of the VRP delivery</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Terms of reference for all the meetings have been created and are subject to final JROC approval</a:t>
            </a:r>
          </a:p>
          <a:p>
            <a:pPr marL="0" indent="0"/>
            <a:endParaRPr lang="en-GB" sz="1400"/>
          </a:p>
        </p:txBody>
      </p:sp>
      <p:cxnSp>
        <p:nvCxnSpPr>
          <p:cNvPr id="28" name="Straight Connector 27">
            <a:extLst>
              <a:ext uri="{FF2B5EF4-FFF2-40B4-BE49-F238E27FC236}">
                <a16:creationId xmlns:a16="http://schemas.microsoft.com/office/drawing/2014/main" id="{B27219E0-9ED3-626D-6E22-8ED203C7ED5A}"/>
              </a:ext>
            </a:extLst>
          </p:cNvPr>
          <p:cNvCxnSpPr>
            <a:cxnSpLocks/>
          </p:cNvCxnSpPr>
          <p:nvPr/>
        </p:nvCxnSpPr>
        <p:spPr>
          <a:xfrm>
            <a:off x="9161135" y="1749839"/>
            <a:ext cx="0" cy="650081"/>
          </a:xfrm>
          <a:prstGeom prst="line">
            <a:avLst/>
          </a:prstGeom>
          <a:noFill/>
          <a:ln w="28575" cap="flat" cmpd="sng" algn="ctr">
            <a:solidFill>
              <a:srgbClr val="4472C4"/>
            </a:solidFill>
            <a:prstDash val="solid"/>
            <a:miter lim="800000"/>
          </a:ln>
          <a:effectLst/>
        </p:spPr>
      </p:cxnSp>
      <p:cxnSp>
        <p:nvCxnSpPr>
          <p:cNvPr id="7" name="Straight Connector 6">
            <a:extLst>
              <a:ext uri="{FF2B5EF4-FFF2-40B4-BE49-F238E27FC236}">
                <a16:creationId xmlns:a16="http://schemas.microsoft.com/office/drawing/2014/main" id="{DF3B22B8-1A93-0BF4-D7AB-3E321EB7B28D}"/>
              </a:ext>
            </a:extLst>
          </p:cNvPr>
          <p:cNvCxnSpPr>
            <a:cxnSpLocks/>
            <a:stCxn id="20" idx="3"/>
          </p:cNvCxnSpPr>
          <p:nvPr/>
        </p:nvCxnSpPr>
        <p:spPr>
          <a:xfrm>
            <a:off x="8119392" y="2636263"/>
            <a:ext cx="1586293"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TextBox 6">
            <a:extLst>
              <a:ext uri="{FF2B5EF4-FFF2-40B4-BE49-F238E27FC236}">
                <a16:creationId xmlns:a16="http://schemas.microsoft.com/office/drawing/2014/main" id="{6D59661A-4274-3ABA-BE8C-B532BBE836B2}"/>
              </a:ext>
            </a:extLst>
          </p:cNvPr>
          <p:cNvSpPr txBox="1"/>
          <p:nvPr/>
        </p:nvSpPr>
        <p:spPr>
          <a:xfrm>
            <a:off x="9787506" y="2373231"/>
            <a:ext cx="900000"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Finance Committee </a:t>
            </a:r>
          </a:p>
        </p:txBody>
      </p:sp>
      <p:cxnSp>
        <p:nvCxnSpPr>
          <p:cNvPr id="9" name="Straight Connector 8">
            <a:extLst>
              <a:ext uri="{FF2B5EF4-FFF2-40B4-BE49-F238E27FC236}">
                <a16:creationId xmlns:a16="http://schemas.microsoft.com/office/drawing/2014/main" id="{5788CA74-1749-7270-CCB5-4A9924C33DC3}"/>
              </a:ext>
            </a:extLst>
          </p:cNvPr>
          <p:cNvCxnSpPr>
            <a:cxnSpLocks/>
            <a:stCxn id="8" idx="2"/>
          </p:cNvCxnSpPr>
          <p:nvPr/>
        </p:nvCxnSpPr>
        <p:spPr>
          <a:xfrm>
            <a:off x="10237506" y="2869154"/>
            <a:ext cx="0" cy="1015640"/>
          </a:xfrm>
          <a:prstGeom prst="line">
            <a:avLst/>
          </a:prstGeom>
          <a:noFill/>
          <a:ln w="28575" cap="flat" cmpd="sng" algn="ctr">
            <a:solidFill>
              <a:srgbClr val="4472C4"/>
            </a:solidFill>
            <a:prstDash val="solid"/>
            <a:miter lim="800000"/>
          </a:ln>
          <a:effectLst/>
        </p:spPr>
      </p:cxnSp>
      <p:sp>
        <p:nvSpPr>
          <p:cNvPr id="10" name="Rectangle 9">
            <a:extLst>
              <a:ext uri="{FF2B5EF4-FFF2-40B4-BE49-F238E27FC236}">
                <a16:creationId xmlns:a16="http://schemas.microsoft.com/office/drawing/2014/main" id="{BE10975F-6555-FCD8-69F2-C9338DF19362}"/>
              </a:ext>
            </a:extLst>
          </p:cNvPr>
          <p:cNvSpPr/>
          <p:nvPr/>
        </p:nvSpPr>
        <p:spPr>
          <a:xfrm>
            <a:off x="8072183" y="973371"/>
            <a:ext cx="1856908" cy="24406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300"/>
              </a:spcAft>
              <a:tabLst>
                <a:tab pos="1255713" algn="l"/>
              </a:tabLst>
            </a:pPr>
            <a:r>
              <a:rPr lang="en-GB" sz="1100" b="1" dirty="0">
                <a:solidFill>
                  <a:schemeClr val="accent1"/>
                </a:solidFill>
                <a:latin typeface="Calibri" panose="020F0502020204030204" pitchFamily="34" charset="0"/>
                <a:ea typeface="Calibri" panose="020F0502020204030204" pitchFamily="34" charset="0"/>
                <a:cs typeface="Calibri" panose="020F0502020204030204" pitchFamily="34" charset="0"/>
              </a:rPr>
              <a:t>JROC oversight &amp; direction</a:t>
            </a:r>
          </a:p>
        </p:txBody>
      </p:sp>
      <p:cxnSp>
        <p:nvCxnSpPr>
          <p:cNvPr id="12" name="Straight Connector 11">
            <a:extLst>
              <a:ext uri="{FF2B5EF4-FFF2-40B4-BE49-F238E27FC236}">
                <a16:creationId xmlns:a16="http://schemas.microsoft.com/office/drawing/2014/main" id="{F90748AA-9645-6C73-7F18-764804B98324}"/>
              </a:ext>
            </a:extLst>
          </p:cNvPr>
          <p:cNvCxnSpPr>
            <a:cxnSpLocks/>
          </p:cNvCxnSpPr>
          <p:nvPr/>
        </p:nvCxnSpPr>
        <p:spPr>
          <a:xfrm flipV="1">
            <a:off x="9164684" y="2993686"/>
            <a:ext cx="2082101" cy="6762"/>
          </a:xfrm>
          <a:prstGeom prst="line">
            <a:avLst/>
          </a:prstGeom>
          <a:noFill/>
          <a:ln w="28575" cap="flat" cmpd="sng" algn="ctr">
            <a:solidFill>
              <a:srgbClr val="4472C4"/>
            </a:solidFill>
            <a:prstDash val="solid"/>
            <a:miter lim="800000"/>
          </a:ln>
          <a:effectLst/>
        </p:spPr>
      </p:cxnSp>
      <p:cxnSp>
        <p:nvCxnSpPr>
          <p:cNvPr id="13" name="Straight Connector 12">
            <a:extLst>
              <a:ext uri="{FF2B5EF4-FFF2-40B4-BE49-F238E27FC236}">
                <a16:creationId xmlns:a16="http://schemas.microsoft.com/office/drawing/2014/main" id="{6096F556-8070-2FA1-A327-B8E9F507912D}"/>
              </a:ext>
            </a:extLst>
          </p:cNvPr>
          <p:cNvCxnSpPr>
            <a:cxnSpLocks/>
          </p:cNvCxnSpPr>
          <p:nvPr/>
        </p:nvCxnSpPr>
        <p:spPr>
          <a:xfrm>
            <a:off x="9164684" y="2875465"/>
            <a:ext cx="0" cy="131731"/>
          </a:xfrm>
          <a:prstGeom prst="line">
            <a:avLst/>
          </a:prstGeom>
          <a:noFill/>
          <a:ln w="28575" cap="flat" cmpd="sng" algn="ctr">
            <a:solidFill>
              <a:srgbClr val="4472C4"/>
            </a:solidFill>
            <a:prstDash val="solid"/>
            <a:miter lim="800000"/>
          </a:ln>
          <a:effectLst/>
        </p:spPr>
      </p:cxnSp>
      <p:sp>
        <p:nvSpPr>
          <p:cNvPr id="14" name="TextBox 15">
            <a:extLst>
              <a:ext uri="{FF2B5EF4-FFF2-40B4-BE49-F238E27FC236}">
                <a16:creationId xmlns:a16="http://schemas.microsoft.com/office/drawing/2014/main" id="{A2C0934A-C47F-5C59-932F-131904D54742}"/>
              </a:ext>
            </a:extLst>
          </p:cNvPr>
          <p:cNvSpPr txBox="1"/>
          <p:nvPr/>
        </p:nvSpPr>
        <p:spPr>
          <a:xfrm>
            <a:off x="10796785" y="2370019"/>
            <a:ext cx="900000"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eaLnBrk="1" fontAlgn="auto" latinLnBrk="0" hangingPunct="1">
              <a:lnSpc>
                <a:spcPct val="90000"/>
              </a:lnSpc>
              <a:spcBef>
                <a:spcPct val="0"/>
              </a:spcBef>
              <a:spcAft>
                <a:spcPct val="35000"/>
              </a:spcAft>
              <a:buClrTx/>
              <a:buSzTx/>
              <a:buFontTx/>
              <a:buNone/>
              <a:tabLst/>
              <a:defRPr/>
            </a:pP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Funders Advisory Panel</a:t>
            </a:r>
          </a:p>
        </p:txBody>
      </p:sp>
      <p:sp>
        <p:nvSpPr>
          <p:cNvPr id="15" name="TextBox 16">
            <a:extLst>
              <a:ext uri="{FF2B5EF4-FFF2-40B4-BE49-F238E27FC236}">
                <a16:creationId xmlns:a16="http://schemas.microsoft.com/office/drawing/2014/main" id="{E9527C3C-D691-6C50-9578-2BACA097077C}"/>
              </a:ext>
            </a:extLst>
          </p:cNvPr>
          <p:cNvSpPr txBox="1"/>
          <p:nvPr/>
        </p:nvSpPr>
        <p:spPr>
          <a:xfrm>
            <a:off x="8704991" y="2373231"/>
            <a:ext cx="973235"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eaLnBrk="1" fontAlgn="auto" latinLnBrk="0" hangingPunct="1">
              <a:lnSpc>
                <a:spcPct val="90000"/>
              </a:lnSpc>
              <a:spcBef>
                <a:spcPct val="0"/>
              </a:spcBef>
              <a:spcAft>
                <a:spcPct val="35000"/>
              </a:spcAft>
              <a:buClrTx/>
              <a:buSzTx/>
              <a:buFontTx/>
              <a:buNone/>
              <a:tabLst/>
              <a:defRPr/>
            </a:pPr>
            <a:r>
              <a:rPr lang="en-GB" sz="1100" b="1" kern="0">
                <a:solidFill>
                  <a:prstClr val="white"/>
                </a:solidFill>
                <a:latin typeface="Calibri" panose="020F0502020204030204"/>
              </a:rPr>
              <a:t>Workplan </a:t>
            </a: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Implementation  Group</a:t>
            </a:r>
          </a:p>
        </p:txBody>
      </p:sp>
      <p:sp>
        <p:nvSpPr>
          <p:cNvPr id="16" name="Rectangle 15">
            <a:extLst>
              <a:ext uri="{FF2B5EF4-FFF2-40B4-BE49-F238E27FC236}">
                <a16:creationId xmlns:a16="http://schemas.microsoft.com/office/drawing/2014/main" id="{5BB4C810-16DB-F4CB-6793-E9983C313215}"/>
              </a:ext>
            </a:extLst>
          </p:cNvPr>
          <p:cNvSpPr/>
          <p:nvPr/>
        </p:nvSpPr>
        <p:spPr>
          <a:xfrm>
            <a:off x="6317363" y="2171723"/>
            <a:ext cx="5436270" cy="775030"/>
          </a:xfrm>
          <a:prstGeom prst="rect">
            <a:avLst/>
          </a:prstGeom>
          <a:noFill/>
          <a:ln w="2222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7" name="Straight Connector 16">
            <a:extLst>
              <a:ext uri="{FF2B5EF4-FFF2-40B4-BE49-F238E27FC236}">
                <a16:creationId xmlns:a16="http://schemas.microsoft.com/office/drawing/2014/main" id="{49469910-D2DA-FAAF-AA85-45DDC3582EAF}"/>
              </a:ext>
            </a:extLst>
          </p:cNvPr>
          <p:cNvCxnSpPr>
            <a:cxnSpLocks/>
          </p:cNvCxnSpPr>
          <p:nvPr/>
        </p:nvCxnSpPr>
        <p:spPr>
          <a:xfrm>
            <a:off x="11246785" y="2864560"/>
            <a:ext cx="0" cy="141254"/>
          </a:xfrm>
          <a:prstGeom prst="line">
            <a:avLst/>
          </a:prstGeom>
          <a:noFill/>
          <a:ln w="28575" cap="flat" cmpd="sng" algn="ctr">
            <a:solidFill>
              <a:srgbClr val="4472C4"/>
            </a:solidFill>
            <a:prstDash val="solid"/>
            <a:miter lim="800000"/>
          </a:ln>
          <a:effectLst/>
        </p:spPr>
      </p:cxnSp>
      <p:sp>
        <p:nvSpPr>
          <p:cNvPr id="18" name="TextBox 29">
            <a:extLst>
              <a:ext uri="{FF2B5EF4-FFF2-40B4-BE49-F238E27FC236}">
                <a16:creationId xmlns:a16="http://schemas.microsoft.com/office/drawing/2014/main" id="{8798C1AF-DDEF-7820-D628-41B7256E7CAA}"/>
              </a:ext>
            </a:extLst>
          </p:cNvPr>
          <p:cNvSpPr txBox="1"/>
          <p:nvPr/>
        </p:nvSpPr>
        <p:spPr>
          <a:xfrm>
            <a:off x="6398811" y="1352646"/>
            <a:ext cx="5240527" cy="397193"/>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533400">
              <a:lnSpc>
                <a:spcPct val="90000"/>
              </a:lnSpc>
              <a:spcBef>
                <a:spcPct val="0"/>
              </a:spcBef>
              <a:spcAft>
                <a:spcPct val="35000"/>
              </a:spcAft>
              <a:buNone/>
            </a:pPr>
            <a:r>
              <a:rPr lang="en-GB" sz="1050" b="1" u="sng" kern="1200">
                <a:solidFill>
                  <a:prstClr val="white"/>
                </a:solidFill>
                <a:latin typeface="Metropolis" panose="00000500000000000000" pitchFamily="50" charset="0"/>
              </a:rPr>
              <a:t>JROC Board</a:t>
            </a:r>
            <a:r>
              <a:rPr lang="en-GB" sz="1050" kern="0">
                <a:solidFill>
                  <a:prstClr val="white"/>
                </a:solidFill>
                <a:latin typeface="Metropolis" panose="00000500000000000000" pitchFamily="50" charset="0"/>
              </a:rPr>
              <a:t> </a:t>
            </a:r>
            <a:endParaRPr lang="en-GB" sz="1050" kern="1200">
              <a:solidFill>
                <a:prstClr val="white"/>
              </a:solidFill>
              <a:latin typeface="Metropolis" panose="00000500000000000000" pitchFamily="50" charset="0"/>
            </a:endParaRPr>
          </a:p>
        </p:txBody>
      </p:sp>
      <p:cxnSp>
        <p:nvCxnSpPr>
          <p:cNvPr id="19" name="Straight Connector 18">
            <a:extLst>
              <a:ext uri="{FF2B5EF4-FFF2-40B4-BE49-F238E27FC236}">
                <a16:creationId xmlns:a16="http://schemas.microsoft.com/office/drawing/2014/main" id="{9897ECB3-1C5D-5EC2-7B49-81636ECD603B}"/>
              </a:ext>
            </a:extLst>
          </p:cNvPr>
          <p:cNvCxnSpPr>
            <a:cxnSpLocks/>
          </p:cNvCxnSpPr>
          <p:nvPr/>
        </p:nvCxnSpPr>
        <p:spPr>
          <a:xfrm>
            <a:off x="7259101" y="1750753"/>
            <a:ext cx="0" cy="650081"/>
          </a:xfrm>
          <a:prstGeom prst="line">
            <a:avLst/>
          </a:prstGeom>
          <a:noFill/>
          <a:ln w="28575" cap="flat" cmpd="sng" algn="ctr">
            <a:solidFill>
              <a:srgbClr val="4472C4"/>
            </a:solidFill>
            <a:prstDash val="solid"/>
            <a:miter lim="800000"/>
          </a:ln>
          <a:effectLst/>
        </p:spPr>
      </p:cxnSp>
      <p:sp>
        <p:nvSpPr>
          <p:cNvPr id="20" name="TextBox 33">
            <a:extLst>
              <a:ext uri="{FF2B5EF4-FFF2-40B4-BE49-F238E27FC236}">
                <a16:creationId xmlns:a16="http://schemas.microsoft.com/office/drawing/2014/main" id="{66DD36CB-7533-EDB5-316B-7622EE5A8057}"/>
              </a:ext>
            </a:extLst>
          </p:cNvPr>
          <p:cNvSpPr txBox="1"/>
          <p:nvPr/>
        </p:nvSpPr>
        <p:spPr>
          <a:xfrm>
            <a:off x="6398811" y="2370019"/>
            <a:ext cx="1720581" cy="532488"/>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533400">
              <a:lnSpc>
                <a:spcPct val="90000"/>
              </a:lnSpc>
              <a:spcBef>
                <a:spcPct val="0"/>
              </a:spcBef>
              <a:spcAft>
                <a:spcPct val="35000"/>
              </a:spcAft>
              <a:buNone/>
            </a:pPr>
            <a:r>
              <a:rPr lang="en-GB" sz="1050" b="1" u="sng" kern="1200">
                <a:solidFill>
                  <a:prstClr val="white"/>
                </a:solidFill>
                <a:latin typeface="Metropolis" panose="00000500000000000000" pitchFamily="50" charset="0"/>
              </a:rPr>
              <a:t>VRP Implementation Group </a:t>
            </a:r>
            <a:endParaRPr lang="en-GB" sz="1050" kern="1200">
              <a:solidFill>
                <a:prstClr val="white"/>
              </a:solidFill>
              <a:latin typeface="Metropolis" panose="00000500000000000000" pitchFamily="50" charset="0"/>
            </a:endParaRPr>
          </a:p>
        </p:txBody>
      </p:sp>
      <p:cxnSp>
        <p:nvCxnSpPr>
          <p:cNvPr id="21" name="Straight Connector 20">
            <a:extLst>
              <a:ext uri="{FF2B5EF4-FFF2-40B4-BE49-F238E27FC236}">
                <a16:creationId xmlns:a16="http://schemas.microsoft.com/office/drawing/2014/main" id="{460153BA-0ABA-63A6-8B0E-05942ACBE9C3}"/>
              </a:ext>
            </a:extLst>
          </p:cNvPr>
          <p:cNvCxnSpPr>
            <a:cxnSpLocks/>
            <a:stCxn id="20" idx="2"/>
          </p:cNvCxnSpPr>
          <p:nvPr/>
        </p:nvCxnSpPr>
        <p:spPr>
          <a:xfrm>
            <a:off x="7259102" y="2902507"/>
            <a:ext cx="7083" cy="1126589"/>
          </a:xfrm>
          <a:prstGeom prst="line">
            <a:avLst/>
          </a:prstGeom>
          <a:noFill/>
          <a:ln w="28575" cap="flat" cmpd="sng" algn="ctr">
            <a:solidFill>
              <a:srgbClr val="4472C4"/>
            </a:solidFill>
            <a:prstDash val="solid"/>
            <a:miter lim="800000"/>
          </a:ln>
          <a:effectLst/>
        </p:spPr>
      </p:cxnSp>
      <p:sp>
        <p:nvSpPr>
          <p:cNvPr id="22" name="TextBox 20">
            <a:extLst>
              <a:ext uri="{FF2B5EF4-FFF2-40B4-BE49-F238E27FC236}">
                <a16:creationId xmlns:a16="http://schemas.microsoft.com/office/drawing/2014/main" id="{8E394136-06B6-2D8B-C99E-DB09A9A273FC}"/>
              </a:ext>
            </a:extLst>
          </p:cNvPr>
          <p:cNvSpPr txBox="1"/>
          <p:nvPr/>
        </p:nvSpPr>
        <p:spPr>
          <a:xfrm>
            <a:off x="9179357" y="4035281"/>
            <a:ext cx="900000"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533400">
              <a:lnSpc>
                <a:spcPct val="90000"/>
              </a:lnSpc>
              <a:spcBef>
                <a:spcPct val="0"/>
              </a:spcBef>
              <a:spcAft>
                <a:spcPct val="35000"/>
              </a:spcAft>
              <a:buNone/>
            </a:pPr>
            <a:r>
              <a:rPr lang="en-GB" sz="1050" b="1" u="sng" kern="1200">
                <a:solidFill>
                  <a:prstClr val="white"/>
                </a:solidFill>
                <a:latin typeface="Metropolis" panose="00000500000000000000" pitchFamily="50" charset="0"/>
              </a:rPr>
              <a:t>WS 1 &amp; 2</a:t>
            </a:r>
          </a:p>
          <a:p>
            <a:pPr marL="0" lvl="0" indent="0" algn="ctr" defTabSz="533400">
              <a:lnSpc>
                <a:spcPct val="90000"/>
              </a:lnSpc>
              <a:spcBef>
                <a:spcPct val="0"/>
              </a:spcBef>
              <a:spcAft>
                <a:spcPct val="35000"/>
              </a:spcAft>
              <a:buNone/>
            </a:pPr>
            <a:r>
              <a:rPr lang="en-GB" sz="1050" kern="0">
                <a:solidFill>
                  <a:prstClr val="white"/>
                </a:solidFill>
                <a:latin typeface="Metropolis" panose="00000500000000000000" pitchFamily="50" charset="0"/>
              </a:rPr>
              <a:t>Levelling up</a:t>
            </a:r>
          </a:p>
          <a:p>
            <a:pPr marL="0" lvl="0" indent="0" algn="ctr" defTabSz="533400">
              <a:lnSpc>
                <a:spcPct val="90000"/>
              </a:lnSpc>
              <a:spcBef>
                <a:spcPct val="0"/>
              </a:spcBef>
              <a:spcAft>
                <a:spcPct val="35000"/>
              </a:spcAft>
              <a:buNone/>
            </a:pPr>
            <a:r>
              <a:rPr lang="en-GB" sz="1050" kern="0">
                <a:solidFill>
                  <a:prstClr val="white"/>
                </a:solidFill>
                <a:latin typeface="Metropolis" panose="00000500000000000000" pitchFamily="50" charset="0"/>
              </a:rPr>
              <a:t>Fraud Data &amp; Tools </a:t>
            </a:r>
            <a:endParaRPr lang="en-GB" sz="1050" kern="1200">
              <a:solidFill>
                <a:prstClr val="white"/>
              </a:solidFill>
              <a:latin typeface="Metropolis" panose="00000500000000000000" pitchFamily="50" charset="0"/>
            </a:endParaRPr>
          </a:p>
        </p:txBody>
      </p:sp>
      <p:sp>
        <p:nvSpPr>
          <p:cNvPr id="23" name="TextBox 21">
            <a:extLst>
              <a:ext uri="{FF2B5EF4-FFF2-40B4-BE49-F238E27FC236}">
                <a16:creationId xmlns:a16="http://schemas.microsoft.com/office/drawing/2014/main" id="{C8D2C90B-9EA0-478C-91E4-8268142ED273}"/>
              </a:ext>
            </a:extLst>
          </p:cNvPr>
          <p:cNvSpPr txBox="1"/>
          <p:nvPr/>
        </p:nvSpPr>
        <p:spPr>
          <a:xfrm>
            <a:off x="6405894" y="4035281"/>
            <a:ext cx="1720581"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533400">
              <a:lnSpc>
                <a:spcPct val="90000"/>
              </a:lnSpc>
              <a:spcBef>
                <a:spcPct val="0"/>
              </a:spcBef>
              <a:spcAft>
                <a:spcPct val="35000"/>
              </a:spcAft>
              <a:buNone/>
            </a:pPr>
            <a:r>
              <a:rPr lang="en-GB" sz="1050" b="1" u="sng" kern="1200">
                <a:solidFill>
                  <a:prstClr val="white"/>
                </a:solidFill>
                <a:latin typeface="Metropolis" panose="00000500000000000000" pitchFamily="50" charset="0"/>
              </a:rPr>
              <a:t>WS5 VRP </a:t>
            </a:r>
          </a:p>
          <a:p>
            <a:pPr marL="0" lvl="0" indent="0" algn="ctr" defTabSz="533400">
              <a:lnSpc>
                <a:spcPct val="90000"/>
              </a:lnSpc>
              <a:spcBef>
                <a:spcPct val="0"/>
              </a:spcBef>
              <a:spcAft>
                <a:spcPct val="35000"/>
              </a:spcAft>
              <a:buNone/>
            </a:pPr>
            <a:r>
              <a:rPr lang="en-GB" sz="1050" b="1" kern="1200">
                <a:solidFill>
                  <a:prstClr val="white"/>
                </a:solidFill>
                <a:latin typeface="Metropolis" panose="00000500000000000000" pitchFamily="50" charset="0"/>
              </a:rPr>
              <a:t>Working Group</a:t>
            </a:r>
            <a:endParaRPr lang="en-GB" sz="1050" kern="1200">
              <a:solidFill>
                <a:prstClr val="white"/>
              </a:solidFill>
              <a:latin typeface="Metropolis" panose="00000500000000000000" pitchFamily="50" charset="0"/>
            </a:endParaRPr>
          </a:p>
        </p:txBody>
      </p:sp>
      <p:cxnSp>
        <p:nvCxnSpPr>
          <p:cNvPr id="24" name="Straight Connector 23">
            <a:extLst>
              <a:ext uri="{FF2B5EF4-FFF2-40B4-BE49-F238E27FC236}">
                <a16:creationId xmlns:a16="http://schemas.microsoft.com/office/drawing/2014/main" id="{66BD6320-5233-710A-6AA7-D25B9A33A176}"/>
              </a:ext>
            </a:extLst>
          </p:cNvPr>
          <p:cNvCxnSpPr>
            <a:cxnSpLocks/>
          </p:cNvCxnSpPr>
          <p:nvPr/>
        </p:nvCxnSpPr>
        <p:spPr>
          <a:xfrm>
            <a:off x="9614537" y="3876843"/>
            <a:ext cx="1149594" cy="0"/>
          </a:xfrm>
          <a:prstGeom prst="line">
            <a:avLst/>
          </a:prstGeom>
          <a:noFill/>
          <a:ln w="28575" cap="flat" cmpd="sng" algn="ctr">
            <a:solidFill>
              <a:srgbClr val="4472C4"/>
            </a:solidFill>
            <a:prstDash val="solid"/>
            <a:miter lim="800000"/>
          </a:ln>
          <a:effectLst/>
        </p:spPr>
      </p:cxnSp>
      <p:cxnSp>
        <p:nvCxnSpPr>
          <p:cNvPr id="25" name="Straight Connector 24">
            <a:extLst>
              <a:ext uri="{FF2B5EF4-FFF2-40B4-BE49-F238E27FC236}">
                <a16:creationId xmlns:a16="http://schemas.microsoft.com/office/drawing/2014/main" id="{FAC6F3F7-B473-18B8-BA64-E3C30DA2D7F3}"/>
              </a:ext>
            </a:extLst>
          </p:cNvPr>
          <p:cNvCxnSpPr>
            <a:cxnSpLocks/>
            <a:endCxn id="22" idx="0"/>
          </p:cNvCxnSpPr>
          <p:nvPr/>
        </p:nvCxnSpPr>
        <p:spPr>
          <a:xfrm>
            <a:off x="9629357" y="3876843"/>
            <a:ext cx="0" cy="158438"/>
          </a:xfrm>
          <a:prstGeom prst="line">
            <a:avLst/>
          </a:prstGeom>
          <a:noFill/>
          <a:ln w="28575" cap="flat" cmpd="sng" algn="ctr">
            <a:solidFill>
              <a:srgbClr val="4472C4"/>
            </a:solidFill>
            <a:prstDash val="solid"/>
            <a:miter lim="800000"/>
          </a:ln>
          <a:effectLst/>
        </p:spPr>
      </p:cxnSp>
      <p:sp>
        <p:nvSpPr>
          <p:cNvPr id="26" name="TextBox 35">
            <a:extLst>
              <a:ext uri="{FF2B5EF4-FFF2-40B4-BE49-F238E27FC236}">
                <a16:creationId xmlns:a16="http://schemas.microsoft.com/office/drawing/2014/main" id="{736C523D-C79B-6D96-BD31-12A07051CD87}"/>
              </a:ext>
            </a:extLst>
          </p:cNvPr>
          <p:cNvSpPr txBox="1"/>
          <p:nvPr/>
        </p:nvSpPr>
        <p:spPr>
          <a:xfrm>
            <a:off x="10314575" y="4043233"/>
            <a:ext cx="900000"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533400">
              <a:lnSpc>
                <a:spcPct val="90000"/>
              </a:lnSpc>
              <a:spcBef>
                <a:spcPct val="0"/>
              </a:spcBef>
              <a:spcAft>
                <a:spcPct val="35000"/>
              </a:spcAft>
              <a:buNone/>
            </a:pPr>
            <a:r>
              <a:rPr lang="en-GB" sz="1050" b="1" u="sng" kern="1200">
                <a:solidFill>
                  <a:prstClr val="white"/>
                </a:solidFill>
                <a:latin typeface="Metropolis" panose="00000500000000000000" pitchFamily="50" charset="0"/>
              </a:rPr>
              <a:t>WS 3</a:t>
            </a:r>
          </a:p>
          <a:p>
            <a:pPr marL="0" lvl="0" indent="0" algn="ctr" defTabSz="533400">
              <a:lnSpc>
                <a:spcPct val="90000"/>
              </a:lnSpc>
              <a:spcBef>
                <a:spcPct val="0"/>
              </a:spcBef>
              <a:spcAft>
                <a:spcPct val="35000"/>
              </a:spcAft>
              <a:buNone/>
            </a:pPr>
            <a:r>
              <a:rPr lang="en-GB" sz="1050" kern="0">
                <a:solidFill>
                  <a:prstClr val="white"/>
                </a:solidFill>
                <a:latin typeface="Metropolis" panose="00000500000000000000" pitchFamily="50" charset="0"/>
              </a:rPr>
              <a:t>Consumer protections</a:t>
            </a:r>
            <a:endParaRPr lang="en-GB" sz="1050" kern="1200">
              <a:solidFill>
                <a:prstClr val="white"/>
              </a:solidFill>
              <a:latin typeface="Metropolis" panose="00000500000000000000" pitchFamily="50" charset="0"/>
            </a:endParaRPr>
          </a:p>
        </p:txBody>
      </p:sp>
      <p:cxnSp>
        <p:nvCxnSpPr>
          <p:cNvPr id="27" name="Straight Connector 26">
            <a:extLst>
              <a:ext uri="{FF2B5EF4-FFF2-40B4-BE49-F238E27FC236}">
                <a16:creationId xmlns:a16="http://schemas.microsoft.com/office/drawing/2014/main" id="{34212DB6-4990-9222-F13D-B4498399620E}"/>
              </a:ext>
            </a:extLst>
          </p:cNvPr>
          <p:cNvCxnSpPr>
            <a:cxnSpLocks/>
          </p:cNvCxnSpPr>
          <p:nvPr/>
        </p:nvCxnSpPr>
        <p:spPr>
          <a:xfrm>
            <a:off x="10764131" y="3884795"/>
            <a:ext cx="0" cy="158438"/>
          </a:xfrm>
          <a:prstGeom prst="line">
            <a:avLst/>
          </a:prstGeom>
          <a:noFill/>
          <a:ln w="28575" cap="flat" cmpd="sng" algn="ctr">
            <a:solidFill>
              <a:srgbClr val="4472C4"/>
            </a:solidFill>
            <a:prstDash val="solid"/>
            <a:miter lim="800000"/>
          </a:ln>
          <a:effectLst/>
        </p:spPr>
      </p:cxnSp>
    </p:spTree>
    <p:extLst>
      <p:ext uri="{BB962C8B-B14F-4D97-AF65-F5344CB8AC3E}">
        <p14:creationId xmlns:p14="http://schemas.microsoft.com/office/powerpoint/2010/main" val="465288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456B32-B615-9D0C-9776-6367B32D67B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8C3B978-2870-2622-5E76-4C6690AB5CB0}"/>
              </a:ext>
            </a:extLst>
          </p:cNvPr>
          <p:cNvSpPr>
            <a:spLocks noGrp="1"/>
          </p:cNvSpPr>
          <p:nvPr>
            <p:ph type="sldNum" sz="quarter" idx="12"/>
          </p:nvPr>
        </p:nvSpPr>
        <p:spPr/>
        <p:txBody>
          <a:bodyPr/>
          <a:lstStyle/>
          <a:p>
            <a:fld id="{F7DBEFEF-2EF4-7341-AFBF-5942378A7132}" type="slidenum">
              <a:rPr lang="en-US" smtClean="0"/>
              <a:t>19</a:t>
            </a:fld>
            <a:endParaRPr lang="en-US"/>
          </a:p>
        </p:txBody>
      </p:sp>
      <p:sp>
        <p:nvSpPr>
          <p:cNvPr id="4" name="Date Placeholder 3">
            <a:extLst>
              <a:ext uri="{FF2B5EF4-FFF2-40B4-BE49-F238E27FC236}">
                <a16:creationId xmlns:a16="http://schemas.microsoft.com/office/drawing/2014/main" id="{7EC17943-4A41-3478-1BBA-E040458FA207}"/>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FEAB1A8-E7D4-9057-1590-012EA0B81567}"/>
              </a:ext>
            </a:extLst>
          </p:cNvPr>
          <p:cNvSpPr>
            <a:spLocks noGrp="1"/>
          </p:cNvSpPr>
          <p:nvPr>
            <p:ph type="title"/>
          </p:nvPr>
        </p:nvSpPr>
        <p:spPr/>
        <p:txBody>
          <a:bodyPr/>
          <a:lstStyle/>
          <a:p>
            <a:r>
              <a:rPr lang="en-GB"/>
              <a:t>Meetings summary</a:t>
            </a:r>
          </a:p>
        </p:txBody>
      </p:sp>
      <p:sp>
        <p:nvSpPr>
          <p:cNvPr id="6" name="Content Placeholder 5">
            <a:extLst>
              <a:ext uri="{FF2B5EF4-FFF2-40B4-BE49-F238E27FC236}">
                <a16:creationId xmlns:a16="http://schemas.microsoft.com/office/drawing/2014/main" id="{FF700623-C421-2008-BCA1-86E7718271E7}"/>
              </a:ext>
            </a:extLst>
          </p:cNvPr>
          <p:cNvSpPr>
            <a:spLocks noGrp="1"/>
          </p:cNvSpPr>
          <p:nvPr>
            <p:ph idx="1"/>
          </p:nvPr>
        </p:nvSpPr>
        <p:spPr>
          <a:xfrm>
            <a:off x="360001" y="1260000"/>
            <a:ext cx="5603478" cy="4941888"/>
          </a:xfrm>
        </p:spPr>
        <p:txBody>
          <a:bodyPr>
            <a:normAutofit fontScale="92500" lnSpcReduction="20000"/>
          </a:bodyPr>
          <a:lstStyle/>
          <a:p>
            <a:pPr marL="0" indent="0"/>
            <a:r>
              <a:rPr lang="en-GB" sz="1400"/>
              <a:t>To date the following meetings have been held:</a:t>
            </a:r>
          </a:p>
          <a:p>
            <a:pPr marL="0" indent="0"/>
            <a:endParaRPr lang="en-GB" sz="1400" b="1"/>
          </a:p>
          <a:p>
            <a:pPr marL="0" indent="0"/>
            <a:r>
              <a:rPr lang="en-GB" sz="1400" b="1"/>
              <a:t>VRPWG – 12 July</a:t>
            </a:r>
          </a:p>
          <a:p>
            <a:pPr marL="285750" indent="-285750">
              <a:buFont typeface="Arial" panose="020B0604020202020204" pitchFamily="34" charset="0"/>
              <a:buChar char="•"/>
            </a:pPr>
            <a:r>
              <a:rPr lang="en-GB" sz="1400"/>
              <a:t>Presented the high-level options for the VRP dispute mechanism and an overview of the evaluation approach to deciding which to take forward</a:t>
            </a:r>
          </a:p>
          <a:p>
            <a:pPr marL="285750" indent="-285750">
              <a:buFont typeface="Arial" panose="020B0604020202020204" pitchFamily="34" charset="0"/>
              <a:buChar char="•"/>
            </a:pPr>
            <a:r>
              <a:rPr lang="en-GB" sz="1400"/>
              <a:t>Firms requested to provide feedback on the proposals by 26 July</a:t>
            </a:r>
          </a:p>
          <a:p>
            <a:pPr marL="0" indent="0"/>
            <a:endParaRPr lang="en-GB" sz="1400" b="1"/>
          </a:p>
          <a:p>
            <a:pPr marL="0" indent="0"/>
            <a:r>
              <a:rPr lang="en-GB" sz="1400" b="1"/>
              <a:t>VRP WG – 25 July</a:t>
            </a:r>
          </a:p>
          <a:p>
            <a:pPr marL="285750" indent="-285750">
              <a:buFont typeface="Arial" panose="020B0604020202020204" pitchFamily="34" charset="0"/>
              <a:buChar char="•"/>
            </a:pPr>
            <a:r>
              <a:rPr lang="en-GB" sz="1400"/>
              <a:t>Presented an analysis of the MLA propositional elements, with a gap analysis between the model clauses and the VRP Blueprint recommendations.  This suggested a number of themed gaps which will need addressing in the MLA</a:t>
            </a:r>
          </a:p>
          <a:p>
            <a:pPr marL="285750" indent="-285750">
              <a:buFont typeface="Arial" panose="020B0604020202020204" pitchFamily="34" charset="0"/>
              <a:buChar char="•"/>
            </a:pPr>
            <a:r>
              <a:rPr lang="en-GB" sz="1400"/>
              <a:t>Firms requested to provide feedback on the gap analysis by 8 August</a:t>
            </a:r>
          </a:p>
          <a:p>
            <a:pPr marL="0" indent="0"/>
            <a:r>
              <a:rPr lang="en-GB" sz="1400"/>
              <a:t>  </a:t>
            </a:r>
          </a:p>
          <a:p>
            <a:pPr marL="0" indent="0"/>
            <a:r>
              <a:rPr lang="en-GB" sz="1400" b="1"/>
              <a:t>VRP IG – 31 July</a:t>
            </a:r>
            <a:endParaRPr lang="en-GB" sz="1400"/>
          </a:p>
          <a:p>
            <a:pPr marL="285750" indent="-285750">
              <a:buFont typeface="Arial" panose="020B0604020202020204" pitchFamily="34" charset="0"/>
              <a:buChar char="•"/>
            </a:pPr>
            <a:r>
              <a:rPr lang="en-GB" sz="1400"/>
              <a:t>Meeting focused on three key areas – baselining the VRP E2E plan, agreeing the approach for the procurement of legal support for the MLA development and how to progress the commercial model</a:t>
            </a:r>
          </a:p>
        </p:txBody>
      </p:sp>
      <p:sp>
        <p:nvSpPr>
          <p:cNvPr id="9" name="Content Placeholder 5">
            <a:extLst>
              <a:ext uri="{FF2B5EF4-FFF2-40B4-BE49-F238E27FC236}">
                <a16:creationId xmlns:a16="http://schemas.microsoft.com/office/drawing/2014/main" id="{FF700623-C421-2008-BCA1-86E7718271E7}"/>
              </a:ext>
            </a:extLst>
          </p:cNvPr>
          <p:cNvSpPr txBox="1">
            <a:spLocks/>
          </p:cNvSpPr>
          <p:nvPr/>
        </p:nvSpPr>
        <p:spPr>
          <a:xfrm>
            <a:off x="6216007" y="1260000"/>
            <a:ext cx="5733851" cy="494188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GB" sz="1300"/>
              <a:t>Key topics for future meetings:</a:t>
            </a:r>
          </a:p>
          <a:p>
            <a:pPr marL="0" indent="0"/>
            <a:endParaRPr lang="en-GB" sz="1300"/>
          </a:p>
          <a:p>
            <a:pPr marL="0" indent="0"/>
            <a:r>
              <a:rPr lang="en-GB" sz="1300" b="1"/>
              <a:t>JWIG – 5 Aug</a:t>
            </a:r>
          </a:p>
          <a:p>
            <a:pPr marL="285750" indent="-285750">
              <a:buFont typeface="Arial" panose="020B0604020202020204" pitchFamily="34" charset="0"/>
              <a:buChar char="•"/>
            </a:pPr>
            <a:r>
              <a:rPr lang="en-GB" sz="1300"/>
              <a:t>E2E workstream plan baseline</a:t>
            </a:r>
          </a:p>
          <a:p>
            <a:pPr marL="285750" indent="-285750">
              <a:buFont typeface="Arial" panose="020B0604020202020204" pitchFamily="34" charset="0"/>
              <a:buChar char="•"/>
            </a:pPr>
            <a:r>
              <a:rPr lang="en-GB" sz="1300"/>
              <a:t>Procurement approach for MLA legal support </a:t>
            </a:r>
          </a:p>
          <a:p>
            <a:pPr marL="0" indent="0"/>
            <a:endParaRPr lang="en-GB" sz="1300"/>
          </a:p>
          <a:p>
            <a:pPr marL="0" indent="0"/>
            <a:r>
              <a:rPr lang="en-GB" sz="1300" b="1"/>
              <a:t>VRP WG – 8 Aug</a:t>
            </a:r>
          </a:p>
          <a:p>
            <a:pPr marL="285750" indent="-285750">
              <a:buFont typeface="Arial" panose="020B0604020202020204" pitchFamily="34" charset="0"/>
              <a:buChar char="•"/>
            </a:pPr>
            <a:r>
              <a:rPr lang="en-GB" sz="1300"/>
              <a:t>Sector definitions for Wave 1</a:t>
            </a:r>
          </a:p>
          <a:p>
            <a:pPr marL="285750" indent="-285750">
              <a:buFont typeface="Arial" panose="020B0604020202020204" pitchFamily="34" charset="0"/>
              <a:buChar char="•"/>
            </a:pPr>
            <a:r>
              <a:rPr lang="en-GB" sz="1300"/>
              <a:t>Dispute mechanism approach – initial findings and participant feedback </a:t>
            </a:r>
          </a:p>
          <a:p>
            <a:pPr marL="285750" indent="-285750">
              <a:buFont typeface="Arial" panose="020B0604020202020204" pitchFamily="34" charset="0"/>
              <a:buChar char="•"/>
            </a:pPr>
            <a:r>
              <a:rPr lang="en-GB" sz="1300"/>
              <a:t>Functional gaps</a:t>
            </a:r>
          </a:p>
          <a:p>
            <a:pPr marL="0" indent="0"/>
            <a:endParaRPr lang="en-GB" sz="1300"/>
          </a:p>
          <a:p>
            <a:pPr marL="0" indent="0"/>
            <a:r>
              <a:rPr lang="en-GB" sz="1300" b="1"/>
              <a:t>JROC Board – 9 Aug</a:t>
            </a:r>
          </a:p>
          <a:p>
            <a:pPr marL="285750" indent="-285750">
              <a:buFont typeface="Arial" panose="020B0604020202020204" pitchFamily="34" charset="0"/>
              <a:buChar char="•"/>
            </a:pPr>
            <a:r>
              <a:rPr lang="en-GB" sz="1300"/>
              <a:t>E2E plan and governance</a:t>
            </a:r>
          </a:p>
          <a:p>
            <a:pPr marL="285750" indent="-285750">
              <a:buFont typeface="Arial" panose="020B0604020202020204" pitchFamily="34" charset="0"/>
              <a:buChar char="•"/>
            </a:pPr>
            <a:r>
              <a:rPr lang="en-GB" sz="1300"/>
              <a:t>Disputes functional requirements</a:t>
            </a:r>
          </a:p>
          <a:p>
            <a:pPr marL="285750" indent="-285750">
              <a:buFont typeface="Arial" panose="020B0604020202020204" pitchFamily="34" charset="0"/>
              <a:buChar char="•"/>
            </a:pPr>
            <a:r>
              <a:rPr lang="en-GB" sz="1300"/>
              <a:t>Procurement approach for MLA legal support </a:t>
            </a:r>
          </a:p>
          <a:p>
            <a:pPr marL="285750" indent="-285750">
              <a:buFont typeface="Arial" panose="020B0604020202020204" pitchFamily="34" charset="0"/>
              <a:buChar char="•"/>
            </a:pPr>
            <a:r>
              <a:rPr lang="en-GB" sz="1300"/>
              <a:t>Commercial model approach</a:t>
            </a:r>
          </a:p>
        </p:txBody>
      </p:sp>
      <p:cxnSp>
        <p:nvCxnSpPr>
          <p:cNvPr id="11" name="Straight Connector 10">
            <a:extLst>
              <a:ext uri="{FF2B5EF4-FFF2-40B4-BE49-F238E27FC236}">
                <a16:creationId xmlns:a16="http://schemas.microsoft.com/office/drawing/2014/main" id="{31E4497A-F7F9-1D55-323C-D39D0325B7A7}"/>
              </a:ext>
            </a:extLst>
          </p:cNvPr>
          <p:cNvCxnSpPr/>
          <p:nvPr/>
        </p:nvCxnSpPr>
        <p:spPr>
          <a:xfrm>
            <a:off x="6022748" y="1260000"/>
            <a:ext cx="0" cy="4941888"/>
          </a:xfrm>
          <a:prstGeom prst="line">
            <a:avLst/>
          </a:prstGeom>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46843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344687" y="887042"/>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2</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276916" cy="3794125"/>
          </a:xfrm>
        </p:spPr>
        <p:txBody>
          <a:bodyPr vert="horz" lIns="91440" tIns="45720" rIns="91440" bIns="45720" rtlCol="0" anchor="t">
            <a:noAutofit/>
          </a:bodyPr>
          <a:lstStyle/>
          <a:p>
            <a:pPr marL="0" indent="0">
              <a:lnSpc>
                <a:spcPct val="100000"/>
              </a:lnSpc>
              <a:spcBef>
                <a:spcPts val="600"/>
              </a:spcBef>
              <a:buNone/>
            </a:pPr>
            <a:r>
              <a:rPr lang="en-GB" sz="1600" b="1" u="sng">
                <a:latin typeface="Metropolis"/>
                <a:ea typeface="Calibri"/>
                <a:cs typeface="Calibri"/>
              </a:rPr>
              <a:t>Virtual Meeting Etiquette</a:t>
            </a:r>
            <a:r>
              <a:rPr lang="en-GB" sz="1600">
                <a:latin typeface="Metropolis"/>
                <a:ea typeface="Calibri"/>
                <a:cs typeface="Calibri"/>
              </a:rPr>
              <a:t>: </a:t>
            </a:r>
          </a:p>
          <a:p>
            <a:pPr marL="285750" indent="-285750">
              <a:lnSpc>
                <a:spcPct val="100000"/>
              </a:lnSpc>
              <a:spcBef>
                <a:spcPts val="600"/>
              </a:spcBef>
              <a:buFont typeface="Arial" panose="020B0604020202020204" pitchFamily="34" charset="0"/>
              <a:buChar char="•"/>
            </a:pP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p>
          <a:p>
            <a:pPr marL="285750" indent="-285750">
              <a:lnSpc>
                <a:spcPct val="100000"/>
              </a:lnSpc>
              <a:spcBef>
                <a:spcPts val="600"/>
              </a:spcBef>
              <a:buFont typeface="Arial" panose="020B0604020202020204" pitchFamily="34" charset="0"/>
              <a:buChar char="•"/>
            </a:pPr>
            <a:endParaRPr lang="en-GB" sz="1600">
              <a:latin typeface="Metropolis"/>
            </a:endParaRPr>
          </a:p>
          <a:p>
            <a:pPr marL="0" indent="0">
              <a:lnSpc>
                <a:spcPct val="100000"/>
              </a:lnSpc>
              <a:spcBef>
                <a:spcPts val="600"/>
              </a:spcBef>
              <a:buNone/>
            </a:pPr>
            <a:r>
              <a:rPr lang="en-GB" sz="1600" b="1" u="sng">
                <a:latin typeface="Metropolis"/>
                <a:cs typeface="Arial"/>
              </a:rPr>
              <a:t>Competition Law: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The 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endParaRPr lang="en-GB" sz="1600">
              <a:latin typeface="Metropolis"/>
              <a:ea typeface="Calibri"/>
              <a:cs typeface="Arial"/>
            </a:endParaRPr>
          </a:p>
        </p:txBody>
      </p:sp>
    </p:spTree>
    <p:extLst>
      <p:ext uri="{BB962C8B-B14F-4D97-AF65-F5344CB8AC3E}">
        <p14:creationId xmlns:p14="http://schemas.microsoft.com/office/powerpoint/2010/main" val="3309997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Procurement approach for MLA legal support</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20</a:t>
            </a:fld>
            <a:endParaRPr lang="en-US"/>
          </a:p>
        </p:txBody>
      </p:sp>
    </p:spTree>
    <p:extLst>
      <p:ext uri="{BB962C8B-B14F-4D97-AF65-F5344CB8AC3E}">
        <p14:creationId xmlns:p14="http://schemas.microsoft.com/office/powerpoint/2010/main" val="39016639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D7A2A6B-0F10-F91C-134F-E1B1CD08BAEE}"/>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72F9814A-B8E0-825E-DACC-F92159589948}"/>
              </a:ext>
            </a:extLst>
          </p:cNvPr>
          <p:cNvSpPr>
            <a:spLocks noGrp="1"/>
          </p:cNvSpPr>
          <p:nvPr>
            <p:ph type="sldNum" sz="quarter" idx="12"/>
          </p:nvPr>
        </p:nvSpPr>
        <p:spPr/>
        <p:txBody>
          <a:bodyPr/>
          <a:lstStyle/>
          <a:p>
            <a:fld id="{F7DBEFEF-2EF4-7341-AFBF-5942378A7132}" type="slidenum">
              <a:rPr lang="en-US" smtClean="0"/>
              <a:t>21</a:t>
            </a:fld>
            <a:endParaRPr lang="en-US"/>
          </a:p>
        </p:txBody>
      </p:sp>
      <p:sp>
        <p:nvSpPr>
          <p:cNvPr id="4" name="Date Placeholder 3">
            <a:extLst>
              <a:ext uri="{FF2B5EF4-FFF2-40B4-BE49-F238E27FC236}">
                <a16:creationId xmlns:a16="http://schemas.microsoft.com/office/drawing/2014/main" id="{119C4B20-B88A-52D2-C278-111008B76D8D}"/>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074CF61-C499-9DCE-269D-777F2810EB52}"/>
              </a:ext>
            </a:extLst>
          </p:cNvPr>
          <p:cNvSpPr>
            <a:spLocks noGrp="1"/>
          </p:cNvSpPr>
          <p:nvPr>
            <p:ph type="title"/>
          </p:nvPr>
        </p:nvSpPr>
        <p:spPr/>
        <p:txBody>
          <a:bodyPr/>
          <a:lstStyle/>
          <a:p>
            <a:r>
              <a:rPr lang="en-GB"/>
              <a:t>Procurement approach for MLA legal support </a:t>
            </a:r>
          </a:p>
        </p:txBody>
      </p:sp>
      <p:sp>
        <p:nvSpPr>
          <p:cNvPr id="6" name="Content Placeholder 5">
            <a:extLst>
              <a:ext uri="{FF2B5EF4-FFF2-40B4-BE49-F238E27FC236}">
                <a16:creationId xmlns:a16="http://schemas.microsoft.com/office/drawing/2014/main" id="{C90AC46D-C414-8AE4-6799-F9E246B9B4D6}"/>
              </a:ext>
            </a:extLst>
          </p:cNvPr>
          <p:cNvSpPr>
            <a:spLocks noGrp="1"/>
          </p:cNvSpPr>
          <p:nvPr>
            <p:ph idx="1"/>
          </p:nvPr>
        </p:nvSpPr>
        <p:spPr>
          <a:xfrm>
            <a:off x="360000" y="1260000"/>
            <a:ext cx="11436721" cy="774209"/>
          </a:xfrm>
        </p:spPr>
        <p:txBody>
          <a:bodyPr>
            <a:noAutofit/>
          </a:bodyPr>
          <a:lstStyle/>
          <a:p>
            <a:pPr marL="0" indent="0"/>
            <a:r>
              <a:rPr lang="en-GB" sz="1200"/>
              <a:t>Agreeing and commencing the procurement process for the legal support for the MLA development is a key element of the sub-stream two plan.  The plan assumes that the procurement process is undertaken during August, which allows for a legal firm to be on-boarded by September to allow for drafting of the MLA. The procurement process itself is anticipated to take 4-5 weeks to complete. This decision  is a core part of the sub-stream critical path :</a:t>
            </a:r>
          </a:p>
        </p:txBody>
      </p:sp>
      <p:pic>
        <p:nvPicPr>
          <p:cNvPr id="8" name="Picture 7">
            <a:extLst>
              <a:ext uri="{FF2B5EF4-FFF2-40B4-BE49-F238E27FC236}">
                <a16:creationId xmlns:a16="http://schemas.microsoft.com/office/drawing/2014/main" id="{FAE20805-0F53-A729-00CB-DA1779BCB2DB}"/>
              </a:ext>
            </a:extLst>
          </p:cNvPr>
          <p:cNvPicPr>
            <a:picLocks noChangeAspect="1"/>
          </p:cNvPicPr>
          <p:nvPr/>
        </p:nvPicPr>
        <p:blipFill>
          <a:blip r:embed="rId2"/>
          <a:stretch>
            <a:fillRect/>
          </a:stretch>
        </p:blipFill>
        <p:spPr>
          <a:xfrm>
            <a:off x="1576604" y="2034209"/>
            <a:ext cx="8773749" cy="800212"/>
          </a:xfrm>
          <a:prstGeom prst="rect">
            <a:avLst/>
          </a:prstGeom>
          <a:ln>
            <a:solidFill>
              <a:schemeClr val="tx1"/>
            </a:solidFill>
          </a:ln>
        </p:spPr>
      </p:pic>
      <p:sp>
        <p:nvSpPr>
          <p:cNvPr id="9" name="Rectangle 8">
            <a:extLst>
              <a:ext uri="{FF2B5EF4-FFF2-40B4-BE49-F238E27FC236}">
                <a16:creationId xmlns:a16="http://schemas.microsoft.com/office/drawing/2014/main" id="{6A3B358E-2797-C26D-9645-D7052973160D}"/>
              </a:ext>
            </a:extLst>
          </p:cNvPr>
          <p:cNvSpPr/>
          <p:nvPr/>
        </p:nvSpPr>
        <p:spPr>
          <a:xfrm>
            <a:off x="4837045" y="1944285"/>
            <a:ext cx="2080591" cy="365125"/>
          </a:xfrm>
          <a:prstGeom prst="rect">
            <a:avLst/>
          </a:prstGeom>
          <a:noFill/>
          <a:ln w="38100">
            <a:solidFill>
              <a:schemeClr val="accent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5">
            <a:extLst>
              <a:ext uri="{FF2B5EF4-FFF2-40B4-BE49-F238E27FC236}">
                <a16:creationId xmlns:a16="http://schemas.microsoft.com/office/drawing/2014/main" id="{B2733E3F-68F2-D717-BA44-6A413ABAFC02}"/>
              </a:ext>
            </a:extLst>
          </p:cNvPr>
          <p:cNvSpPr txBox="1">
            <a:spLocks/>
          </p:cNvSpPr>
          <p:nvPr/>
        </p:nvSpPr>
        <p:spPr>
          <a:xfrm>
            <a:off x="360000" y="2974122"/>
            <a:ext cx="11436721" cy="28038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GB" sz="1200"/>
              <a:t>Ideally the future scheme operator would take the procurement process forward, however this decision on the future scheme operator is unlikely to be made for some time.  Hence there are a number of options on how to progress the procurement process:</a:t>
            </a:r>
          </a:p>
          <a:p>
            <a:pPr marL="342900" indent="-342900">
              <a:buFont typeface="+mj-lt"/>
              <a:buAutoNum type="arabicPeriod"/>
            </a:pPr>
            <a:r>
              <a:rPr lang="en-GB" sz="1200" b="1"/>
              <a:t>Joint approach between Pay.UK and OBL</a:t>
            </a:r>
          </a:p>
          <a:p>
            <a:pPr marL="800100" lvl="1" indent="-342900">
              <a:buFont typeface="Arial" panose="020B0604020202020204" pitchFamily="34" charset="0"/>
              <a:buChar char="•"/>
            </a:pPr>
            <a:r>
              <a:rPr lang="en-GB" sz="1200"/>
              <a:t>Adopt a joint approach which is co-led by Pay.UK and OBL</a:t>
            </a:r>
          </a:p>
          <a:p>
            <a:pPr marL="800100" lvl="1" indent="-342900">
              <a:buFont typeface="Arial" panose="020B0604020202020204" pitchFamily="34" charset="0"/>
              <a:buChar char="•"/>
            </a:pPr>
            <a:r>
              <a:rPr lang="en-GB" sz="1200"/>
              <a:t>Requires agreement of a procurement approach which is acceptable to both organisations and aligns to the critical path</a:t>
            </a:r>
          </a:p>
          <a:p>
            <a:pPr marL="800100" lvl="1" indent="-342900">
              <a:buFont typeface="Arial" panose="020B0604020202020204" pitchFamily="34" charset="0"/>
              <a:buChar char="•"/>
            </a:pPr>
            <a:r>
              <a:rPr lang="en-GB" sz="1200"/>
              <a:t>Both are co-signatories to the contract and costs are split 50/50</a:t>
            </a:r>
          </a:p>
          <a:p>
            <a:pPr marL="342900" indent="-342900">
              <a:buFont typeface="+mj-lt"/>
              <a:buAutoNum type="arabicPeriod"/>
            </a:pPr>
            <a:r>
              <a:rPr lang="en-GB" sz="1200" b="1"/>
              <a:t>OBL or Pay.UK to take the lead on the procurement process </a:t>
            </a:r>
            <a:endParaRPr lang="en-GB" sz="1200"/>
          </a:p>
          <a:p>
            <a:pPr marL="800100" lvl="1" indent="-342900">
              <a:buFont typeface="Arial" panose="020B0604020202020204" pitchFamily="34" charset="0"/>
              <a:buChar char="•"/>
            </a:pPr>
            <a:r>
              <a:rPr lang="en-GB" sz="1200"/>
              <a:t>Would utilise the procurement process of the chosen organisation who would exclusively contract with the legal firm appointed </a:t>
            </a:r>
          </a:p>
          <a:p>
            <a:pPr marL="800100" lvl="1" indent="-342900">
              <a:buFont typeface="Arial" panose="020B0604020202020204" pitchFamily="34" charset="0"/>
              <a:buChar char="•"/>
            </a:pPr>
            <a:r>
              <a:rPr lang="en-GB" sz="1200"/>
              <a:t>Legal costs would be borne the appointing organisation.  Note, OBL has budgeted for these costs in the current funding round</a:t>
            </a:r>
          </a:p>
          <a:p>
            <a:pPr marL="800100" lvl="1" indent="-342900">
              <a:buFont typeface="Arial" panose="020B0604020202020204" pitchFamily="34" charset="0"/>
              <a:buChar char="•"/>
            </a:pPr>
            <a:r>
              <a:rPr lang="en-GB" sz="1200"/>
              <a:t>Irrespective of which organisation is chosen as the lead the other organisation will be involved in the MLA development process </a:t>
            </a:r>
          </a:p>
          <a:p>
            <a:pPr marL="800100" lvl="1" indent="-342900">
              <a:buFont typeface="Arial" panose="020B0604020202020204" pitchFamily="34" charset="0"/>
              <a:buChar char="•"/>
            </a:pPr>
            <a:r>
              <a:rPr lang="en-GB" sz="1200"/>
              <a:t>Once the final scheme operator is chosen, they would take ownership of the MLA </a:t>
            </a:r>
          </a:p>
        </p:txBody>
      </p:sp>
      <p:sp>
        <p:nvSpPr>
          <p:cNvPr id="11" name="TextBox 10">
            <a:extLst>
              <a:ext uri="{FF2B5EF4-FFF2-40B4-BE49-F238E27FC236}">
                <a16:creationId xmlns:a16="http://schemas.microsoft.com/office/drawing/2014/main" id="{357AF27E-351C-B3D3-7412-08750F61ED03}"/>
              </a:ext>
            </a:extLst>
          </p:cNvPr>
          <p:cNvSpPr txBox="1"/>
          <p:nvPr/>
        </p:nvSpPr>
        <p:spPr>
          <a:xfrm>
            <a:off x="1050234" y="5830732"/>
            <a:ext cx="9826487" cy="52322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GB" sz="1400">
                <a:latin typeface="Metropolis" panose="00000500000000000000" pitchFamily="50" charset="0"/>
              </a:rPr>
              <a:t>The VRPIG has been asked to provide a view on how the procurement process should be undertaken to ensure a timely appointment which does not impact the plan timeline</a:t>
            </a:r>
          </a:p>
        </p:txBody>
      </p:sp>
    </p:spTree>
    <p:extLst>
      <p:ext uri="{BB962C8B-B14F-4D97-AF65-F5344CB8AC3E}">
        <p14:creationId xmlns:p14="http://schemas.microsoft.com/office/powerpoint/2010/main" val="2264097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8154E57-F82D-A4B5-0711-35A85A8D8A46}"/>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18FB581-DE42-A640-7770-AC07518DADB1}"/>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4" name="Date Placeholder 3">
            <a:extLst>
              <a:ext uri="{FF2B5EF4-FFF2-40B4-BE49-F238E27FC236}">
                <a16:creationId xmlns:a16="http://schemas.microsoft.com/office/drawing/2014/main" id="{6FA3D9E7-849B-4F4F-6D45-635BD3F520BE}"/>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E9DC3BB1-CCFB-3F07-6759-74D3D2592E06}"/>
              </a:ext>
            </a:extLst>
          </p:cNvPr>
          <p:cNvSpPr>
            <a:spLocks noGrp="1"/>
          </p:cNvSpPr>
          <p:nvPr>
            <p:ph type="title"/>
          </p:nvPr>
        </p:nvSpPr>
        <p:spPr/>
        <p:txBody>
          <a:bodyPr/>
          <a:lstStyle/>
          <a:p>
            <a:r>
              <a:rPr lang="en-GB">
                <a:latin typeface="Metropolis Black"/>
              </a:rPr>
              <a:t>RFP Process to procure external legal support to develop MLA</a:t>
            </a:r>
            <a:endParaRPr lang="en-GB"/>
          </a:p>
        </p:txBody>
      </p:sp>
      <p:sp>
        <p:nvSpPr>
          <p:cNvPr id="6" name="Content Placeholder 5">
            <a:extLst>
              <a:ext uri="{FF2B5EF4-FFF2-40B4-BE49-F238E27FC236}">
                <a16:creationId xmlns:a16="http://schemas.microsoft.com/office/drawing/2014/main" id="{CED2A9FA-A2C7-AB1C-CF03-5ECA278790C1}"/>
              </a:ext>
            </a:extLst>
          </p:cNvPr>
          <p:cNvSpPr>
            <a:spLocks noGrp="1"/>
          </p:cNvSpPr>
          <p:nvPr>
            <p:ph idx="1"/>
          </p:nvPr>
        </p:nvSpPr>
        <p:spPr>
          <a:xfrm>
            <a:off x="339219" y="1218436"/>
            <a:ext cx="11582193" cy="4983452"/>
          </a:xfrm>
        </p:spPr>
        <p:txBody>
          <a:bodyPr vert="horz" lIns="91440" tIns="45720" rIns="91440" bIns="45720" rtlCol="0" anchor="t">
            <a:normAutofit fontScale="92500" lnSpcReduction="10000"/>
          </a:bodyPr>
          <a:lstStyle/>
          <a:p>
            <a:pPr marL="285750" indent="-285750">
              <a:buChar char="•"/>
            </a:pPr>
            <a:r>
              <a:rPr lang="en-GB" sz="1600">
                <a:latin typeface="Metropolis"/>
                <a:cs typeface="Arial"/>
              </a:rPr>
              <a:t>Given the strategic importance of the VRP initiative and the large number of stakeholders who have a vested interest in the final work product (</a:t>
            </a:r>
            <a:r>
              <a:rPr lang="en-GB" sz="1600" err="1">
                <a:latin typeface="Metropolis"/>
                <a:cs typeface="Arial"/>
              </a:rPr>
              <a:t>ie</a:t>
            </a:r>
            <a:r>
              <a:rPr lang="en-GB" sz="1600">
                <a:latin typeface="Metropolis"/>
                <a:cs typeface="Arial"/>
              </a:rPr>
              <a:t> MLA 1.0), it's critical that we select a reputable and well-credentialed law firm with the right experience and capabilities to support this initiative</a:t>
            </a:r>
          </a:p>
          <a:p>
            <a:pPr marL="285750" indent="-285750">
              <a:buChar char="•"/>
            </a:pPr>
            <a:r>
              <a:rPr lang="en-GB" sz="1600">
                <a:latin typeface="Metropolis"/>
                <a:cs typeface="Arial"/>
              </a:rPr>
              <a:t>In accordance with our procurement policy, [OBL/Pay.UK] will design and run an RFP process to allow us to select a preferred law firm provider to develop a modular-style MLA contract template</a:t>
            </a:r>
          </a:p>
          <a:p>
            <a:pPr marL="285750" indent="-285750">
              <a:buChar char="•"/>
            </a:pPr>
            <a:r>
              <a:rPr lang="en-GB" sz="1600">
                <a:latin typeface="Metropolis"/>
                <a:cs typeface="Arial"/>
              </a:rPr>
              <a:t>While the RFP process typically takes a few months to design and run, in this case, we propose to run a concise process during the month of August. By end of August, we intend to:</a:t>
            </a:r>
          </a:p>
          <a:p>
            <a:pPr marL="742950" lvl="1" indent="-285750">
              <a:buFont typeface="Courier New" panose="020B0604020202020204" pitchFamily="34" charset="0"/>
              <a:buChar char="o"/>
            </a:pPr>
            <a:r>
              <a:rPr lang="en-GB" sz="1600">
                <a:latin typeface="Metropolis"/>
                <a:cs typeface="Arial"/>
              </a:rPr>
              <a:t>evaluate proposals from respondents against defined criteria, and</a:t>
            </a:r>
            <a:endParaRPr lang="en-GB"/>
          </a:p>
          <a:p>
            <a:pPr marL="742950" lvl="1" indent="-285750">
              <a:buFont typeface="Courier New" panose="020B0604020202020204" pitchFamily="34" charset="0"/>
              <a:buChar char="o"/>
            </a:pPr>
            <a:r>
              <a:rPr lang="en-GB" sz="1600">
                <a:latin typeface="Metropolis"/>
                <a:cs typeface="Arial"/>
              </a:rPr>
              <a:t>select, negotiate and agree the terms of a contract with a preferred supplier</a:t>
            </a:r>
            <a:endParaRPr lang="en-GB"/>
          </a:p>
          <a:p>
            <a:pPr marL="285750" indent="-285750">
              <a:buChar char="•"/>
            </a:pPr>
            <a:r>
              <a:rPr lang="en-GB" sz="1600">
                <a:latin typeface="Metropolis"/>
                <a:cs typeface="Arial"/>
              </a:rPr>
              <a:t>A detailed '</a:t>
            </a:r>
            <a:r>
              <a:rPr lang="en-GB" sz="1600" b="1">
                <a:latin typeface="Metropolis"/>
                <a:cs typeface="Arial"/>
              </a:rPr>
              <a:t>Brief to Counsel</a:t>
            </a:r>
            <a:r>
              <a:rPr lang="en-GB" sz="1600">
                <a:latin typeface="Metropolis"/>
                <a:cs typeface="Arial"/>
              </a:rPr>
              <a:t>' will be included in the RFP documentation setting out detailed instructions around:</a:t>
            </a:r>
          </a:p>
          <a:p>
            <a:pPr marL="742950" lvl="1" indent="-285750">
              <a:buFont typeface="Courier New" panose="020B0604020202020204" pitchFamily="34" charset="0"/>
              <a:buChar char="o"/>
            </a:pPr>
            <a:r>
              <a:rPr lang="en-GB" sz="1600">
                <a:latin typeface="Metropolis"/>
                <a:cs typeface="Arial"/>
              </a:rPr>
              <a:t>Background/purpose, scope, drafting principles (</a:t>
            </a:r>
            <a:r>
              <a:rPr lang="en-GB" sz="1600" err="1">
                <a:latin typeface="Metropolis"/>
                <a:cs typeface="Arial"/>
              </a:rPr>
              <a:t>eg</a:t>
            </a:r>
            <a:r>
              <a:rPr lang="en-GB" sz="1600">
                <a:latin typeface="Metropolis"/>
                <a:cs typeface="Arial"/>
              </a:rPr>
              <a:t> ensuring rights and interests of consumers and participants are properly safeguarded and covered), business requirements (proposition and operational) to be factored in</a:t>
            </a:r>
            <a:endParaRPr lang="en-GB"/>
          </a:p>
          <a:p>
            <a:pPr marL="742950" lvl="1" indent="-285750">
              <a:buFont typeface="Courier New" panose="020B0604020202020204" pitchFamily="34" charset="0"/>
              <a:buChar char="o"/>
            </a:pPr>
            <a:r>
              <a:rPr lang="en-GB" sz="1600">
                <a:latin typeface="Metropolis"/>
                <a:cs typeface="Arial"/>
              </a:rPr>
              <a:t>Outcomes and deliverables to be produced, timelines/milestones to meet, and ways of working</a:t>
            </a:r>
            <a:endParaRPr lang="en-GB"/>
          </a:p>
          <a:p>
            <a:pPr marL="742950" lvl="1" indent="-285750">
              <a:buFont typeface="Courier New" panose="020B0604020202020204" pitchFamily="34" charset="0"/>
              <a:buChar char="o"/>
            </a:pPr>
            <a:r>
              <a:rPr lang="en-GB" sz="1600">
                <a:latin typeface="Metropolis"/>
                <a:cs typeface="Arial"/>
              </a:rPr>
              <a:t>Project governance (</a:t>
            </a:r>
            <a:r>
              <a:rPr lang="en-GB" sz="1600" err="1">
                <a:latin typeface="Metropolis"/>
                <a:cs typeface="Arial"/>
              </a:rPr>
              <a:t>eg</a:t>
            </a:r>
            <a:r>
              <a:rPr lang="en-GB" sz="1600">
                <a:latin typeface="Metropolis"/>
                <a:cs typeface="Arial"/>
              </a:rPr>
              <a:t> roles and responsibilities, style/approach to drafting, meeting cadence, billing requirements, etc)</a:t>
            </a:r>
          </a:p>
          <a:p>
            <a:pPr marL="285750" indent="-285750">
              <a:buChar char="•"/>
            </a:pPr>
            <a:r>
              <a:rPr lang="en-GB" sz="1600">
                <a:latin typeface="Metropolis"/>
                <a:cs typeface="Arial"/>
              </a:rPr>
              <a:t>Aim is to have an MLA 1.0 ready for industry consultation by end of December/early January. So, </a:t>
            </a:r>
            <a:r>
              <a:rPr lang="en-GB" sz="1600" b="1">
                <a:latin typeface="Metropolis"/>
                <a:cs typeface="Arial"/>
              </a:rPr>
              <a:t>it's vital that we run the RFP process now</a:t>
            </a:r>
            <a:r>
              <a:rPr lang="en-GB" sz="1600">
                <a:latin typeface="Metropolis"/>
                <a:cs typeface="Arial"/>
              </a:rPr>
              <a:t> and to complete that process by end of August to enable the drafting work to produce MLA 1.0 to begin in early September</a:t>
            </a:r>
          </a:p>
          <a:p>
            <a:pPr marL="285750" indent="-285750">
              <a:buChar char="•"/>
            </a:pPr>
            <a:r>
              <a:rPr lang="en-GB" sz="1600">
                <a:latin typeface="Metropolis"/>
                <a:cs typeface="Arial"/>
              </a:rPr>
              <a:t>Early engagement of law firm supplier means they can be included in critical VRP WG meetings, enabling them to better understand the purpose, scope and business &amp; structural requirements for the MLA. This ensures the MLA contract aligns with the business and operational requirements for the commercial VRP product</a:t>
            </a:r>
            <a:endParaRPr lang="en-GB" sz="1600"/>
          </a:p>
          <a:p>
            <a:pPr marL="285750" indent="-285750">
              <a:buChar char="•"/>
            </a:pPr>
            <a:endParaRPr lang="en-GB"/>
          </a:p>
        </p:txBody>
      </p:sp>
    </p:spTree>
    <p:extLst>
      <p:ext uri="{BB962C8B-B14F-4D97-AF65-F5344CB8AC3E}">
        <p14:creationId xmlns:p14="http://schemas.microsoft.com/office/powerpoint/2010/main" val="3444621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5A565B-BC73-EE00-84AC-2B24E7BD4AA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778FD889-E5C9-8CCC-7A30-5D25AA3B6184}"/>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4" name="Date Placeholder 3">
            <a:extLst>
              <a:ext uri="{FF2B5EF4-FFF2-40B4-BE49-F238E27FC236}">
                <a16:creationId xmlns:a16="http://schemas.microsoft.com/office/drawing/2014/main" id="{195B5B15-3528-47CF-9909-2958D3A8A1B2}"/>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EAE3B6BC-1495-400E-6124-5BC676F17F27}"/>
              </a:ext>
            </a:extLst>
          </p:cNvPr>
          <p:cNvSpPr>
            <a:spLocks noGrp="1"/>
          </p:cNvSpPr>
          <p:nvPr>
            <p:ph type="title"/>
          </p:nvPr>
        </p:nvSpPr>
        <p:spPr>
          <a:xfrm>
            <a:off x="335278" y="764323"/>
            <a:ext cx="11753089" cy="495922"/>
          </a:xfrm>
        </p:spPr>
        <p:txBody>
          <a:bodyPr>
            <a:normAutofit/>
          </a:bodyPr>
          <a:lstStyle/>
          <a:p>
            <a:r>
              <a:rPr lang="en-GB"/>
              <a:t>There are several potential dimensions for the assessment of a preferred option       </a:t>
            </a:r>
          </a:p>
        </p:txBody>
      </p:sp>
      <p:graphicFrame>
        <p:nvGraphicFramePr>
          <p:cNvPr id="29" name="Table 29">
            <a:extLst>
              <a:ext uri="{FF2B5EF4-FFF2-40B4-BE49-F238E27FC236}">
                <a16:creationId xmlns:a16="http://schemas.microsoft.com/office/drawing/2014/main" id="{0AF378E2-EFC5-ABB7-78E2-5EAD87D4D55E}"/>
              </a:ext>
            </a:extLst>
          </p:cNvPr>
          <p:cNvGraphicFramePr>
            <a:graphicFrameLocks noGrp="1"/>
          </p:cNvGraphicFramePr>
          <p:nvPr/>
        </p:nvGraphicFramePr>
        <p:xfrm>
          <a:off x="464987" y="1260245"/>
          <a:ext cx="10905377" cy="4451442"/>
        </p:xfrm>
        <a:graphic>
          <a:graphicData uri="http://schemas.openxmlformats.org/drawingml/2006/table">
            <a:tbl>
              <a:tblPr firstRow="1" bandRow="1">
                <a:tableStyleId>{21E4AEA4-8DFA-4A89-87EB-49C32662AFE0}</a:tableStyleId>
              </a:tblPr>
              <a:tblGrid>
                <a:gridCol w="1876548">
                  <a:extLst>
                    <a:ext uri="{9D8B030D-6E8A-4147-A177-3AD203B41FA5}">
                      <a16:colId xmlns:a16="http://schemas.microsoft.com/office/drawing/2014/main" val="2103339575"/>
                    </a:ext>
                  </a:extLst>
                </a:gridCol>
                <a:gridCol w="4331276">
                  <a:extLst>
                    <a:ext uri="{9D8B030D-6E8A-4147-A177-3AD203B41FA5}">
                      <a16:colId xmlns:a16="http://schemas.microsoft.com/office/drawing/2014/main" val="1488518097"/>
                    </a:ext>
                  </a:extLst>
                </a:gridCol>
                <a:gridCol w="4697553">
                  <a:extLst>
                    <a:ext uri="{9D8B030D-6E8A-4147-A177-3AD203B41FA5}">
                      <a16:colId xmlns:a16="http://schemas.microsoft.com/office/drawing/2014/main" val="3264703163"/>
                    </a:ext>
                  </a:extLst>
                </a:gridCol>
              </a:tblGrid>
              <a:tr h="4696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latin typeface="Metropolis" panose="00000500000000000000" pitchFamily="50" charset="0"/>
                        </a:rPr>
                        <a:t>Option</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latin typeface="Metropolis" panose="00000500000000000000" pitchFamily="50" charset="0"/>
                        </a:rPr>
                        <a:t>Advantages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latin typeface="Metropolis" panose="00000500000000000000" pitchFamily="50" charset="0"/>
                        </a:rPr>
                        <a:t>Risks </a:t>
                      </a:r>
                    </a:p>
                  </a:txBody>
                  <a:tcPr/>
                </a:tc>
                <a:extLst>
                  <a:ext uri="{0D108BD9-81ED-4DB2-BD59-A6C34878D82A}">
                    <a16:rowId xmlns:a16="http://schemas.microsoft.com/office/drawing/2014/main" val="1936975331"/>
                  </a:ext>
                </a:extLst>
              </a:tr>
              <a:tr h="1933415">
                <a:tc>
                  <a:txBody>
                    <a:bodyPr/>
                    <a:lstStyle/>
                    <a:p>
                      <a:pPr algn="ctr"/>
                      <a:r>
                        <a:rPr lang="en-GB" sz="1100" b="1">
                          <a:solidFill>
                            <a:schemeClr val="bg1"/>
                          </a:solidFill>
                          <a:latin typeface="Metropolis" panose="00000500000000000000" pitchFamily="50" charset="0"/>
                        </a:rPr>
                        <a:t> </a:t>
                      </a:r>
                    </a:p>
                    <a:p>
                      <a:pPr marL="228600" indent="-228600" algn="l">
                        <a:buFont typeface="+mj-lt"/>
                        <a:buAutoNum type="arabicPeriod"/>
                      </a:pPr>
                      <a:r>
                        <a:rPr lang="en-GB" sz="1100" b="1">
                          <a:solidFill>
                            <a:schemeClr val="bg1"/>
                          </a:solidFill>
                          <a:latin typeface="Metropolis" panose="00000500000000000000" pitchFamily="50" charset="0"/>
                        </a:rPr>
                        <a:t>Joint approach between Pay.UK and OBL</a:t>
                      </a:r>
                    </a:p>
                    <a:p>
                      <a:pPr algn="ctr"/>
                      <a:endParaRPr lang="en-GB" sz="1100">
                        <a:solidFill>
                          <a:schemeClr val="bg1"/>
                        </a:solidFill>
                        <a:latin typeface="Metropolis" panose="00000500000000000000" pitchFamily="50" charset="0"/>
                      </a:endParaRPr>
                    </a:p>
                  </a:txBody>
                  <a:tcPr anchor="ctr">
                    <a:solidFill>
                      <a:srgbClr val="FFC000"/>
                    </a:solidFill>
                  </a:tcPr>
                </a:tc>
                <a:tc>
                  <a:txBody>
                    <a:bodyPr/>
                    <a:lstStyle/>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Aligned to JV approach to shared costs &amp; governance </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Mitigates risks of excluding issues that are relevant to the ultimate MLA operator</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Allows the deferment of MLA operator choice which may be better informed when the MLA itself is better evolved/ is a strategically important decision that requires careful consideration.</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Allows deferral of any sub-contracting requirement between MLA owner and Dispute system provider until later in the process when a decision on the optimal disputes mechanism is due. </a:t>
                      </a:r>
                    </a:p>
                  </a:txBody>
                  <a:tcPr/>
                </a:tc>
                <a:tc>
                  <a:txBody>
                    <a:bodyPr/>
                    <a:lstStyle/>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a:latin typeface="Metropolis" panose="00000500000000000000" pitchFamily="50" charset="0"/>
                        </a:rPr>
                        <a:t>Complicates the procurement process due to differing procurement policies across each organisation. </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a:latin typeface="Metropolis" panose="00000500000000000000" pitchFamily="50" charset="0"/>
                        </a:rPr>
                        <a:t>Joint contract with a firm introduces additional  administrative complexity.</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a:latin typeface="Metropolis" panose="00000500000000000000" pitchFamily="50" charset="0"/>
                        </a:rPr>
                        <a:t>No obvious solution to effectively resolve any differences in views that may emerge in the process (including OBL funders).</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a:latin typeface="Metropolis" panose="00000500000000000000" pitchFamily="50" charset="0"/>
                        </a:rPr>
                        <a:t>Introduces the risk of potential delays if a joint decision becomes difficult to achieve.      </a:t>
                      </a:r>
                    </a:p>
                    <a:p>
                      <a:endParaRPr lang="en-GB" sz="1100">
                        <a:latin typeface="Metropolis" panose="00000500000000000000" pitchFamily="50" charset="0"/>
                      </a:endParaRPr>
                    </a:p>
                  </a:txBody>
                  <a:tcPr anchor="ctr"/>
                </a:tc>
                <a:extLst>
                  <a:ext uri="{0D108BD9-81ED-4DB2-BD59-A6C34878D82A}">
                    <a16:rowId xmlns:a16="http://schemas.microsoft.com/office/drawing/2014/main" val="4218010949"/>
                  </a:ext>
                </a:extLst>
              </a:tr>
              <a:tr h="2048343">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lang="en-GB" sz="1100" b="1" kern="1200">
                          <a:solidFill>
                            <a:schemeClr val="bg1"/>
                          </a:solidFill>
                          <a:latin typeface="Metropolis" panose="00000500000000000000" pitchFamily="50" charset="0"/>
                          <a:ea typeface="+mn-ea"/>
                          <a:cs typeface="+mn-cs"/>
                        </a:rPr>
                        <a:t>OBL or Pay.UK to take the lead on the procurement process </a:t>
                      </a:r>
                    </a:p>
                    <a:p>
                      <a:pPr marL="0" algn="ctr" defTabSz="914400" rtl="0" eaLnBrk="1" latinLnBrk="0" hangingPunct="1"/>
                      <a:r>
                        <a:rPr lang="en-GB" sz="1100" kern="1200">
                          <a:solidFill>
                            <a:schemeClr val="bg1"/>
                          </a:solidFill>
                          <a:latin typeface="Metropolis" panose="00000500000000000000" pitchFamily="50" charset="0"/>
                          <a:ea typeface="+mn-ea"/>
                          <a:cs typeface="+mn-cs"/>
                        </a:rPr>
                        <a:t> </a:t>
                      </a:r>
                    </a:p>
                  </a:txBody>
                  <a:tcPr anchor="ctr">
                    <a:solidFill>
                      <a:srgbClr val="1B679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u="none" strike="noStrike" kern="1200" cap="none" spc="0" normalizeH="0" baseline="0" noProof="0">
                          <a:ln>
                            <a:noFill/>
                          </a:ln>
                          <a:solidFill>
                            <a:schemeClr val="tx1"/>
                          </a:solidFill>
                          <a:effectLst/>
                          <a:uLnTx/>
                          <a:uFillTx/>
                          <a:latin typeface="Metropolis" panose="00000500000000000000" pitchFamily="50" charset="0"/>
                        </a:rPr>
                        <a:t>Less complex approach with sole accountability for decision making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u="none" strike="noStrike" kern="1200" cap="none" spc="0" normalizeH="0" baseline="0" noProof="0">
                          <a:ln>
                            <a:noFill/>
                          </a:ln>
                          <a:solidFill>
                            <a:schemeClr val="tx1"/>
                          </a:solidFill>
                          <a:effectLst/>
                          <a:uLnTx/>
                          <a:uFillTx/>
                          <a:latin typeface="Metropolis" panose="00000500000000000000" pitchFamily="50" charset="0"/>
                        </a:rPr>
                        <a:t>Better position to evaluate any specific needs of the ultimate MLA operator within the process.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u="none" strike="noStrike" kern="1200" cap="none" spc="0" normalizeH="0" baseline="0" noProof="0">
                          <a:ln>
                            <a:noFill/>
                          </a:ln>
                          <a:solidFill>
                            <a:schemeClr val="tx1"/>
                          </a:solidFill>
                          <a:effectLst/>
                          <a:uLnTx/>
                          <a:uFillTx/>
                          <a:latin typeface="Metropolis" panose="00000500000000000000" pitchFamily="50" charset="0"/>
                        </a:rPr>
                        <a:t>May be more administratively simple and facilitate a quicker decision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u="none" strike="noStrike" kern="1200" cap="none" spc="0" normalizeH="0" baseline="0" noProof="0">
                          <a:ln>
                            <a:noFill/>
                          </a:ln>
                          <a:solidFill>
                            <a:schemeClr val="tx1"/>
                          </a:solidFill>
                          <a:effectLst/>
                          <a:uLnTx/>
                          <a:uFillTx/>
                          <a:latin typeface="Metropolis" panose="00000500000000000000" pitchFamily="50" charset="0"/>
                        </a:rPr>
                        <a:t>Easier and quicker to define relevant selection evaluation criteria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u="none" strike="noStrike" kern="1200" cap="none" spc="0" normalizeH="0" baseline="0" noProof="0">
                          <a:ln>
                            <a:noFill/>
                          </a:ln>
                          <a:solidFill>
                            <a:schemeClr val="tx1"/>
                          </a:solidFill>
                          <a:effectLst/>
                          <a:uLnTx/>
                          <a:uFillTx/>
                          <a:latin typeface="Metropolis" panose="00000500000000000000" pitchFamily="50" charset="0"/>
                        </a:rPr>
                        <a:t>Easier to hold the supplier to account for performance and deliverables. </a:t>
                      </a:r>
                    </a:p>
                  </a:txBody>
                  <a:tcPr anchor="ctr"/>
                </a:tc>
                <a:tc>
                  <a:txBody>
                    <a:bodyPr/>
                    <a:lstStyle/>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The ultimate chosen MLA operator is distant from the process</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This results in rework delaying the finalisation of the MLA and additive costs</a:t>
                      </a:r>
                    </a:p>
                    <a:p>
                      <a:pPr marL="171450" marR="0" lvl="0" indent="-171450" algn="l" defTabSz="914400" rtl="0" eaLnBrk="1" fontAlgn="auto" latinLnBrk="0" hangingPunct="1">
                        <a:lnSpc>
                          <a:spcPct val="90000"/>
                        </a:lnSpc>
                        <a:spcBef>
                          <a:spcPts val="300"/>
                        </a:spcBef>
                        <a:spcAft>
                          <a:spcPts val="0"/>
                        </a:spcAft>
                        <a:buClrTx/>
                        <a:buSzTx/>
                        <a:buFont typeface="Arial" panose="020B0604020202020204" pitchFamily="34" charset="0"/>
                        <a:buChar char="•"/>
                        <a:tabLst/>
                        <a:defRPr/>
                      </a:pPr>
                      <a:r>
                        <a:rPr lang="en-GB" sz="1100" kern="1200">
                          <a:solidFill>
                            <a:schemeClr val="dk1"/>
                          </a:solidFill>
                          <a:latin typeface="Metropolis" panose="00000500000000000000" pitchFamily="50" charset="0"/>
                          <a:ea typeface="+mn-ea"/>
                          <a:cs typeface="+mn-cs"/>
                        </a:rPr>
                        <a:t>Potential misallocation of costs to the wrong funding pool </a:t>
                      </a:r>
                    </a:p>
                    <a:p>
                      <a:pPr marL="0" marR="0" lvl="0" indent="0" algn="l" defTabSz="914400" rtl="0" eaLnBrk="1" fontAlgn="auto" latinLnBrk="0" hangingPunct="1">
                        <a:lnSpc>
                          <a:spcPct val="90000"/>
                        </a:lnSpc>
                        <a:spcBef>
                          <a:spcPts val="300"/>
                        </a:spcBef>
                        <a:spcAft>
                          <a:spcPts val="0"/>
                        </a:spcAft>
                        <a:buClrTx/>
                        <a:buSzTx/>
                        <a:buFont typeface="Arial" panose="020B0604020202020204" pitchFamily="34" charset="0"/>
                        <a:buNone/>
                        <a:tabLst/>
                        <a:defRPr/>
                      </a:pPr>
                      <a:r>
                        <a:rPr lang="en-GB" sz="1100" kern="1200">
                          <a:solidFill>
                            <a:schemeClr val="dk1"/>
                          </a:solidFill>
                          <a:latin typeface="Metropolis" panose="00000500000000000000" pitchFamily="50" charset="0"/>
                          <a:ea typeface="+mn-ea"/>
                          <a:cs typeface="+mn-cs"/>
                        </a:rPr>
                        <a:t> </a:t>
                      </a:r>
                    </a:p>
                  </a:txBody>
                  <a:tcPr anchor="ctr"/>
                </a:tc>
                <a:extLst>
                  <a:ext uri="{0D108BD9-81ED-4DB2-BD59-A6C34878D82A}">
                    <a16:rowId xmlns:a16="http://schemas.microsoft.com/office/drawing/2014/main" val="2243779826"/>
                  </a:ext>
                </a:extLst>
              </a:tr>
            </a:tbl>
          </a:graphicData>
        </a:graphic>
      </p:graphicFrame>
    </p:spTree>
    <p:extLst>
      <p:ext uri="{BB962C8B-B14F-4D97-AF65-F5344CB8AC3E}">
        <p14:creationId xmlns:p14="http://schemas.microsoft.com/office/powerpoint/2010/main" val="3226046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Broader WS 5 workplan overview</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24</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582503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a:extLst>
              <a:ext uri="{FF2B5EF4-FFF2-40B4-BE49-F238E27FC236}">
                <a16:creationId xmlns:a16="http://schemas.microsoft.com/office/drawing/2014/main" id="{1632BD38-EE8A-20D5-5388-B9DBD5C90E48}"/>
              </a:ext>
            </a:extLst>
          </p:cNvPr>
          <p:cNvSpPr/>
          <p:nvPr/>
        </p:nvSpPr>
        <p:spPr>
          <a:xfrm flipV="1">
            <a:off x="1563553" y="2722259"/>
            <a:ext cx="9346426" cy="105749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6F54F480-77A2-726C-5A7E-F427D5142A3A}"/>
              </a:ext>
            </a:extLst>
          </p:cNvPr>
          <p:cNvSpPr>
            <a:spLocks noGrp="1"/>
          </p:cNvSpPr>
          <p:nvPr>
            <p:ph type="sldNum" sz="quarter" idx="12"/>
          </p:nvPr>
        </p:nvSpPr>
        <p:spPr>
          <a:xfrm>
            <a:off x="9039452" y="6486472"/>
            <a:ext cx="2732548" cy="365125"/>
          </a:xfrm>
        </p:spPr>
        <p:txBody>
          <a:bodyPr/>
          <a:lstStyle/>
          <a:p>
            <a:r>
              <a:rPr lang="en-US" i="1">
                <a:latin typeface="Metropolis" panose="00000500000000000000" pitchFamily="50" charset="0"/>
              </a:rPr>
              <a:t>* This will be delivered as part of the WS3 deliverables</a:t>
            </a:r>
          </a:p>
        </p:txBody>
      </p:sp>
      <p:sp>
        <p:nvSpPr>
          <p:cNvPr id="4" name="Date Placeholder 3">
            <a:extLst>
              <a:ext uri="{FF2B5EF4-FFF2-40B4-BE49-F238E27FC236}">
                <a16:creationId xmlns:a16="http://schemas.microsoft.com/office/drawing/2014/main" id="{68D8912F-58A1-62D9-555C-55301F530469}"/>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CC1773DE-8D2E-94AC-C666-7B7B4D40CB0D}"/>
              </a:ext>
            </a:extLst>
          </p:cNvPr>
          <p:cNvSpPr>
            <a:spLocks noGrp="1"/>
          </p:cNvSpPr>
          <p:nvPr>
            <p:ph type="title"/>
          </p:nvPr>
        </p:nvSpPr>
        <p:spPr/>
        <p:txBody>
          <a:bodyPr/>
          <a:lstStyle/>
          <a:p>
            <a:r>
              <a:rPr lang="en-GB"/>
              <a:t>Non-Sweeping VRP Workstreams and Deliverables</a:t>
            </a:r>
          </a:p>
        </p:txBody>
      </p:sp>
      <p:sp>
        <p:nvSpPr>
          <p:cNvPr id="7" name="Rectangle 6">
            <a:extLst>
              <a:ext uri="{FF2B5EF4-FFF2-40B4-BE49-F238E27FC236}">
                <a16:creationId xmlns:a16="http://schemas.microsoft.com/office/drawing/2014/main" id="{87658216-049B-9C0A-D860-D2A13FDA41A5}"/>
              </a:ext>
            </a:extLst>
          </p:cNvPr>
          <p:cNvSpPr/>
          <p:nvPr/>
        </p:nvSpPr>
        <p:spPr>
          <a:xfrm>
            <a:off x="3394661" y="1260245"/>
            <a:ext cx="2670131" cy="181800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SS2 Disputes </a:t>
            </a:r>
          </a:p>
          <a:p>
            <a:pPr algn="ctr">
              <a:tabLst>
                <a:tab pos="1255713" algn="l"/>
              </a:tabLst>
            </a:pPr>
            <a:endParaRPr lang="en-GB" sz="1200" b="1">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Designing and implementing a disputes framework and mechanism as required for Wave 1 </a:t>
            </a:r>
          </a:p>
          <a:p>
            <a:pPr marL="171450" indent="-171450">
              <a:spcAft>
                <a:spcPts val="300"/>
              </a:spcAft>
              <a:buFont typeface="Arial" panose="020B0604020202020204" pitchFamily="34" charset="0"/>
              <a:buChar char="•"/>
            </a:pPr>
            <a:r>
              <a:rPr lang="en-GB" sz="1200" i="1">
                <a:solidFill>
                  <a:schemeClr val="accent1"/>
                </a:solidFill>
                <a:latin typeface="Metropolis" panose="00000500000000000000" pitchFamily="50" charset="0"/>
              </a:rPr>
              <a:t>Review of customer protection gaps for Wave 2+*</a:t>
            </a:r>
          </a:p>
          <a:p>
            <a:pPr marL="893763" indent="-893763">
              <a:spcAft>
                <a:spcPts val="300"/>
              </a:spcAft>
            </a:pPr>
            <a:endParaRPr lang="en-GB" sz="1200">
              <a:solidFill>
                <a:schemeClr val="accent1"/>
              </a:solidFill>
              <a:latin typeface="Metropolis" panose="00000500000000000000" pitchFamily="50" charset="0"/>
            </a:endParaRPr>
          </a:p>
        </p:txBody>
      </p:sp>
      <p:sp>
        <p:nvSpPr>
          <p:cNvPr id="8" name="Rectangle 7">
            <a:extLst>
              <a:ext uri="{FF2B5EF4-FFF2-40B4-BE49-F238E27FC236}">
                <a16:creationId xmlns:a16="http://schemas.microsoft.com/office/drawing/2014/main" id="{8C64CD00-BF15-9FCC-63D6-7E8FF2A09BCC}"/>
              </a:ext>
            </a:extLst>
          </p:cNvPr>
          <p:cNvSpPr/>
          <p:nvPr/>
        </p:nvSpPr>
        <p:spPr>
          <a:xfrm>
            <a:off x="6369321" y="1260243"/>
            <a:ext cx="2670131" cy="181800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SS3 Industry Coordination</a:t>
            </a:r>
          </a:p>
          <a:p>
            <a:pPr algn="ctr">
              <a:tabLst>
                <a:tab pos="1255713" algn="l"/>
              </a:tabLst>
            </a:pPr>
            <a:endParaRPr lang="en-GB" sz="1200" b="1">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Sector definition by wave. </a:t>
            </a: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Coordination across industry to ensure good levels of rollout participation, onboard participants and work with them bilaterally / collectively to resolve issues. </a:t>
            </a:r>
          </a:p>
        </p:txBody>
      </p:sp>
      <p:sp>
        <p:nvSpPr>
          <p:cNvPr id="9" name="Rectangle 8">
            <a:extLst>
              <a:ext uri="{FF2B5EF4-FFF2-40B4-BE49-F238E27FC236}">
                <a16:creationId xmlns:a16="http://schemas.microsoft.com/office/drawing/2014/main" id="{7FEBF2F6-74F4-58BC-8C2D-36DF57C0493A}"/>
              </a:ext>
            </a:extLst>
          </p:cNvPr>
          <p:cNvSpPr/>
          <p:nvPr/>
        </p:nvSpPr>
        <p:spPr>
          <a:xfrm>
            <a:off x="9343980" y="1260243"/>
            <a:ext cx="2670131" cy="181800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SS4 MLA</a:t>
            </a: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tabLst>
                <a:tab pos="1255713" algn="l"/>
              </a:tabLst>
            </a:pPr>
            <a:r>
              <a:rPr lang="en-GB" sz="1200">
                <a:solidFill>
                  <a:schemeClr val="accent1"/>
                </a:solidFill>
                <a:latin typeface="Metropolis" panose="00000500000000000000" pitchFamily="50" charset="0"/>
              </a:rPr>
              <a:t>Creation of MLA for Wave 1, building on Model Clauses work</a:t>
            </a:r>
          </a:p>
          <a:p>
            <a:pPr marL="171450" indent="-171450">
              <a:spcAft>
                <a:spcPts val="300"/>
              </a:spcAft>
              <a:buFont typeface="Arial" panose="020B0604020202020204" pitchFamily="34" charset="0"/>
              <a:buChar char="•"/>
              <a:tabLst>
                <a:tab pos="1255713" algn="l"/>
              </a:tabLst>
            </a:pPr>
            <a:r>
              <a:rPr lang="en-GB" sz="1200">
                <a:solidFill>
                  <a:schemeClr val="accent1"/>
                </a:solidFill>
                <a:latin typeface="Metropolis" panose="00000500000000000000" pitchFamily="50" charset="0"/>
              </a:rPr>
              <a:t>Defining an outline, sustainable commercial framework for Waves 1+</a:t>
            </a: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a:tabLst>
                <a:tab pos="1255713" algn="l"/>
              </a:tabLst>
            </a:pPr>
            <a:endParaRPr lang="en-GB" sz="1200" b="1">
              <a:solidFill>
                <a:schemeClr val="accent1"/>
              </a:solidFill>
              <a:latin typeface="Metropolis" panose="00000500000000000000" pitchFamily="50" charset="0"/>
            </a:endParaRPr>
          </a:p>
          <a:p>
            <a:pPr algn="ctr">
              <a:tabLst>
                <a:tab pos="1255713" algn="l"/>
              </a:tabLst>
            </a:pPr>
            <a:endParaRPr lang="en-GB" sz="1200" b="1">
              <a:solidFill>
                <a:schemeClr val="accent1"/>
              </a:solidFill>
              <a:latin typeface="Metropolis" panose="00000500000000000000" pitchFamily="50" charset="0"/>
            </a:endParaRPr>
          </a:p>
          <a:p>
            <a:pPr algn="ctr">
              <a:tabLst>
                <a:tab pos="1255713" algn="l"/>
              </a:tabLst>
            </a:pPr>
            <a:endParaRPr lang="en-GB" sz="1200" b="1">
              <a:solidFill>
                <a:schemeClr val="accent1"/>
              </a:solidFill>
              <a:latin typeface="Metropolis" panose="00000500000000000000" pitchFamily="50" charset="0"/>
            </a:endParaRPr>
          </a:p>
        </p:txBody>
      </p:sp>
      <p:sp>
        <p:nvSpPr>
          <p:cNvPr id="10" name="Rectangle 9">
            <a:extLst>
              <a:ext uri="{FF2B5EF4-FFF2-40B4-BE49-F238E27FC236}">
                <a16:creationId xmlns:a16="http://schemas.microsoft.com/office/drawing/2014/main" id="{E81475AA-6A93-78FC-D414-AE0D69087FFA}"/>
              </a:ext>
            </a:extLst>
          </p:cNvPr>
          <p:cNvSpPr/>
          <p:nvPr/>
        </p:nvSpPr>
        <p:spPr>
          <a:xfrm>
            <a:off x="420000" y="1260245"/>
            <a:ext cx="2670132" cy="181800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gn="ctr">
              <a:tabLst>
                <a:tab pos="1255713" algn="l"/>
              </a:tabLst>
            </a:pPr>
            <a:r>
              <a:rPr lang="en-GB" sz="1200" b="1">
                <a:solidFill>
                  <a:schemeClr val="accent1"/>
                </a:solidFill>
                <a:latin typeface="Metropolis"/>
              </a:rPr>
              <a:t>SS1 Technical &amp; Function</a:t>
            </a:r>
          </a:p>
          <a:p>
            <a:pPr algn="ctr">
              <a:spcAft>
                <a:spcPts val="300"/>
              </a:spcAft>
              <a:tabLst>
                <a:tab pos="1255713" algn="l"/>
              </a:tabLst>
            </a:pPr>
            <a:r>
              <a:rPr lang="en-GB" sz="1200" b="1">
                <a:solidFill>
                  <a:schemeClr val="accent1"/>
                </a:solidFill>
                <a:latin typeface="Metropolis"/>
              </a:rPr>
              <a:t> </a:t>
            </a:r>
          </a:p>
          <a:p>
            <a:pPr marL="171450" indent="-171450">
              <a:spcAft>
                <a:spcPts val="300"/>
              </a:spcAft>
              <a:buFont typeface="Arial" panose="020B0604020202020204" pitchFamily="34" charset="0"/>
              <a:buChar char="•"/>
            </a:pPr>
            <a:r>
              <a:rPr lang="en-GB" sz="1200">
                <a:solidFill>
                  <a:schemeClr val="accent1"/>
                </a:solidFill>
                <a:latin typeface="Metropolis"/>
              </a:rPr>
              <a:t>All technical requirements for Wave 1, including additional operational / CX guidance and the measurement of outcomes</a:t>
            </a: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Longer term technical / functional roadmap to support Waves 2+</a:t>
            </a:r>
          </a:p>
        </p:txBody>
      </p:sp>
      <p:sp>
        <p:nvSpPr>
          <p:cNvPr id="13" name="TextBox 12">
            <a:extLst>
              <a:ext uri="{FF2B5EF4-FFF2-40B4-BE49-F238E27FC236}">
                <a16:creationId xmlns:a16="http://schemas.microsoft.com/office/drawing/2014/main" id="{FB0FB7EA-0F6B-5210-2736-69A52A46797A}"/>
              </a:ext>
            </a:extLst>
          </p:cNvPr>
          <p:cNvSpPr txBox="1"/>
          <p:nvPr/>
        </p:nvSpPr>
        <p:spPr>
          <a:xfrm>
            <a:off x="5294840" y="3223850"/>
            <a:ext cx="2097049"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Delivery by Dec 2024</a:t>
            </a:r>
          </a:p>
        </p:txBody>
      </p:sp>
      <p:sp>
        <p:nvSpPr>
          <p:cNvPr id="14" name="Rectangle 13">
            <a:extLst>
              <a:ext uri="{FF2B5EF4-FFF2-40B4-BE49-F238E27FC236}">
                <a16:creationId xmlns:a16="http://schemas.microsoft.com/office/drawing/2014/main" id="{D69DC202-C6F4-F856-527B-5B596E4D152B}"/>
              </a:ext>
            </a:extLst>
          </p:cNvPr>
          <p:cNvSpPr/>
          <p:nvPr/>
        </p:nvSpPr>
        <p:spPr>
          <a:xfrm>
            <a:off x="359880" y="3867902"/>
            <a:ext cx="2670132" cy="1709672"/>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Fulfilment of all technical requirements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long-term technical and functional roadmap to support Waves 2+</a:t>
            </a:r>
          </a:p>
        </p:txBody>
      </p:sp>
      <p:sp>
        <p:nvSpPr>
          <p:cNvPr id="15" name="Rectangle 14">
            <a:extLst>
              <a:ext uri="{FF2B5EF4-FFF2-40B4-BE49-F238E27FC236}">
                <a16:creationId xmlns:a16="http://schemas.microsoft.com/office/drawing/2014/main" id="{B27ED0EB-ABF7-FF2F-7C54-8D3A11F24F2F}"/>
              </a:ext>
            </a:extLst>
          </p:cNvPr>
          <p:cNvSpPr/>
          <p:nvPr/>
        </p:nvSpPr>
        <p:spPr>
          <a:xfrm>
            <a:off x="3394660" y="3898395"/>
            <a:ext cx="2670132" cy="1678320"/>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Disputes Framework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fit for purpose Disputes Mechanism for Wave 1</a:t>
            </a:r>
          </a:p>
          <a:p>
            <a:pPr marL="355600" indent="-355600">
              <a:spcAft>
                <a:spcPts val="600"/>
              </a:spcAft>
              <a:buSzPct val="125000"/>
              <a:buFont typeface="Wingdings 2" panose="05020102010507070707" pitchFamily="18" charset="2"/>
              <a:buChar char=""/>
              <a:tabLst>
                <a:tab pos="1255713" algn="l"/>
              </a:tabLst>
            </a:pPr>
            <a:r>
              <a:rPr lang="en-GB" sz="1200" b="1" i="1">
                <a:solidFill>
                  <a:schemeClr val="bg1"/>
                </a:solidFill>
                <a:latin typeface="Metropolis" panose="00000500000000000000" pitchFamily="50" charset="0"/>
              </a:rPr>
              <a:t>Definition of protection gap and consideration of options for Wave 2+*</a:t>
            </a:r>
          </a:p>
        </p:txBody>
      </p:sp>
      <p:sp>
        <p:nvSpPr>
          <p:cNvPr id="16" name="Rectangle 15">
            <a:extLst>
              <a:ext uri="{FF2B5EF4-FFF2-40B4-BE49-F238E27FC236}">
                <a16:creationId xmlns:a16="http://schemas.microsoft.com/office/drawing/2014/main" id="{2BA72A29-8D7B-0C7D-833C-FCFBE1C6763E}"/>
              </a:ext>
            </a:extLst>
          </p:cNvPr>
          <p:cNvSpPr/>
          <p:nvPr/>
        </p:nvSpPr>
        <p:spPr>
          <a:xfrm>
            <a:off x="6369320" y="3925359"/>
            <a:ext cx="2670132" cy="1650597"/>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Clear definition of in scope sectors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Extensive engagement across ecosystem</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Expressions of interest </a:t>
            </a:r>
          </a:p>
        </p:txBody>
      </p:sp>
      <p:sp>
        <p:nvSpPr>
          <p:cNvPr id="17" name="Rectangle 16">
            <a:extLst>
              <a:ext uri="{FF2B5EF4-FFF2-40B4-BE49-F238E27FC236}">
                <a16:creationId xmlns:a16="http://schemas.microsoft.com/office/drawing/2014/main" id="{E28E39E3-3E4E-BD33-2B7B-6ED6CAF13C26}"/>
              </a:ext>
            </a:extLst>
          </p:cNvPr>
          <p:cNvSpPr/>
          <p:nvPr/>
        </p:nvSpPr>
        <p:spPr>
          <a:xfrm>
            <a:off x="9343979" y="3925359"/>
            <a:ext cx="2670132" cy="1650597"/>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MLA 1.0 in draft form, ready for consultation</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Commercial Framework evaluation complete and ready for broader industry consultation</a:t>
            </a:r>
          </a:p>
          <a:p>
            <a:pPr>
              <a:spcAft>
                <a:spcPts val="600"/>
              </a:spcAft>
              <a:tabLst>
                <a:tab pos="1255713" algn="l"/>
              </a:tabLst>
            </a:pPr>
            <a:endParaRPr lang="en-GB" sz="1200" b="1">
              <a:solidFill>
                <a:schemeClr val="bg1"/>
              </a:solidFill>
              <a:latin typeface="Metropolis" panose="00000500000000000000" pitchFamily="50" charset="0"/>
            </a:endParaRPr>
          </a:p>
        </p:txBody>
      </p:sp>
      <p:sp>
        <p:nvSpPr>
          <p:cNvPr id="18" name="TextBox 17">
            <a:extLst>
              <a:ext uri="{FF2B5EF4-FFF2-40B4-BE49-F238E27FC236}">
                <a16:creationId xmlns:a16="http://schemas.microsoft.com/office/drawing/2014/main" id="{7CD64768-6C37-45A9-C5A2-DE621F8ABEFF}"/>
              </a:ext>
            </a:extLst>
          </p:cNvPr>
          <p:cNvSpPr txBox="1"/>
          <p:nvPr/>
        </p:nvSpPr>
        <p:spPr>
          <a:xfrm>
            <a:off x="1273240" y="5940702"/>
            <a:ext cx="9927051" cy="523220"/>
          </a:xfrm>
          <a:prstGeom prst="rect">
            <a:avLst/>
          </a:prstGeom>
          <a:noFill/>
        </p:spPr>
        <p:txBody>
          <a:bodyPr wrap="square" rtlCol="0">
            <a:spAutoFit/>
          </a:bodyPr>
          <a:lstStyle/>
          <a:p>
            <a:r>
              <a:rPr lang="en-GB" sz="1400" b="1">
                <a:latin typeface="Metropolis" panose="00000500000000000000" pitchFamily="50" charset="0"/>
              </a:rPr>
              <a:t>Delivery approach: </a:t>
            </a:r>
            <a:r>
              <a:rPr lang="en-GB" sz="1400">
                <a:latin typeface="Metropolis" panose="00000500000000000000" pitchFamily="50" charset="0"/>
              </a:rPr>
              <a:t>all deliverables developed through extensive industry engagement via Steering Group / Working Groups / Advisory Groups / Consultation and with close regulatory oversight</a:t>
            </a:r>
          </a:p>
        </p:txBody>
      </p:sp>
      <p:sp>
        <p:nvSpPr>
          <p:cNvPr id="19" name="Left Brace 18">
            <a:extLst>
              <a:ext uri="{FF2B5EF4-FFF2-40B4-BE49-F238E27FC236}">
                <a16:creationId xmlns:a16="http://schemas.microsoft.com/office/drawing/2014/main" id="{5A83847A-F83E-7C9F-74FC-66E986A4840B}"/>
              </a:ext>
            </a:extLst>
          </p:cNvPr>
          <p:cNvSpPr/>
          <p:nvPr/>
        </p:nvSpPr>
        <p:spPr>
          <a:xfrm rot="16200000">
            <a:off x="6023023" y="-13525"/>
            <a:ext cx="327947" cy="11654231"/>
          </a:xfrm>
          <a:prstGeom prst="leftBrace">
            <a:avLst>
              <a:gd name="adj1" fmla="val 65868"/>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Footer Placeholder 1">
            <a:extLst>
              <a:ext uri="{FF2B5EF4-FFF2-40B4-BE49-F238E27FC236}">
                <a16:creationId xmlns:a16="http://schemas.microsoft.com/office/drawing/2014/main" id="{D20F91BC-7912-35FF-B149-07F9E33790B3}"/>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5C5BCB2B-A212-253B-E79B-9460BBB37D5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2529084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C74F5-29FF-6526-83FE-89E7912008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94D5024-2AD4-588D-14BA-0B28DB9F8C92}"/>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20/08/2024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SS1 Technical and Functional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600"/>
              </a:spcAft>
              <a:buClrTx/>
              <a:buSzTx/>
              <a:buFontTx/>
              <a:buNone/>
              <a:tabLst>
                <a:tab pos="1255713" algn="l"/>
              </a:tabLst>
              <a:defRPr/>
            </a:pPr>
            <a:r>
              <a:rPr kumimoji="0" lang="en-GB" sz="1200" b="1" i="0" u="none" strike="noStrike" kern="1200" cap="none" spc="0" normalizeH="0" baseline="0" noProof="0">
                <a:ln>
                  <a:noFill/>
                </a:ln>
                <a:solidFill>
                  <a:srgbClr val="101289"/>
                </a:solidFill>
                <a:effectLst/>
                <a:uLnTx/>
                <a:uFillTx/>
                <a:latin typeface="Metropolis"/>
                <a:ea typeface="+mn-ea"/>
                <a:cs typeface="+mn-cs"/>
              </a:rPr>
              <a:t>As per the JROC Response to the VRP Blueprint: </a:t>
            </a:r>
            <a:r>
              <a:rPr kumimoji="0" lang="en-GB" sz="1200" b="1" i="1" u="none" strike="noStrike" kern="1200" cap="none" spc="0" normalizeH="0" baseline="0" noProof="0">
                <a:ln>
                  <a:noFill/>
                </a:ln>
                <a:solidFill>
                  <a:srgbClr val="101289"/>
                </a:solidFill>
                <a:effectLst/>
                <a:uLnTx/>
                <a:uFillTx/>
                <a:latin typeface="Metropolis"/>
                <a:ea typeface="+mn-ea"/>
                <a:cs typeface="+mn-cs"/>
              </a:rPr>
              <a:t>“The blueprint contains over 65 actions that, in the view of the Working Group, would be needed to enable the first phase of VRP services, as well as those that would be needed to support wider services in future.”</a:t>
            </a:r>
          </a:p>
          <a:p>
            <a:pPr marL="0" marR="0" lvl="0" indent="0" algn="l" defTabSz="914400" rtl="0" eaLnBrk="1" fontAlgn="auto" latinLnBrk="0" hangingPunct="1">
              <a:lnSpc>
                <a:spcPct val="100000"/>
              </a:lnSpc>
              <a:spcBef>
                <a:spcPts val="0"/>
              </a:spcBef>
              <a:spcAft>
                <a:spcPts val="600"/>
              </a:spcAft>
              <a:buClrTx/>
              <a:buSzTx/>
              <a:buFontTx/>
              <a:buNone/>
              <a:tabLst>
                <a:tab pos="1255713" algn="l"/>
              </a:tabLst>
              <a:defRPr/>
            </a:pPr>
            <a:r>
              <a:rPr lang="en-GB" sz="1200" b="1">
                <a:solidFill>
                  <a:srgbClr val="101289"/>
                </a:solidFill>
                <a:latin typeface="Metropolis"/>
              </a:rPr>
              <a:t>To deliver a high-quality roll-out, a</a:t>
            </a:r>
            <a:r>
              <a:rPr kumimoji="0" lang="en-GB" sz="1200" b="1" u="none" strike="noStrike" kern="1200" cap="none" spc="0" normalizeH="0" baseline="0" noProof="0" err="1">
                <a:ln>
                  <a:noFill/>
                </a:ln>
                <a:solidFill>
                  <a:srgbClr val="101289"/>
                </a:solidFill>
                <a:effectLst/>
                <a:uLnTx/>
                <a:uFillTx/>
                <a:latin typeface="Metropolis"/>
                <a:ea typeface="+mn-ea"/>
                <a:cs typeface="+mn-cs"/>
              </a:rPr>
              <a:t>ll</a:t>
            </a:r>
            <a:r>
              <a:rPr kumimoji="0" lang="en-GB" sz="1200" b="1" u="none" strike="noStrike" kern="1200" cap="none" spc="0" normalizeH="0" baseline="0" noProof="0">
                <a:ln>
                  <a:noFill/>
                </a:ln>
                <a:solidFill>
                  <a:srgbClr val="101289"/>
                </a:solidFill>
                <a:effectLst/>
                <a:uLnTx/>
                <a:uFillTx/>
                <a:latin typeface="Metropolis"/>
                <a:ea typeface="+mn-ea"/>
                <a:cs typeface="+mn-cs"/>
              </a:rPr>
              <a:t> necessary technical and functional requirements </a:t>
            </a:r>
            <a:r>
              <a:rPr lang="en-GB" sz="1200" b="1">
                <a:solidFill>
                  <a:srgbClr val="101289"/>
                </a:solidFill>
                <a:latin typeface="Metropolis"/>
              </a:rPr>
              <a:t>must be</a:t>
            </a:r>
            <a:r>
              <a:rPr kumimoji="0" lang="en-GB" sz="1200" b="1" u="none" strike="noStrike" kern="1200" cap="none" spc="0" normalizeH="0" baseline="0" noProof="0">
                <a:ln>
                  <a:noFill/>
                </a:ln>
                <a:solidFill>
                  <a:srgbClr val="101289"/>
                </a:solidFill>
                <a:effectLst/>
                <a:uLnTx/>
                <a:uFillTx/>
                <a:latin typeface="Metropolis"/>
                <a:ea typeface="+mn-ea"/>
                <a:cs typeface="+mn-cs"/>
              </a:rPr>
              <a:t> in place and implemented. Aim to satisfy the recommendations and requirements identified by the Blueprint and identified by OBL as necessary</a:t>
            </a:r>
            <a:r>
              <a:rPr lang="en-GB" sz="1200" b="1">
                <a:solidFill>
                  <a:srgbClr val="101289"/>
                </a:solidFill>
                <a:latin typeface="Metropolis"/>
              </a:rPr>
              <a:t> for Wave 1.</a:t>
            </a:r>
            <a:endParaRPr kumimoji="0" lang="en-GB" sz="1200" b="1" i="0" u="none" strike="noStrike" kern="1200" cap="none" spc="0" normalizeH="0" baseline="0" noProof="0">
              <a:ln>
                <a:noFill/>
              </a:ln>
              <a:solidFill>
                <a:srgbClr val="101289"/>
              </a:solidFill>
              <a:effectLst/>
              <a:uLnTx/>
              <a:uFillTx/>
              <a:latin typeface="Metropolis"/>
              <a:ea typeface="+mn-ea"/>
              <a:cs typeface="+mn-cs"/>
            </a:endParaRP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For each Blueprint recommendation, to what extent are these already required under existing regulations and legislation?</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kumimoji="0" lang="en-GB" sz="1100" b="0" i="0" u="none" strike="noStrike" kern="1200" cap="none" spc="0" normalizeH="0" baseline="0" noProof="0">
                <a:ln>
                  <a:noFill/>
                </a:ln>
                <a:solidFill>
                  <a:srgbClr val="101289"/>
                </a:solidFill>
                <a:effectLst/>
                <a:uLnTx/>
                <a:uFillTx/>
                <a:latin typeface="Metropolis"/>
                <a:ea typeface="+mn-ea"/>
                <a:cs typeface="+mn-cs"/>
              </a:rPr>
              <a:t>For each Blueprint recommendation, </a:t>
            </a:r>
            <a:r>
              <a:rPr lang="en-GB" sz="1100">
                <a:solidFill>
                  <a:srgbClr val="101289"/>
                </a:solidFill>
                <a:latin typeface="Metropolis"/>
              </a:rPr>
              <a:t>t</a:t>
            </a:r>
            <a:r>
              <a:rPr kumimoji="0" lang="en-GB" sz="1100" b="0" i="0" u="none" strike="noStrike" kern="1200" cap="none" spc="0" normalizeH="0" baseline="0" noProof="0">
                <a:ln>
                  <a:noFill/>
                </a:ln>
                <a:solidFill>
                  <a:srgbClr val="101289"/>
                </a:solidFill>
                <a:effectLst/>
                <a:uLnTx/>
                <a:uFillTx/>
                <a:latin typeface="Metropolis"/>
                <a:ea typeface="+mn-ea"/>
                <a:cs typeface="+mn-cs"/>
              </a:rPr>
              <a:t>o what extent is it addressed by the UKF model clauses?</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kumimoji="0" lang="en-GB" sz="1100" b="0" i="0" u="none" strike="noStrike" kern="1200" cap="none" spc="0" normalizeH="0" baseline="0" noProof="0">
                <a:ln>
                  <a:noFill/>
                </a:ln>
                <a:solidFill>
                  <a:srgbClr val="101289"/>
                </a:solidFill>
                <a:effectLst/>
                <a:uLnTx/>
                <a:uFillTx/>
                <a:latin typeface="Metropolis"/>
                <a:ea typeface="+mn-ea"/>
                <a:cs typeface="+mn-cs"/>
              </a:rPr>
              <a:t>Where are the </a:t>
            </a:r>
            <a:r>
              <a:rPr lang="en-GB" sz="1100">
                <a:solidFill>
                  <a:srgbClr val="101289"/>
                </a:solidFill>
                <a:latin typeface="Metropolis"/>
              </a:rPr>
              <a:t>‘gaps’ in satisfying recommendations?</a:t>
            </a:r>
            <a:endParaRPr kumimoji="0" lang="en-GB" sz="1100" b="0" i="0" u="none" strike="noStrike" kern="1200" cap="none" spc="0" normalizeH="0" baseline="0" noProof="0">
              <a:ln>
                <a:noFill/>
              </a:ln>
              <a:solidFill>
                <a:srgbClr val="101289"/>
              </a:solidFill>
              <a:effectLst/>
              <a:uLnTx/>
              <a:uFillTx/>
              <a:latin typeface="Metropolis"/>
              <a:ea typeface="+mn-ea"/>
              <a:cs typeface="+mn-cs"/>
            </a:endParaRP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How do we plan on closing those gaps, and what actions are required? E.g. additional MLA clauses, future standards updates etc. </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Does the FPS pricing have to change?</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200">
                <a:solidFill>
                  <a:srgbClr val="101289"/>
                </a:solidFill>
                <a:latin typeface="Metropolis"/>
              </a:rPr>
              <a:t>A</a:t>
            </a:r>
            <a:r>
              <a:rPr kumimoji="0" lang="en-GB" sz="1200" b="0" i="0" u="none" strike="noStrike" kern="1200" cap="none" spc="0" normalizeH="0" baseline="0" noProof="0">
                <a:ln>
                  <a:noFill/>
                </a:ln>
                <a:solidFill>
                  <a:srgbClr val="101289"/>
                </a:solidFill>
                <a:effectLst/>
                <a:uLnTx/>
                <a:uFillTx/>
                <a:latin typeface="Metropolis"/>
                <a:ea typeface="+mn-ea"/>
                <a:cs typeface="+mn-cs"/>
              </a:rPr>
              <a:t> </a:t>
            </a:r>
            <a:r>
              <a:rPr kumimoji="0" lang="en-GB" sz="1200" b="1" i="0" u="none" strike="noStrike" kern="1200" cap="none" spc="0" normalizeH="0" baseline="0" noProof="0">
                <a:ln>
                  <a:noFill/>
                </a:ln>
                <a:solidFill>
                  <a:srgbClr val="101289"/>
                </a:solidFill>
                <a:effectLst/>
                <a:uLnTx/>
                <a:uFillTx/>
                <a:latin typeface="Metropolis"/>
                <a:ea typeface="+mn-ea"/>
                <a:cs typeface="+mn-cs"/>
              </a:rPr>
              <a:t>Wave 1 Tech / Functional </a:t>
            </a:r>
            <a:r>
              <a:rPr lang="en-GB" sz="1200" b="1">
                <a:solidFill>
                  <a:srgbClr val="101289"/>
                </a:solidFill>
                <a:latin typeface="Metropolis"/>
              </a:rPr>
              <a:t>Report</a:t>
            </a:r>
            <a:r>
              <a:rPr kumimoji="0" lang="en-GB" sz="1200" b="0" i="0" u="none" strike="noStrike" kern="1200" cap="none" spc="0" normalizeH="0" baseline="0" noProof="0">
                <a:ln>
                  <a:noFill/>
                </a:ln>
                <a:solidFill>
                  <a:srgbClr val="101289"/>
                </a:solidFill>
                <a:effectLst/>
                <a:uLnTx/>
                <a:uFillTx/>
                <a:latin typeface="Metropolis"/>
                <a:ea typeface="+mn-ea"/>
                <a:cs typeface="+mn-cs"/>
              </a:rPr>
              <a:t> that confirms all necessary VRP Blueprint pre-pilot and pilot recommendations, JROC response recommendations and other OBL identified necessary actions are satisfied within this </a:t>
            </a:r>
            <a:r>
              <a:rPr lang="en-GB" sz="1200">
                <a:solidFill>
                  <a:srgbClr val="101289"/>
                </a:solidFill>
                <a:latin typeface="Metropolis"/>
              </a:rPr>
              <a:t>sub-stream</a:t>
            </a:r>
            <a:r>
              <a:rPr kumimoji="0" lang="en-GB" sz="1200" b="0" i="0" u="none" strike="noStrike" kern="1200" cap="none" spc="0" normalizeH="0" baseline="0" noProof="0">
                <a:ln>
                  <a:noFill/>
                </a:ln>
                <a:solidFill>
                  <a:srgbClr val="101289"/>
                </a:solidFill>
                <a:effectLst/>
                <a:uLnTx/>
                <a:uFillTx/>
                <a:latin typeface="Metropolis"/>
                <a:ea typeface="+mn-ea"/>
                <a:cs typeface="+mn-cs"/>
              </a:rPr>
              <a:t> or other </a:t>
            </a:r>
            <a:r>
              <a:rPr lang="en-GB" sz="1200">
                <a:solidFill>
                  <a:srgbClr val="101289"/>
                </a:solidFill>
                <a:latin typeface="Metropolis"/>
              </a:rPr>
              <a:t>sub-streams</a:t>
            </a:r>
            <a:r>
              <a:rPr kumimoji="0" lang="en-GB" sz="1200" b="0" i="0" u="none" strike="noStrike" kern="1200" cap="none" spc="0" normalizeH="0" baseline="0" noProof="0">
                <a:ln>
                  <a:noFill/>
                </a:ln>
                <a:solidFill>
                  <a:srgbClr val="101289"/>
                </a:solidFill>
                <a:effectLst/>
                <a:uLnTx/>
                <a:uFillTx/>
                <a:latin typeface="Metropolis"/>
                <a:ea typeface="+mn-ea"/>
                <a:cs typeface="+mn-cs"/>
              </a:rPr>
              <a:t>.</a:t>
            </a:r>
          </a:p>
          <a:p>
            <a:pPr marL="228600" indent="-228600">
              <a:spcAft>
                <a:spcPts val="200"/>
              </a:spcAft>
              <a:buFontTx/>
              <a:buAutoNum type="arabicPeriod"/>
              <a:tabLst>
                <a:tab pos="1255713" algn="l"/>
              </a:tabLst>
              <a:defRPr/>
            </a:pPr>
            <a:r>
              <a:rPr lang="en-GB" sz="1200" b="1">
                <a:solidFill>
                  <a:srgbClr val="101289"/>
                </a:solidFill>
                <a:latin typeface="Metropolis"/>
              </a:rPr>
              <a:t>Rollout </a:t>
            </a:r>
            <a:r>
              <a:rPr kumimoji="0" lang="en-GB" sz="1200" b="1" i="0" u="none" strike="noStrike" kern="1200" cap="none" spc="0" normalizeH="0" baseline="0" noProof="0">
                <a:ln>
                  <a:noFill/>
                </a:ln>
                <a:solidFill>
                  <a:srgbClr val="101289"/>
                </a:solidFill>
                <a:effectLst/>
                <a:uLnTx/>
                <a:uFillTx/>
                <a:latin typeface="Metropolis"/>
                <a:ea typeface="+mn-ea"/>
                <a:cs typeface="+mn-cs"/>
              </a:rPr>
              <a:t>Guidelines</a:t>
            </a:r>
            <a:r>
              <a:rPr kumimoji="0" lang="en-GB" sz="1200" b="0" i="0" u="none" strike="noStrike" kern="1200" cap="none" spc="0" normalizeH="0" baseline="0" noProof="0">
                <a:ln>
                  <a:noFill/>
                </a:ln>
                <a:solidFill>
                  <a:srgbClr val="101289"/>
                </a:solidFill>
                <a:effectLst/>
                <a:uLnTx/>
                <a:uFillTx/>
                <a:latin typeface="Metropolis"/>
                <a:ea typeface="+mn-ea"/>
                <a:cs typeface="+mn-cs"/>
              </a:rPr>
              <a:t>, to complement the MLA (eg, to include recommended CX)</a:t>
            </a:r>
            <a:r>
              <a:rPr lang="en-GB" sz="1200">
                <a:solidFill>
                  <a:srgbClr val="101289"/>
                </a:solidFill>
                <a:latin typeface="Metropolis"/>
              </a:rPr>
              <a:t> </a:t>
            </a:r>
            <a:endParaRPr lang="en-GB" sz="1200" b="0" i="0" u="none" strike="noStrike" kern="1200" cap="none" spc="0" normalizeH="0" baseline="0" noProof="0">
              <a:ln>
                <a:noFill/>
              </a:ln>
              <a:solidFill>
                <a:srgbClr val="101289"/>
              </a:solidFill>
              <a:effectLst/>
              <a:uLnTx/>
              <a:uFillTx/>
              <a:latin typeface="Metropolis"/>
            </a:endParaRP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200">
                <a:solidFill>
                  <a:srgbClr val="101289"/>
                </a:solidFill>
                <a:latin typeface="Metropolis"/>
              </a:rPr>
              <a:t>Data</a:t>
            </a:r>
            <a:r>
              <a:rPr kumimoji="0" lang="en-GB" sz="1200" b="0" i="0" u="none" strike="noStrike" kern="1200" cap="none" spc="0" normalizeH="0" baseline="0" noProof="0">
                <a:ln>
                  <a:noFill/>
                </a:ln>
                <a:solidFill>
                  <a:srgbClr val="101289"/>
                </a:solidFill>
                <a:effectLst/>
                <a:uLnTx/>
                <a:uFillTx/>
                <a:latin typeface="Metropolis"/>
                <a:ea typeface="+mn-ea"/>
                <a:cs typeface="+mn-cs"/>
              </a:rPr>
              <a:t> gathering and reporting method (to be included in Rollout Guidelines).</a:t>
            </a:r>
            <a:endParaRPr lang="en-GB" sz="1200" b="0" i="0" u="none" strike="noStrike" kern="1200" cap="none" spc="0" normalizeH="0" baseline="0" noProof="0">
              <a:ln>
                <a:noFill/>
              </a:ln>
              <a:solidFill>
                <a:srgbClr val="101289"/>
              </a:solidFill>
              <a:effectLst/>
              <a:uLnTx/>
              <a:uFillTx/>
              <a:latin typeface="Metropolis"/>
            </a:endParaRPr>
          </a:p>
          <a:p>
            <a:pPr marL="228600" indent="-228600">
              <a:spcAft>
                <a:spcPts val="200"/>
              </a:spcAft>
              <a:buFontTx/>
              <a:buAutoNum type="arabicPeriod"/>
              <a:tabLst>
                <a:tab pos="1255713" algn="l"/>
              </a:tabLst>
              <a:defRPr/>
            </a:pPr>
            <a:r>
              <a:rPr lang="en-GB" sz="1200" b="1">
                <a:solidFill>
                  <a:srgbClr val="101289"/>
                </a:solidFill>
                <a:latin typeface="Metropolis"/>
              </a:rPr>
              <a:t>Longer-term </a:t>
            </a:r>
            <a:r>
              <a:rPr kumimoji="0" lang="en-GB" sz="1200" b="1" i="0" u="none" strike="noStrike" kern="1200" cap="none" spc="0" normalizeH="0" baseline="0" noProof="0">
                <a:ln>
                  <a:noFill/>
                </a:ln>
                <a:solidFill>
                  <a:srgbClr val="101289"/>
                </a:solidFill>
                <a:effectLst/>
                <a:uLnTx/>
                <a:uFillTx/>
                <a:latin typeface="Metropolis"/>
                <a:ea typeface="+mn-ea"/>
                <a:cs typeface="+mn-cs"/>
              </a:rPr>
              <a:t>technical/functional roadmap </a:t>
            </a:r>
            <a:r>
              <a:rPr kumimoji="0" lang="en-GB" sz="1200" b="0" i="0" u="none" strike="noStrike" kern="1200" cap="none" spc="0" normalizeH="0" baseline="0" noProof="0">
                <a:ln>
                  <a:noFill/>
                </a:ln>
                <a:solidFill>
                  <a:srgbClr val="101289"/>
                </a:solidFill>
                <a:effectLst/>
                <a:uLnTx/>
                <a:uFillTx/>
                <a:latin typeface="Metropolis"/>
                <a:ea typeface="+mn-ea"/>
                <a:cs typeface="+mn-cs"/>
              </a:rPr>
              <a:t>(e.g. Standards updates not required for Wave 1 which are needed for future </a:t>
            </a:r>
            <a:r>
              <a:rPr lang="en-GB" sz="1200">
                <a:solidFill>
                  <a:srgbClr val="101289"/>
                </a:solidFill>
                <a:latin typeface="Metropolis"/>
              </a:rPr>
              <a:t>waves</a:t>
            </a:r>
            <a:r>
              <a:rPr kumimoji="0" lang="en-GB" sz="1200" b="0" i="0" u="none" strike="noStrike" kern="1200" cap="none" spc="0" normalizeH="0" baseline="0" noProof="0">
                <a:ln>
                  <a:noFill/>
                </a:ln>
                <a:solidFill>
                  <a:srgbClr val="101289"/>
                </a:solidFill>
                <a:effectLst/>
                <a:uLnTx/>
                <a:uFillTx/>
                <a:latin typeface="Metropolis"/>
                <a:ea typeface="+mn-ea"/>
                <a:cs typeface="+mn-cs"/>
              </a:rPr>
              <a:t>).</a:t>
            </a:r>
            <a:r>
              <a:rPr lang="en-GB" sz="1200">
                <a:solidFill>
                  <a:srgbClr val="101289"/>
                </a:solidFill>
                <a:latin typeface="Metropolis"/>
              </a:rPr>
              <a:t> </a:t>
            </a:r>
            <a:endParaRPr kumimoji="0" lang="en-GB" sz="1200" b="0" i="0" u="none" strike="noStrike" kern="1200" cap="none" spc="0" normalizeH="0" baseline="0" noProof="0">
              <a:ln>
                <a:noFill/>
              </a:ln>
              <a:solidFill>
                <a:srgbClr val="101289"/>
              </a:solidFill>
              <a:effectLst/>
              <a:uLnTx/>
              <a:uFillTx/>
              <a:latin typeface="Metropolis"/>
              <a:ea typeface="+mn-ea"/>
              <a:cs typeface="+mn-cs"/>
            </a:endParaRP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endParaRPr kumimoji="0" lang="en-GB" sz="1200" b="1" i="0" u="none" strike="noStrike" kern="1200" cap="none" spc="0" normalizeH="0" baseline="0" noProof="0">
              <a:ln>
                <a:noFill/>
              </a:ln>
              <a:solidFill>
                <a:srgbClr val="101289"/>
              </a:solidFill>
              <a:effectLst/>
              <a:uLnTx/>
              <a:uFillTx/>
              <a:latin typeface="Metropolis"/>
              <a:ea typeface="+mn-ea"/>
              <a:cs typeface="+mn-cs"/>
            </a:endParaRPr>
          </a:p>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r>
              <a:rPr lang="en-GB" sz="1200" b="1">
                <a:solidFill>
                  <a:srgbClr val="101289"/>
                </a:solidFill>
                <a:latin typeface="Metropolis"/>
              </a:rPr>
              <a:t>Assumptions: </a:t>
            </a:r>
            <a:r>
              <a:rPr lang="en-GB" sz="1200">
                <a:solidFill>
                  <a:srgbClr val="101289"/>
                </a:solidFill>
                <a:latin typeface="Metropolis"/>
              </a:rPr>
              <a:t>Provisional analysis is that technical and functional readiness can be achieved without updates to the Open Banking Standards prior to Wave 1, with prescriptive model clauses where necessary.</a:t>
            </a:r>
            <a:endParaRPr lang="en-GB" sz="1200" b="1">
              <a:solidFill>
                <a:srgbClr val="101289"/>
              </a:solidFill>
              <a:latin typeface="Metropolis"/>
            </a:endParaRPr>
          </a:p>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r>
              <a:rPr lang="en-GB" sz="1200" b="1">
                <a:solidFill>
                  <a:srgbClr val="101289"/>
                </a:solidFill>
                <a:latin typeface="Metropolis"/>
              </a:rPr>
              <a:t>Scope: </a:t>
            </a:r>
            <a:r>
              <a:rPr lang="en-GB" sz="1200">
                <a:solidFill>
                  <a:srgbClr val="101289"/>
                </a:solidFill>
                <a:latin typeface="Metropolis"/>
              </a:rPr>
              <a:t>Technical and functional readiness for Wave 1, and the pre-pilot and pilot recommendations in the Blueprint. Post-pilot recommendations, and longer-term technical/functional improvements will be captured in a longer-term roadmap.</a:t>
            </a:r>
            <a:endParaRPr lang="en-GB" sz="1200" b="1">
              <a:solidFill>
                <a:srgbClr val="101289"/>
              </a:solidFill>
              <a:latin typeface="Metropolis"/>
            </a:endParaRPr>
          </a:p>
        </p:txBody>
      </p:sp>
      <p:sp>
        <p:nvSpPr>
          <p:cNvPr id="8" name="Footer Placeholder 1">
            <a:extLst>
              <a:ext uri="{FF2B5EF4-FFF2-40B4-BE49-F238E27FC236}">
                <a16:creationId xmlns:a16="http://schemas.microsoft.com/office/drawing/2014/main" id="{06DC4473-3122-F26C-5A8B-4F914D2F87E6}"/>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8DB5D91C-317C-6663-253C-99E0B1569C3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656300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C74F5-29FF-6526-83FE-89E791200881}"/>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4" name="Date Placeholder 3">
            <a:extLst>
              <a:ext uri="{FF2B5EF4-FFF2-40B4-BE49-F238E27FC236}">
                <a16:creationId xmlns:a16="http://schemas.microsoft.com/office/drawing/2014/main" id="{C94D5024-2AD4-588D-14BA-0B28DB9F8C92}"/>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SS2 Disputes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per the JROC Response to the VRP Blueprint: </a:t>
            </a:r>
            <a:r>
              <a:rPr lang="en-GB" sz="1200" b="1" i="1">
                <a:solidFill>
                  <a:schemeClr val="accent1"/>
                </a:solidFill>
                <a:latin typeface="Metropolis"/>
              </a:rPr>
              <a:t>“Existing requirements are largely sufficient to cover an initial rollout … but … a number of enhancements could be made… This includes the creation of a formal dispute resolution mechanism”. </a:t>
            </a:r>
          </a:p>
          <a:p>
            <a:pPr>
              <a:spcAft>
                <a:spcPts val="600"/>
              </a:spcAft>
              <a:tabLst>
                <a:tab pos="1255713" algn="l"/>
              </a:tabLst>
            </a:pPr>
            <a:r>
              <a:rPr lang="en-GB" sz="1200" b="1">
                <a:solidFill>
                  <a:schemeClr val="accent1"/>
                </a:solidFill>
                <a:latin typeface="Metropolis"/>
              </a:rPr>
              <a:t>All parties need to be clear who bears liability when something goes wrong, any grey areas need to be clarified, and there needs to be a simple process to enable the sharing of information and assigning liability to another party to ensure that consumers do not suffer poor outcomes. </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What are the potential things that can go wrong with a Non-Sweeping VRP (“Unhappy Paths”)</a:t>
            </a:r>
          </a:p>
          <a:p>
            <a:pPr marL="228600" indent="-228600">
              <a:spcAft>
                <a:spcPts val="200"/>
              </a:spcAft>
              <a:buAutoNum type="arabicPeriod"/>
              <a:tabLst>
                <a:tab pos="1255713" algn="l"/>
              </a:tabLst>
            </a:pPr>
            <a:r>
              <a:rPr lang="en-GB" sz="1200">
                <a:solidFill>
                  <a:schemeClr val="accent1"/>
                </a:solidFill>
                <a:latin typeface="Metropolis"/>
              </a:rPr>
              <a:t>What is the regulatory and legal position on each “unhappy path”?</a:t>
            </a:r>
          </a:p>
          <a:p>
            <a:pPr marL="228600" indent="-228600">
              <a:spcAft>
                <a:spcPts val="200"/>
              </a:spcAft>
              <a:buAutoNum type="arabicPeriod"/>
              <a:tabLst>
                <a:tab pos="1255713" algn="l"/>
              </a:tabLst>
            </a:pPr>
            <a:r>
              <a:rPr lang="en-GB" sz="1200">
                <a:solidFill>
                  <a:schemeClr val="accent1"/>
                </a:solidFill>
                <a:latin typeface="Metropolis"/>
              </a:rPr>
              <a:t>Who is liable under each “unhappy path”?</a:t>
            </a:r>
          </a:p>
          <a:p>
            <a:pPr marL="228600" indent="-228600">
              <a:spcAft>
                <a:spcPts val="200"/>
              </a:spcAft>
              <a:buAutoNum type="arabicPeriod"/>
              <a:tabLst>
                <a:tab pos="1255713" algn="l"/>
              </a:tabLst>
            </a:pPr>
            <a:r>
              <a:rPr lang="en-GB" sz="1200">
                <a:solidFill>
                  <a:schemeClr val="accent1"/>
                </a:solidFill>
                <a:latin typeface="Metropolis"/>
              </a:rPr>
              <a:t>What system is needed to help participants communicate and assign liability to each other?</a:t>
            </a:r>
          </a:p>
          <a:p>
            <a:pPr marL="228600" indent="-228600">
              <a:spcAft>
                <a:spcPts val="200"/>
              </a:spcAft>
              <a:buAutoNum type="arabicPeriod"/>
              <a:tabLst>
                <a:tab pos="1255713" algn="l"/>
              </a:tabLst>
            </a:pPr>
            <a:r>
              <a:rPr lang="en-GB" sz="1200">
                <a:solidFill>
                  <a:schemeClr val="accent1"/>
                </a:solidFill>
                <a:latin typeface="Metropolis"/>
              </a:rPr>
              <a:t>How is liability assigned if participants cannot agree?</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list of </a:t>
            </a:r>
            <a:r>
              <a:rPr lang="en-GB" sz="1200" b="1">
                <a:solidFill>
                  <a:schemeClr val="accent1"/>
                </a:solidFill>
                <a:latin typeface="Metropolis"/>
              </a:rPr>
              <a:t>Unhappy Paths</a:t>
            </a:r>
            <a:r>
              <a:rPr lang="en-GB" sz="1200">
                <a:solidFill>
                  <a:schemeClr val="accent1"/>
                </a:solidFill>
                <a:latin typeface="Metropolis"/>
              </a:rPr>
              <a:t>, drawing on learnings from VRP for Sweeping </a:t>
            </a:r>
          </a:p>
          <a:p>
            <a:pPr marL="228600" indent="-228600">
              <a:spcAft>
                <a:spcPts val="200"/>
              </a:spcAft>
              <a:buAutoNum type="arabicPeriod"/>
              <a:tabLst>
                <a:tab pos="1255713" algn="l"/>
              </a:tabLst>
            </a:pPr>
            <a:r>
              <a:rPr lang="en-GB" sz="1200">
                <a:solidFill>
                  <a:schemeClr val="accent1"/>
                </a:solidFill>
                <a:latin typeface="Metropolis"/>
              </a:rPr>
              <a:t>A summary of the regulatory position for each unhappy path, the position in the MLA (when complete) and obligations on all participants </a:t>
            </a:r>
            <a:r>
              <a:rPr lang="en-GB" sz="1200" b="1">
                <a:solidFill>
                  <a:schemeClr val="accent1"/>
                </a:solidFill>
                <a:latin typeface="Metropolis"/>
              </a:rPr>
              <a:t>(the Disputes Framework)</a:t>
            </a:r>
          </a:p>
          <a:p>
            <a:pPr marL="228600" indent="-228600">
              <a:spcAft>
                <a:spcPts val="200"/>
              </a:spcAft>
              <a:buAutoNum type="arabicPeriod"/>
              <a:tabLst>
                <a:tab pos="1255713" algn="l"/>
              </a:tabLst>
            </a:pPr>
            <a:r>
              <a:rPr lang="en-GB" sz="1200" b="1">
                <a:solidFill>
                  <a:schemeClr val="accent1"/>
                </a:solidFill>
                <a:latin typeface="Metropolis"/>
              </a:rPr>
              <a:t>Requirements</a:t>
            </a:r>
            <a:r>
              <a:rPr lang="en-GB" sz="1200">
                <a:solidFill>
                  <a:schemeClr val="accent1"/>
                </a:solidFill>
                <a:latin typeface="Metropolis"/>
              </a:rPr>
              <a:t> for a Dispute Resolution Mechanism (Artefact 3: Requirements)</a:t>
            </a:r>
          </a:p>
          <a:p>
            <a:pPr marL="228600" indent="-228600">
              <a:spcAft>
                <a:spcPts val="200"/>
              </a:spcAft>
              <a:buAutoNum type="arabicPeriod"/>
              <a:tabLst>
                <a:tab pos="1255713" algn="l"/>
              </a:tabLst>
            </a:pPr>
            <a:r>
              <a:rPr lang="en-GB" sz="1200">
                <a:solidFill>
                  <a:schemeClr val="accent1"/>
                </a:solidFill>
                <a:latin typeface="Metropolis"/>
              </a:rPr>
              <a:t>An </a:t>
            </a:r>
            <a:r>
              <a:rPr lang="en-GB" sz="1200" b="1">
                <a:solidFill>
                  <a:schemeClr val="accent1"/>
                </a:solidFill>
                <a:latin typeface="Metropolis"/>
              </a:rPr>
              <a:t>evaluation of potential solutions </a:t>
            </a:r>
            <a:r>
              <a:rPr lang="en-GB" sz="1200">
                <a:solidFill>
                  <a:schemeClr val="accent1"/>
                </a:solidFill>
                <a:latin typeface="Metropolis"/>
              </a:rPr>
              <a:t>that can meet the requirements</a:t>
            </a:r>
          </a:p>
          <a:p>
            <a:pPr marL="228600" indent="-228600">
              <a:spcAft>
                <a:spcPts val="200"/>
              </a:spcAft>
              <a:buAutoNum type="arabicPeriod"/>
              <a:tabLst>
                <a:tab pos="1255713" algn="l"/>
              </a:tabLst>
            </a:pPr>
            <a:r>
              <a:rPr lang="en-GB" sz="1200">
                <a:solidFill>
                  <a:schemeClr val="accent1"/>
                </a:solidFill>
                <a:latin typeface="Metropolis"/>
              </a:rPr>
              <a:t>Creation of a </a:t>
            </a:r>
            <a:r>
              <a:rPr lang="en-GB" sz="1200" b="1">
                <a:solidFill>
                  <a:schemeClr val="accent1"/>
                </a:solidFill>
                <a:latin typeface="Metropolis"/>
              </a:rPr>
              <a:t>W1 Dispute Resolution Mechanism. </a:t>
            </a:r>
          </a:p>
          <a:p>
            <a:pPr marL="228600" indent="-228600">
              <a:spcAft>
                <a:spcPts val="200"/>
              </a:spcAft>
              <a:buAutoNum type="arabicPeriod"/>
              <a:tabLst>
                <a:tab pos="1255713" algn="l"/>
              </a:tabLst>
            </a:pPr>
            <a:r>
              <a:rPr lang="en-GB" sz="1200">
                <a:solidFill>
                  <a:schemeClr val="accent1"/>
                </a:solidFill>
                <a:latin typeface="Metropolis"/>
              </a:rPr>
              <a:t>Design and implementation of an </a:t>
            </a:r>
            <a:r>
              <a:rPr lang="en-GB" sz="1200" b="1">
                <a:solidFill>
                  <a:schemeClr val="accent1"/>
                </a:solidFill>
                <a:latin typeface="Metropolis"/>
              </a:rPr>
              <a:t>Arbitration System, </a:t>
            </a:r>
            <a:r>
              <a:rPr lang="en-GB" sz="1200">
                <a:solidFill>
                  <a:schemeClr val="accent1"/>
                </a:solidFill>
                <a:latin typeface="Metropolis"/>
              </a:rPr>
              <a:t>undertaken by the MLA Operator</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The timing plan assumes that a relatively simple solution emerges as the preferred option for the mechanism. If a decision is taken to develop a brand new solution or contract with a third party to supply, timings are unknown.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As per the VRP Blueprint and JROC Response, this assumes there will be no additional purchase protection for Wave 1. Consideration of when additional purchase protection will be provided, its scope, process and mechanism requirements will be considered urgently under WS3. 	</a:t>
            </a:r>
          </a:p>
        </p:txBody>
      </p:sp>
      <p:sp>
        <p:nvSpPr>
          <p:cNvPr id="23" name="Footer Placeholder 1">
            <a:extLst>
              <a:ext uri="{FF2B5EF4-FFF2-40B4-BE49-F238E27FC236}">
                <a16:creationId xmlns:a16="http://schemas.microsoft.com/office/drawing/2014/main" id="{720D301D-1B1D-704B-817C-494295C936C6}"/>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60ED4AB2-1AF6-FDB7-B381-9E929183C67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673899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C74F5-29FF-6526-83FE-89E791200881}"/>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4" name="Date Placeholder 3">
            <a:extLst>
              <a:ext uri="{FF2B5EF4-FFF2-40B4-BE49-F238E27FC236}">
                <a16:creationId xmlns:a16="http://schemas.microsoft.com/office/drawing/2014/main" id="{C94D5024-2AD4-588D-14BA-0B28DB9F8C92}"/>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SS3 Industry Coordination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The non-Sweeping VRP Rollout requires the effective communication, education and co-ordination of all participants. In particular, from experience of previous roll-outs, we know that the interaction between TPPs, Billers / Merchants, Sending Banks and OBL is of particular importance to ensure high-quality roll-out and address issues promptly. The complexity of this Rollout requires close engagement with industry. Essentially this is the pilot execution sub-stream.</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Which sectors will form part of each Wave of Rollout?</a:t>
            </a:r>
          </a:p>
          <a:p>
            <a:pPr marL="228600" indent="-228600">
              <a:spcAft>
                <a:spcPts val="200"/>
              </a:spcAft>
              <a:buAutoNum type="arabicPeriod"/>
              <a:tabLst>
                <a:tab pos="1255713" algn="l"/>
              </a:tabLst>
            </a:pPr>
            <a:r>
              <a:rPr lang="en-GB" sz="1200">
                <a:solidFill>
                  <a:schemeClr val="accent1"/>
                </a:solidFill>
                <a:latin typeface="Metropolis"/>
              </a:rPr>
              <a:t>Building from the high-level sector definitions in the VRP Blueprint, which types of business are in scope of Wave 1?</a:t>
            </a:r>
          </a:p>
          <a:p>
            <a:pPr marL="228600" indent="-228600">
              <a:spcAft>
                <a:spcPts val="200"/>
              </a:spcAft>
              <a:buAutoNum type="arabicPeriod"/>
              <a:tabLst>
                <a:tab pos="1255713" algn="l"/>
              </a:tabLst>
            </a:pPr>
            <a:r>
              <a:rPr lang="en-GB" sz="1200">
                <a:solidFill>
                  <a:schemeClr val="accent1"/>
                </a:solidFill>
                <a:latin typeface="Metropolis"/>
              </a:rPr>
              <a:t>Which firms could be early adopters of non-Sweeping VRP?</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set of precise </a:t>
            </a:r>
            <a:r>
              <a:rPr lang="en-GB" sz="1200" b="1">
                <a:solidFill>
                  <a:schemeClr val="accent1"/>
                </a:solidFill>
                <a:latin typeface="Metropolis"/>
              </a:rPr>
              <a:t>sector definitions </a:t>
            </a:r>
            <a:r>
              <a:rPr lang="en-GB" sz="1200">
                <a:solidFill>
                  <a:schemeClr val="accent1"/>
                </a:solidFill>
                <a:latin typeface="Metropolis"/>
              </a:rPr>
              <a:t>to clarify exactly which firms are in scope of Wave 1</a:t>
            </a:r>
          </a:p>
          <a:p>
            <a:pPr marL="228600" indent="-228600">
              <a:spcAft>
                <a:spcPts val="200"/>
              </a:spcAft>
              <a:buAutoNum type="arabicPeriod"/>
              <a:tabLst>
                <a:tab pos="1255713" algn="l"/>
              </a:tabLst>
            </a:pPr>
            <a:r>
              <a:rPr lang="en-GB" sz="1200">
                <a:solidFill>
                  <a:schemeClr val="accent1"/>
                </a:solidFill>
                <a:latin typeface="Metropolis"/>
              </a:rPr>
              <a:t>From market engagement, </a:t>
            </a:r>
            <a:r>
              <a:rPr lang="en-GB" sz="1200" b="1">
                <a:solidFill>
                  <a:schemeClr val="accent1"/>
                </a:solidFill>
                <a:latin typeface="Metropolis"/>
              </a:rPr>
              <a:t>sector prioritization</a:t>
            </a:r>
            <a:r>
              <a:rPr lang="en-GB" sz="1200">
                <a:solidFill>
                  <a:schemeClr val="accent1"/>
                </a:solidFill>
                <a:latin typeface="Metropolis"/>
              </a:rPr>
              <a:t> an identification of sectors with greatest interest in non-Sweeping VRP rollout? </a:t>
            </a:r>
          </a:p>
          <a:p>
            <a:pPr marL="228600" indent="-228600">
              <a:spcAft>
                <a:spcPts val="200"/>
              </a:spcAft>
              <a:buAutoNum type="arabicPeriod"/>
              <a:tabLst>
                <a:tab pos="1255713" algn="l"/>
              </a:tabLst>
            </a:pPr>
            <a:r>
              <a:rPr lang="en-GB" sz="1200">
                <a:solidFill>
                  <a:schemeClr val="accent1"/>
                </a:solidFill>
                <a:latin typeface="Metropolis"/>
              </a:rPr>
              <a:t>As we approach Rollout, a list of </a:t>
            </a:r>
            <a:r>
              <a:rPr lang="en-GB" sz="1200" b="1">
                <a:solidFill>
                  <a:schemeClr val="accent1"/>
                </a:solidFill>
                <a:latin typeface="Metropolis"/>
              </a:rPr>
              <a:t>interested parties </a:t>
            </a:r>
            <a:r>
              <a:rPr lang="en-GB" sz="1200">
                <a:solidFill>
                  <a:schemeClr val="accent1"/>
                </a:solidFill>
                <a:latin typeface="Metropolis"/>
              </a:rPr>
              <a:t>(ASPSPs, TPPs, Billers) and tracking their rollout readiness</a:t>
            </a:r>
          </a:p>
          <a:p>
            <a:pPr marL="228600" indent="-228600">
              <a:spcAft>
                <a:spcPts val="200"/>
              </a:spcAft>
              <a:buAutoNum type="arabicPeriod"/>
              <a:tabLst>
                <a:tab pos="1255713" algn="l"/>
              </a:tabLst>
            </a:pPr>
            <a:r>
              <a:rPr lang="en-GB" sz="1200" b="1">
                <a:solidFill>
                  <a:schemeClr val="accent1"/>
                </a:solidFill>
                <a:latin typeface="Metropolis"/>
              </a:rPr>
              <a:t>Engagement structure </a:t>
            </a:r>
            <a:r>
              <a:rPr lang="en-GB" sz="1200">
                <a:solidFill>
                  <a:schemeClr val="accent1"/>
                </a:solidFill>
                <a:latin typeface="Metropolis"/>
              </a:rPr>
              <a:t>to support participants as they go live with Wave 1 and beyond</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Engagement with participants will ramp up once there is greater clarity on commercials, sectors in scope, timing and phasing of Rollout.</a:t>
            </a:r>
          </a:p>
        </p:txBody>
      </p:sp>
      <p:sp>
        <p:nvSpPr>
          <p:cNvPr id="7" name="Footer Placeholder 1">
            <a:extLst>
              <a:ext uri="{FF2B5EF4-FFF2-40B4-BE49-F238E27FC236}">
                <a16:creationId xmlns:a16="http://schemas.microsoft.com/office/drawing/2014/main" id="{2A4D8315-1179-403E-44A8-BD85F922CAD7}"/>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1E892036-D2D8-B915-CAD1-611F8ED51D8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18295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C74F5-29FF-6526-83FE-89E791200881}"/>
              </a:ext>
            </a:extLst>
          </p:cNvPr>
          <p:cNvSpPr>
            <a:spLocks noGrp="1"/>
          </p:cNvSpPr>
          <p:nvPr>
            <p:ph type="sldNum" sz="quarter" idx="12"/>
          </p:nvPr>
        </p:nvSpPr>
        <p:spPr/>
        <p:txBody>
          <a:bodyPr/>
          <a:lstStyle/>
          <a:p>
            <a:fld id="{F7DBEFEF-2EF4-7341-AFBF-5942378A7132}" type="slidenum">
              <a:rPr lang="en-US" smtClean="0"/>
              <a:t>29</a:t>
            </a:fld>
            <a:endParaRPr lang="en-US"/>
          </a:p>
        </p:txBody>
      </p:sp>
      <p:sp>
        <p:nvSpPr>
          <p:cNvPr id="4" name="Date Placeholder 3">
            <a:extLst>
              <a:ext uri="{FF2B5EF4-FFF2-40B4-BE49-F238E27FC236}">
                <a16:creationId xmlns:a16="http://schemas.microsoft.com/office/drawing/2014/main" id="{C94D5024-2AD4-588D-14BA-0B28DB9F8C92}"/>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 4a MLA Drafting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per the JROC Response to the VRP Blueprint: “</a:t>
            </a:r>
            <a:r>
              <a:rPr lang="en-GB" sz="1200" b="1" i="1">
                <a:solidFill>
                  <a:schemeClr val="accent1"/>
                </a:solidFill>
                <a:latin typeface="Metropolis"/>
              </a:rPr>
              <a:t>on evidence currently available to us, we consider there is a need for a multilateral agreement between PISPs and sending firms … to enable easier market access to participants and limit the cost and inefficiencies from bilateral arrangements</a:t>
            </a:r>
            <a:r>
              <a:rPr lang="en-GB" sz="1200" b="1">
                <a:solidFill>
                  <a:schemeClr val="accent1"/>
                </a:solidFill>
                <a:latin typeface="Metropolis"/>
              </a:rPr>
              <a:t>”. </a:t>
            </a:r>
          </a:p>
          <a:p>
            <a:pPr>
              <a:spcAft>
                <a:spcPts val="600"/>
              </a:spcAft>
              <a:tabLst>
                <a:tab pos="1255713" algn="l"/>
              </a:tabLst>
            </a:pPr>
            <a:r>
              <a:rPr lang="en-GB" sz="1200" b="1">
                <a:solidFill>
                  <a:schemeClr val="accent1"/>
                </a:solidFill>
                <a:latin typeface="Metropolis"/>
              </a:rPr>
              <a:t>This sub-workstream is drafting, consulting and ultimately agreeing the MLA(s) which will be used to launch Wave 1 and later iterations of waves 2 and 3, and into steady state.</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050">
                <a:solidFill>
                  <a:schemeClr val="accent1"/>
                </a:solidFill>
                <a:latin typeface="Metropolis"/>
              </a:rPr>
              <a:t>Which organisation will operate the MLA?</a:t>
            </a:r>
          </a:p>
          <a:p>
            <a:pPr marL="228600" indent="-228600">
              <a:spcAft>
                <a:spcPts val="200"/>
              </a:spcAft>
              <a:buAutoNum type="arabicPeriod"/>
              <a:tabLst>
                <a:tab pos="1255713" algn="l"/>
              </a:tabLst>
            </a:pPr>
            <a:r>
              <a:rPr lang="en-GB" sz="1050">
                <a:solidFill>
                  <a:schemeClr val="accent1"/>
                </a:solidFill>
                <a:latin typeface="Metropolis"/>
              </a:rPr>
              <a:t>What are the business requirements of the MLA e.g.</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Access criteria to sign up to the MLA</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PISP requirements on which billers can be signed up</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Operator fees</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Settlement of any money </a:t>
            </a:r>
            <a:r>
              <a:rPr lang="en-GB" sz="1050" err="1">
                <a:solidFill>
                  <a:schemeClr val="accent1"/>
                </a:solidFill>
                <a:latin typeface="Metropolis"/>
              </a:rPr>
              <a:t>wrt</a:t>
            </a:r>
            <a:r>
              <a:rPr lang="en-GB" sz="1050">
                <a:solidFill>
                  <a:schemeClr val="accent1"/>
                </a:solidFill>
                <a:latin typeface="Metropolis"/>
              </a:rPr>
              <a:t> liability </a:t>
            </a:r>
          </a:p>
          <a:p>
            <a:pPr marL="228600" indent="-228600">
              <a:spcAft>
                <a:spcPts val="200"/>
              </a:spcAft>
              <a:buAutoNum type="arabicPeriod"/>
              <a:tabLst>
                <a:tab pos="1255713" algn="l"/>
              </a:tabLst>
            </a:pPr>
            <a:r>
              <a:rPr lang="en-GB" sz="1050">
                <a:solidFill>
                  <a:schemeClr val="accent1"/>
                </a:solidFill>
                <a:latin typeface="Metropolis"/>
              </a:rPr>
              <a:t>Policy related decisions on what rules and standards apply e.g. mandatory TRIs, mandatory consumer messaging.</a:t>
            </a:r>
          </a:p>
          <a:p>
            <a:pPr marL="228600" indent="-228600">
              <a:spcAft>
                <a:spcPts val="200"/>
              </a:spcAft>
              <a:buAutoNum type="arabicPeriod"/>
              <a:tabLst>
                <a:tab pos="1255713" algn="l"/>
              </a:tabLst>
            </a:pPr>
            <a:r>
              <a:rPr lang="en-GB" sz="1050">
                <a:solidFill>
                  <a:schemeClr val="accent1"/>
                </a:solidFill>
                <a:latin typeface="Metropolis"/>
              </a:rPr>
              <a:t>Interaction with underlying payment system rules: FPS &amp; CHAPS.  </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list of business rules</a:t>
            </a:r>
          </a:p>
          <a:p>
            <a:pPr marL="228600" indent="-228600">
              <a:spcAft>
                <a:spcPts val="200"/>
              </a:spcAft>
              <a:buAutoNum type="arabicPeriod"/>
              <a:tabLst>
                <a:tab pos="1255713" algn="l"/>
              </a:tabLst>
            </a:pPr>
            <a:r>
              <a:rPr lang="en-GB" sz="1200">
                <a:solidFill>
                  <a:schemeClr val="accent1"/>
                </a:solidFill>
                <a:latin typeface="Metropolis"/>
              </a:rPr>
              <a:t>A list of policy choices, to ensure the MLA best reflects the needs of consumers, billers, TPPs, ASPSPs and Regulators. </a:t>
            </a:r>
          </a:p>
          <a:p>
            <a:pPr marL="228600" indent="-228600">
              <a:spcAft>
                <a:spcPts val="200"/>
              </a:spcAft>
              <a:buAutoNum type="arabicPeriod"/>
              <a:tabLst>
                <a:tab pos="1255713" algn="l"/>
              </a:tabLst>
            </a:pPr>
            <a:r>
              <a:rPr lang="en-GB" sz="1200">
                <a:solidFill>
                  <a:schemeClr val="accent1"/>
                </a:solidFill>
                <a:latin typeface="Metropolis"/>
              </a:rPr>
              <a:t>RFP and </a:t>
            </a:r>
            <a:r>
              <a:rPr lang="en-GB" sz="1200" b="1">
                <a:solidFill>
                  <a:schemeClr val="accent1"/>
                </a:solidFill>
                <a:latin typeface="Metropolis"/>
              </a:rPr>
              <a:t>Instructions to counsel</a:t>
            </a:r>
          </a:p>
          <a:p>
            <a:pPr marL="228600" indent="-228600">
              <a:spcAft>
                <a:spcPts val="200"/>
              </a:spcAft>
              <a:buAutoNum type="arabicPeriod"/>
              <a:tabLst>
                <a:tab pos="1255713" algn="l"/>
              </a:tabLst>
            </a:pPr>
            <a:r>
              <a:rPr lang="en-GB" sz="1200" b="1">
                <a:solidFill>
                  <a:schemeClr val="accent1"/>
                </a:solidFill>
                <a:latin typeface="Metropolis"/>
              </a:rPr>
              <a:t>Draft MLA(s) and consultation</a:t>
            </a:r>
          </a:p>
          <a:p>
            <a:pPr marL="228600" indent="-228600">
              <a:spcAft>
                <a:spcPts val="200"/>
              </a:spcAft>
              <a:buAutoNum type="arabicPeriod"/>
              <a:tabLst>
                <a:tab pos="1255713" algn="l"/>
              </a:tabLst>
            </a:pPr>
            <a:r>
              <a:rPr lang="en-GB" sz="1200" b="1">
                <a:solidFill>
                  <a:schemeClr val="accent1"/>
                </a:solidFill>
                <a:latin typeface="Metropolis"/>
              </a:rPr>
              <a:t>Final MLA 1.0</a:t>
            </a:r>
          </a:p>
          <a:p>
            <a:pPr marL="228600" indent="-228600">
              <a:spcAft>
                <a:spcPts val="200"/>
              </a:spcAft>
              <a:buAutoNum type="arabicPeriod"/>
              <a:tabLst>
                <a:tab pos="1255713" algn="l"/>
              </a:tabLst>
            </a:pPr>
            <a:r>
              <a:rPr lang="en-GB" sz="1200" b="1">
                <a:solidFill>
                  <a:schemeClr val="accent1"/>
                </a:solidFill>
                <a:latin typeface="Metropolis"/>
              </a:rPr>
              <a:t>Future iterations of MLA(s) 2.0 and 3.0</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The MLA will be written as a standalone, </a:t>
            </a:r>
            <a:r>
              <a:rPr lang="en-GB" sz="1200" u="sng">
                <a:solidFill>
                  <a:schemeClr val="accent1"/>
                </a:solidFill>
                <a:latin typeface="Metropolis"/>
              </a:rPr>
              <a:t>as much as is possible</a:t>
            </a:r>
            <a:r>
              <a:rPr lang="en-GB" sz="1200">
                <a:solidFill>
                  <a:schemeClr val="accent1"/>
                </a:solidFill>
                <a:latin typeface="Metropolis"/>
              </a:rPr>
              <a:t>, to be able to be operated by a third party and apply to any credit payment system.  We assume this is possible and still meet certain legal requirements.  We also assume that when implemented it is a voluntary commitment between parties rather than legislated via the process of revoking PSRs 2017 or by FCA rules or PSR directions.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As per the VRP Blueprint and JROC Response, this needs to be in place to make the market work; the scope is to build out from the basics of MLA 1.0 (low risk billers with no commercial model and no purchase protections) through to MLA 3.0 which opens up to more risky sectors but with those other elements in place.   </a:t>
            </a:r>
          </a:p>
        </p:txBody>
      </p:sp>
      <p:sp>
        <p:nvSpPr>
          <p:cNvPr id="7" name="Footer Placeholder 1">
            <a:extLst>
              <a:ext uri="{FF2B5EF4-FFF2-40B4-BE49-F238E27FC236}">
                <a16:creationId xmlns:a16="http://schemas.microsoft.com/office/drawing/2014/main" id="{0058B1F2-DB66-C8A1-9499-3176B753767F}"/>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FB9C86BC-FD7D-5C05-CF46-17DDB4AA437F}"/>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894421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F2C3F-B67D-9D2E-B3AF-2EAE3BD7D64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8E644BC7-C3B7-D2B2-6979-23D9751A8349}"/>
              </a:ext>
            </a:extLst>
          </p:cNvPr>
          <p:cNvSpPr>
            <a:spLocks noGrp="1"/>
          </p:cNvSpPr>
          <p:nvPr>
            <p:ph type="sldNum" sz="quarter" idx="12"/>
          </p:nvPr>
        </p:nvSpPr>
        <p:spPr/>
        <p:txBody>
          <a:bodyPr/>
          <a:lstStyle/>
          <a:p>
            <a:fld id="{F7DBEFEF-2EF4-7341-AFBF-5942378A7132}" type="slidenum">
              <a:rPr lang="en-US" smtClean="0"/>
              <a:t>3</a:t>
            </a:fld>
            <a:endParaRPr lang="en-US"/>
          </a:p>
        </p:txBody>
      </p:sp>
      <p:sp>
        <p:nvSpPr>
          <p:cNvPr id="4" name="Date Placeholder 3">
            <a:extLst>
              <a:ext uri="{FF2B5EF4-FFF2-40B4-BE49-F238E27FC236}">
                <a16:creationId xmlns:a16="http://schemas.microsoft.com/office/drawing/2014/main" id="{81A38EBF-444D-2528-A841-4255D6E5F23A}"/>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fontScale="70000" lnSpcReduction="20000"/>
          </a:bodyPr>
          <a:lstStyle/>
          <a:p>
            <a:pPr marL="342900" indent="-342900">
              <a:buFont typeface="+mj-lt"/>
              <a:buAutoNum type="arabicPeriod"/>
            </a:pPr>
            <a:endParaRPr lang="en-GB" sz="1800">
              <a:effectLst/>
              <a:latin typeface="Calibri"/>
              <a:ea typeface="Times New Roman" panose="02020603050405020304" pitchFamily="18" charset="0"/>
              <a:cs typeface="Arial"/>
            </a:endParaRPr>
          </a:p>
          <a:p>
            <a:pPr marL="0" indent="0"/>
            <a:r>
              <a:rPr lang="en-GB" b="1" u="sng">
                <a:latin typeface="Calibri"/>
                <a:cs typeface="Arial"/>
              </a:rPr>
              <a:t>Funders Advisory Panel Agenda Items </a:t>
            </a:r>
          </a:p>
          <a:p>
            <a:pPr marL="342900" indent="-342900">
              <a:buFont typeface="+mj-lt"/>
              <a:buAutoNum type="arabicPeriod"/>
            </a:pPr>
            <a:r>
              <a:rPr lang="en-GB" sz="1800">
                <a:effectLst/>
                <a:latin typeface="Calibri"/>
                <a:ea typeface="Times New Roman" panose="02020603050405020304" pitchFamily="18" charset="0"/>
                <a:cs typeface="Arial"/>
              </a:rPr>
              <a:t>Minutes of meeting 8 July </a:t>
            </a:r>
          </a:p>
          <a:p>
            <a:pPr marL="342900" indent="-342900">
              <a:buFont typeface="+mj-lt"/>
              <a:buAutoNum type="arabicPeriod"/>
            </a:pPr>
            <a:endParaRPr lang="en-GB" sz="1800">
              <a:effectLst/>
              <a:latin typeface="Calibri"/>
              <a:ea typeface="Times New Roman" panose="02020603050405020304" pitchFamily="18" charset="0"/>
              <a:cs typeface="Arial"/>
            </a:endParaRPr>
          </a:p>
          <a:p>
            <a:pPr marL="342900" indent="-342900">
              <a:buFont typeface="+mj-lt"/>
              <a:buAutoNum type="arabicPeriod"/>
            </a:pPr>
            <a:r>
              <a:rPr lang="en-GB" sz="1800">
                <a:effectLst/>
                <a:latin typeface="Calibri"/>
                <a:ea typeface="Times New Roman" panose="02020603050405020304" pitchFamily="18" charset="0"/>
                <a:cs typeface="Arial"/>
              </a:rPr>
              <a:t>Terms of Reference </a:t>
            </a:r>
          </a:p>
          <a:p>
            <a:pPr marL="342900" indent="-342900">
              <a:buFont typeface="+mj-lt"/>
              <a:buAutoNum type="arabicPeriod"/>
            </a:pPr>
            <a:endParaRPr lang="en-GB" sz="1800">
              <a:effectLst/>
              <a:latin typeface="Calibri"/>
              <a:ea typeface="Times New Roman" panose="02020603050405020304" pitchFamily="18" charset="0"/>
              <a:cs typeface="Arial"/>
            </a:endParaRPr>
          </a:p>
          <a:p>
            <a:pPr marL="342900" indent="-342900">
              <a:buFont typeface="+mj-lt"/>
              <a:buAutoNum type="arabicPeriod"/>
            </a:pPr>
            <a:r>
              <a:rPr lang="en-GB" sz="1800">
                <a:effectLst/>
                <a:latin typeface="Calibri"/>
                <a:ea typeface="Times New Roman" panose="02020603050405020304" pitchFamily="18" charset="0"/>
                <a:cs typeface="Arial"/>
              </a:rPr>
              <a:t>Financial forecast</a:t>
            </a:r>
          </a:p>
          <a:p>
            <a:pPr marL="342900" indent="-342900">
              <a:buFont typeface="+mj-lt"/>
              <a:buAutoNum type="arabicPeriod"/>
            </a:pPr>
            <a:endParaRPr lang="en-GB" sz="1800">
              <a:effectLst/>
              <a:latin typeface="Calibri"/>
              <a:ea typeface="Times New Roman" panose="02020603050405020304" pitchFamily="18" charset="0"/>
              <a:cs typeface="Arial"/>
            </a:endParaRPr>
          </a:p>
          <a:p>
            <a:pPr marL="0" indent="0"/>
            <a:r>
              <a:rPr lang="en-GB" sz="1800" b="1" u="sng">
                <a:effectLst/>
                <a:latin typeface="Calibri"/>
                <a:ea typeface="Times New Roman" panose="02020603050405020304" pitchFamily="18" charset="0"/>
                <a:cs typeface="Arial"/>
              </a:rPr>
              <a:t>Review of JROC Workplan Implementation Group Agenda </a:t>
            </a:r>
          </a:p>
          <a:p>
            <a:pPr marL="342900" indent="-342900">
              <a:buFont typeface="+mj-lt"/>
              <a:buAutoNum type="arabicPeriod"/>
            </a:pPr>
            <a:r>
              <a:rPr lang="en-GB" sz="1800">
                <a:effectLst/>
                <a:latin typeface="Calibri"/>
                <a:ea typeface="Times New Roman" panose="02020603050405020304" pitchFamily="18" charset="0"/>
                <a:cs typeface="Arial"/>
              </a:rPr>
              <a:t>Plan on a page </a:t>
            </a:r>
            <a:endParaRPr lang="en-GB" sz="1800">
              <a:effectLst/>
              <a:latin typeface="Calibri" panose="020F0502020204030204" pitchFamily="34" charset="0"/>
              <a:ea typeface="Times New Roman" panose="02020603050405020304" pitchFamily="18" charset="0"/>
            </a:endParaRPr>
          </a:p>
          <a:p>
            <a:pPr marL="457200" lvl="1" indent="0"/>
            <a:endParaRPr lang="en-GB" sz="1800">
              <a:effectLst/>
              <a:latin typeface="Calibri" panose="020F0502020204030204" pitchFamily="34" charset="0"/>
              <a:ea typeface="Calibri"/>
            </a:endParaRPr>
          </a:p>
          <a:p>
            <a:pPr marL="342900" indent="-342900">
              <a:lnSpc>
                <a:spcPct val="100000"/>
              </a:lnSpc>
              <a:buFont typeface="+mj-lt"/>
              <a:buAutoNum type="arabicPeriod"/>
            </a:pPr>
            <a:r>
              <a:rPr lang="en-GB">
                <a:latin typeface="Calibri"/>
                <a:cs typeface="Arial"/>
              </a:rPr>
              <a:t>Programme status update</a:t>
            </a:r>
          </a:p>
          <a:p>
            <a:pPr marL="342900" indent="-342900">
              <a:lnSpc>
                <a:spcPct val="100000"/>
              </a:lnSpc>
              <a:buFont typeface="+mj-lt"/>
              <a:buAutoNum type="arabicPeriod"/>
            </a:pPr>
            <a:endParaRPr lang="en-GB">
              <a:latin typeface="Calibri"/>
              <a:cs typeface="Arial"/>
            </a:endParaRPr>
          </a:p>
          <a:p>
            <a:pPr marL="342900" indent="-342900">
              <a:lnSpc>
                <a:spcPct val="100000"/>
              </a:lnSpc>
              <a:buFont typeface="+mj-lt"/>
              <a:buAutoNum type="arabicPeriod"/>
            </a:pPr>
            <a:r>
              <a:rPr lang="en-GB">
                <a:latin typeface="Calibri"/>
                <a:cs typeface="Arial"/>
              </a:rPr>
              <a:t>Procurement approach for MLA legal support </a:t>
            </a:r>
          </a:p>
          <a:p>
            <a:pPr marL="342900" indent="-342900">
              <a:lnSpc>
                <a:spcPct val="100000"/>
              </a:lnSpc>
              <a:buFont typeface="+mj-lt"/>
              <a:buAutoNum type="arabicPeriod"/>
            </a:pPr>
            <a:endParaRPr lang="en-GB">
              <a:latin typeface="Calibri"/>
              <a:cs typeface="Arial"/>
            </a:endParaRPr>
          </a:p>
          <a:p>
            <a:pPr marL="342900" indent="-342900">
              <a:lnSpc>
                <a:spcPct val="100000"/>
              </a:lnSpc>
              <a:buFont typeface="+mj-lt"/>
              <a:buAutoNum type="arabicPeriod"/>
            </a:pPr>
            <a:r>
              <a:rPr lang="en-GB">
                <a:latin typeface="Calibri"/>
                <a:cs typeface="Arial"/>
              </a:rPr>
              <a:t>Broader workplan overview</a:t>
            </a:r>
          </a:p>
          <a:p>
            <a:pPr marL="342900" indent="-342900">
              <a:lnSpc>
                <a:spcPct val="100000"/>
              </a:lnSpc>
              <a:buFont typeface="+mj-lt"/>
              <a:buAutoNum type="arabicPeriod"/>
            </a:pPr>
            <a:endParaRPr lang="en-GB">
              <a:latin typeface="Calibri"/>
              <a:cs typeface="Arial"/>
            </a:endParaRPr>
          </a:p>
          <a:p>
            <a:pPr marL="342900" indent="-342900">
              <a:lnSpc>
                <a:spcPct val="100000"/>
              </a:lnSpc>
              <a:buFont typeface="+mj-lt"/>
              <a:buAutoNum type="arabicPeriod"/>
            </a:pPr>
            <a:r>
              <a:rPr lang="en-GB">
                <a:latin typeface="Calibri"/>
                <a:cs typeface="Arial"/>
              </a:rPr>
              <a:t>AOB</a:t>
            </a:r>
          </a:p>
          <a:p>
            <a:pPr marL="457200" lvl="1" indent="0"/>
            <a:endParaRPr lang="en-GB">
              <a:effectLst/>
              <a:latin typeface="Calibri"/>
              <a:ea typeface="Calibri"/>
              <a:cs typeface="Arial"/>
            </a:endParaRPr>
          </a:p>
          <a:p>
            <a:pPr marL="342900" lvl="0" indent="-342900">
              <a:buFont typeface="+mj-lt"/>
              <a:buAutoNum type="arabicPeriod" startAt="3"/>
            </a:pPr>
            <a:endParaRPr lang="en-GB" sz="1800">
              <a:effectLst/>
              <a:latin typeface="Calibri" panose="020F0502020204030204" pitchFamily="34" charset="0"/>
              <a:ea typeface="Times New Roman" panose="02020603050405020304" pitchFamily="18" charset="0"/>
            </a:endParaRPr>
          </a:p>
          <a:p>
            <a:endParaRPr lang="en-GB"/>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C74F5-29FF-6526-83FE-89E791200881}"/>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4" name="Date Placeholder 3">
            <a:extLst>
              <a:ext uri="{FF2B5EF4-FFF2-40B4-BE49-F238E27FC236}">
                <a16:creationId xmlns:a16="http://schemas.microsoft.com/office/drawing/2014/main" id="{C94D5024-2AD4-588D-14BA-0B28DB9F8C92}"/>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Sub-workstream 4b Commercial Model / Black Box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part of the Blueprint work and MLA is was always anticipated that Non-Sweeping VRPs would provide a commercial return between the PISPs and ASPSPs that signed up.  This workstream proposes objectively defining a rate card for Non-Sweeping VRP as covered by MLA 2.0 and MLA 3.0.     </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100">
                <a:solidFill>
                  <a:schemeClr val="accent1"/>
                </a:solidFill>
                <a:latin typeface="Metropolis"/>
              </a:rPr>
              <a:t>What learnings can we take on how to set prices in an emerging market where a product doesn’t exist yet?</a:t>
            </a:r>
          </a:p>
          <a:p>
            <a:pPr marL="228600" indent="-228600">
              <a:spcAft>
                <a:spcPts val="200"/>
              </a:spcAft>
              <a:buAutoNum type="arabicPeriod"/>
              <a:tabLst>
                <a:tab pos="1255713" algn="l"/>
              </a:tabLst>
            </a:pPr>
            <a:r>
              <a:rPr lang="en-GB" sz="1100">
                <a:solidFill>
                  <a:schemeClr val="accent1"/>
                </a:solidFill>
                <a:latin typeface="Metropolis"/>
              </a:rPr>
              <a:t>What levels of rate card are needed to stimulate a new and emerging market rather than a mature market?</a:t>
            </a:r>
          </a:p>
          <a:p>
            <a:pPr marL="228600" indent="-228600">
              <a:spcAft>
                <a:spcPts val="200"/>
              </a:spcAft>
              <a:buAutoNum type="arabicPeriod"/>
              <a:tabLst>
                <a:tab pos="1255713" algn="l"/>
              </a:tabLst>
            </a:pPr>
            <a:r>
              <a:rPr lang="en-GB" sz="1100">
                <a:solidFill>
                  <a:schemeClr val="accent1"/>
                </a:solidFill>
                <a:latin typeface="Metropolis"/>
              </a:rPr>
              <a:t>How to implement a rate card review process to address changes between emerging and maturing markets?</a:t>
            </a:r>
          </a:p>
          <a:p>
            <a:pPr marL="228600" indent="-228600">
              <a:spcAft>
                <a:spcPts val="200"/>
              </a:spcAft>
              <a:buAutoNum type="arabicPeriod"/>
              <a:tabLst>
                <a:tab pos="1255713" algn="l"/>
              </a:tabLst>
            </a:pPr>
            <a:r>
              <a:rPr lang="en-GB" sz="1100">
                <a:solidFill>
                  <a:schemeClr val="accent1"/>
                </a:solidFill>
                <a:latin typeface="Metropolis"/>
              </a:rPr>
              <a:t>What needs to be implemented in MLA 2.0 and how will it be operationalised? </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review of different price setting mechanism</a:t>
            </a:r>
          </a:p>
          <a:p>
            <a:pPr marL="228600" indent="-228600">
              <a:spcAft>
                <a:spcPts val="200"/>
              </a:spcAft>
              <a:buAutoNum type="arabicPeriod"/>
              <a:tabLst>
                <a:tab pos="1255713" algn="l"/>
              </a:tabLst>
            </a:pPr>
            <a:r>
              <a:rPr lang="en-GB" sz="1200" b="1">
                <a:solidFill>
                  <a:schemeClr val="accent1"/>
                </a:solidFill>
                <a:latin typeface="Metropolis"/>
              </a:rPr>
              <a:t>A black box rate card for MLA 2.0</a:t>
            </a:r>
          </a:p>
          <a:p>
            <a:pPr marL="228600" indent="-228600">
              <a:spcAft>
                <a:spcPts val="200"/>
              </a:spcAft>
              <a:buAutoNum type="arabicPeriod"/>
              <a:tabLst>
                <a:tab pos="1255713" algn="l"/>
              </a:tabLst>
            </a:pPr>
            <a:r>
              <a:rPr lang="en-GB" sz="1200" b="1">
                <a:solidFill>
                  <a:schemeClr val="accent1"/>
                </a:solidFill>
                <a:latin typeface="Metropolis"/>
              </a:rPr>
              <a:t>Operational clauses for implementation in MLA 2.0</a:t>
            </a:r>
          </a:p>
          <a:p>
            <a:pPr marL="228600" indent="-228600">
              <a:spcAft>
                <a:spcPts val="200"/>
              </a:spcAft>
              <a:buAutoNum type="arabicPeriod"/>
              <a:tabLst>
                <a:tab pos="1255713" algn="l"/>
              </a:tabLst>
            </a:pPr>
            <a:r>
              <a:rPr lang="en-GB" sz="1200">
                <a:solidFill>
                  <a:schemeClr val="accent1"/>
                </a:solidFill>
                <a:latin typeface="Metropolis"/>
              </a:rPr>
              <a:t>Recommendations for moving beyond black box after moving from emerging market to a maturing one; to be adopted at a later date.</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We are expecting to appoint an external consultancy to undertake the work, having agreed with the relevant WG, SG on the proposed approach to setting a starting rate card.  We have to assume there is a credible consultancy and that ASPSPs and PISPs will work with them as per any information requirements.  We also assume the external consultancy can be onboarded and conduct the work to the expected time frames.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Planning on a consultation at the same time as the MLA 1.0 consultation – for adoption in MLA 2.0 and to give clear direction of travel for participants. </a:t>
            </a:r>
          </a:p>
        </p:txBody>
      </p:sp>
      <p:sp>
        <p:nvSpPr>
          <p:cNvPr id="7" name="Footer Placeholder 1">
            <a:extLst>
              <a:ext uri="{FF2B5EF4-FFF2-40B4-BE49-F238E27FC236}">
                <a16:creationId xmlns:a16="http://schemas.microsoft.com/office/drawing/2014/main" id="{12D163CA-164C-FACF-547A-B1C98A6F0C11}"/>
              </a:ext>
            </a:extLst>
          </p:cNvPr>
          <p:cNvSpPr>
            <a:spLocks noGrp="1"/>
          </p:cNvSpPr>
          <p:nvPr>
            <p:ph type="ftr" sz="quarter" idx="11"/>
          </p:nvPr>
        </p:nvSpPr>
        <p:spPr>
          <a:xfrm>
            <a:off x="4038600" y="6486472"/>
            <a:ext cx="4114800" cy="365125"/>
          </a:xfrm>
        </p:spPr>
        <p:txBody>
          <a:bodyPr/>
          <a:lstStyle/>
          <a:p>
            <a:r>
              <a:rPr lang="en-US"/>
              <a:t>Draft for Discussion</a:t>
            </a:r>
          </a:p>
        </p:txBody>
      </p:sp>
      <p:pic>
        <p:nvPicPr>
          <p:cNvPr id="2" name="Picture 1">
            <a:extLst>
              <a:ext uri="{FF2B5EF4-FFF2-40B4-BE49-F238E27FC236}">
                <a16:creationId xmlns:a16="http://schemas.microsoft.com/office/drawing/2014/main" id="{423348D4-5090-BC1C-D429-FF760885E3DA}"/>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686704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AOB</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31</a:t>
            </a:fld>
            <a:endParaRPr lang="en-US"/>
          </a:p>
        </p:txBody>
      </p:sp>
    </p:spTree>
    <p:extLst>
      <p:ext uri="{BB962C8B-B14F-4D97-AF65-F5344CB8AC3E}">
        <p14:creationId xmlns:p14="http://schemas.microsoft.com/office/powerpoint/2010/main" val="2890310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Minutes from 8 July</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a:t>
            </a:fld>
            <a:endParaRPr lang="en-US"/>
          </a:p>
        </p:txBody>
      </p:sp>
    </p:spTree>
    <p:extLst>
      <p:ext uri="{BB962C8B-B14F-4D97-AF65-F5344CB8AC3E}">
        <p14:creationId xmlns:p14="http://schemas.microsoft.com/office/powerpoint/2010/main" val="263296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Terms of reference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5</a:t>
            </a:fld>
            <a:endParaRPr lang="en-US"/>
          </a:p>
        </p:txBody>
      </p:sp>
    </p:spTree>
    <p:extLst>
      <p:ext uri="{BB962C8B-B14F-4D97-AF65-F5344CB8AC3E}">
        <p14:creationId xmlns:p14="http://schemas.microsoft.com/office/powerpoint/2010/main" val="4103343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099D00-D5BF-613B-82DB-7BC4FF8D9B8D}"/>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1957F47-1C35-2B3E-5D96-67A60589C773}"/>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D2D8A648-7CE5-FC30-1B15-3BC20BF6F5CF}"/>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8CFC56ED-348F-7770-E83B-92751BCD7FE0}"/>
              </a:ext>
            </a:extLst>
          </p:cNvPr>
          <p:cNvSpPr>
            <a:spLocks noGrp="1"/>
          </p:cNvSpPr>
          <p:nvPr>
            <p:ph type="title"/>
          </p:nvPr>
        </p:nvSpPr>
        <p:spPr/>
        <p:txBody>
          <a:bodyPr/>
          <a:lstStyle/>
          <a:p>
            <a:r>
              <a:rPr lang="en-GB"/>
              <a:t>Terms of reference</a:t>
            </a:r>
          </a:p>
        </p:txBody>
      </p:sp>
      <p:sp>
        <p:nvSpPr>
          <p:cNvPr id="6" name="Content Placeholder 5">
            <a:extLst>
              <a:ext uri="{FF2B5EF4-FFF2-40B4-BE49-F238E27FC236}">
                <a16:creationId xmlns:a16="http://schemas.microsoft.com/office/drawing/2014/main" id="{EAAB325C-EC5B-87E4-2E1F-ABB8FEDD3B40}"/>
              </a:ext>
            </a:extLst>
          </p:cNvPr>
          <p:cNvSpPr>
            <a:spLocks noGrp="1"/>
          </p:cNvSpPr>
          <p:nvPr>
            <p:ph idx="1"/>
          </p:nvPr>
        </p:nvSpPr>
        <p:spPr/>
        <p:txBody>
          <a:bodyPr/>
          <a:lstStyle/>
          <a:p>
            <a:pPr marL="285750" indent="-285750">
              <a:buFont typeface="Arial" panose="020B0604020202020204" pitchFamily="34" charset="0"/>
              <a:buChar char="•"/>
            </a:pPr>
            <a:r>
              <a:rPr lang="en-GB"/>
              <a:t>See separate Word doc for the latest draft of the Funders Advisory Panel Terms of Reference</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a:t>
            </a:r>
            <a:r>
              <a:rPr lang="en-GB" err="1"/>
              <a:t>ToR</a:t>
            </a:r>
            <a:r>
              <a:rPr lang="en-GB"/>
              <a:t> remains in draft format pending review by JROC</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a:t>
            </a:r>
            <a:r>
              <a:rPr lang="en-GB" err="1"/>
              <a:t>ToR</a:t>
            </a:r>
            <a:r>
              <a:rPr lang="en-GB"/>
              <a:t> is included here for reference and any further comments from FAP members</a:t>
            </a:r>
          </a:p>
        </p:txBody>
      </p:sp>
    </p:spTree>
    <p:extLst>
      <p:ext uri="{BB962C8B-B14F-4D97-AF65-F5344CB8AC3E}">
        <p14:creationId xmlns:p14="http://schemas.microsoft.com/office/powerpoint/2010/main" val="317722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Financial forecast</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7</a:t>
            </a:fld>
            <a:endParaRPr lang="en-US"/>
          </a:p>
        </p:txBody>
      </p:sp>
    </p:spTree>
    <p:extLst>
      <p:ext uri="{BB962C8B-B14F-4D97-AF65-F5344CB8AC3E}">
        <p14:creationId xmlns:p14="http://schemas.microsoft.com/office/powerpoint/2010/main" val="2025928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0B7C9E-5F13-04CC-34E1-FA56587FE5C6}"/>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4" name="Date Placeholder 3">
            <a:extLst>
              <a:ext uri="{FF2B5EF4-FFF2-40B4-BE49-F238E27FC236}">
                <a16:creationId xmlns:a16="http://schemas.microsoft.com/office/drawing/2014/main" id="{8C279B8B-18F7-DCDD-F739-A5533E5D204A}"/>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43DF2E6F-E0E2-40C9-0029-C428A6A740FC}"/>
              </a:ext>
            </a:extLst>
          </p:cNvPr>
          <p:cNvSpPr>
            <a:spLocks noGrp="1"/>
          </p:cNvSpPr>
          <p:nvPr>
            <p:ph type="title"/>
          </p:nvPr>
        </p:nvSpPr>
        <p:spPr/>
        <p:txBody>
          <a:bodyPr/>
          <a:lstStyle/>
          <a:p>
            <a:r>
              <a:rPr lang="en-GB" u="sng">
                <a:latin typeface="Metropolis Black"/>
              </a:rPr>
              <a:t>Budget for 6 months </a:t>
            </a:r>
          </a:p>
        </p:txBody>
      </p:sp>
      <p:sp>
        <p:nvSpPr>
          <p:cNvPr id="12" name="Content Placeholder 11">
            <a:extLst>
              <a:ext uri="{FF2B5EF4-FFF2-40B4-BE49-F238E27FC236}">
                <a16:creationId xmlns:a16="http://schemas.microsoft.com/office/drawing/2014/main" id="{7C00DB15-0474-9A89-3124-5BEB96089A0E}"/>
              </a:ext>
            </a:extLst>
          </p:cNvPr>
          <p:cNvSpPr>
            <a:spLocks noGrp="1"/>
          </p:cNvSpPr>
          <p:nvPr>
            <p:ph idx="1"/>
          </p:nvPr>
        </p:nvSpPr>
        <p:spPr>
          <a:xfrm>
            <a:off x="5598750" y="3999269"/>
            <a:ext cx="6321796" cy="2355019"/>
          </a:xfrm>
          <a:ln w="6350">
            <a:solidFill>
              <a:schemeClr val="tx1"/>
            </a:solidFill>
          </a:ln>
        </p:spPr>
        <p:txBody>
          <a:bodyPr vert="horz" lIns="91440" tIns="45720" rIns="91440" bIns="45720" rtlCol="0" anchor="t">
            <a:normAutofit/>
          </a:bodyPr>
          <a:lstStyle/>
          <a:p>
            <a:pPr marL="285750" indent="-285750">
              <a:buChar char="•"/>
            </a:pPr>
            <a:r>
              <a:rPr lang="en-US" sz="1000">
                <a:latin typeface="Metropolis"/>
                <a:cs typeface="Arial"/>
              </a:rPr>
              <a:t>The total Budget costs for 6 months is </a:t>
            </a:r>
            <a:r>
              <a:rPr lang="en-US" sz="1000" b="1">
                <a:latin typeface="Metropolis"/>
                <a:cs typeface="Arial"/>
              </a:rPr>
              <a:t>c£1.65m</a:t>
            </a:r>
            <a:r>
              <a:rPr lang="en-US" sz="1000">
                <a:latin typeface="Metropolis"/>
                <a:cs typeface="Arial"/>
              </a:rPr>
              <a:t>.This is based on the current JROC workplan and assumptions, that is currently being agreed. </a:t>
            </a:r>
            <a:endParaRPr lang="en-US" sz="1000"/>
          </a:p>
          <a:p>
            <a:pPr marL="285750" indent="-285750">
              <a:buChar char="•"/>
            </a:pPr>
            <a:r>
              <a:rPr lang="en-US" sz="1000" b="1">
                <a:latin typeface="Metropolis"/>
                <a:cs typeface="Arial"/>
              </a:rPr>
              <a:t>Governance/central office</a:t>
            </a:r>
            <a:r>
              <a:rPr lang="en-US" sz="1000">
                <a:latin typeface="Metropolis"/>
                <a:cs typeface="Arial"/>
              </a:rPr>
              <a:t> costs caters for the proposed interim governance arrangement. In November, we have an allocation for potential recruitment fees related to expanded governance from Dec'24 (if required). </a:t>
            </a:r>
          </a:p>
          <a:p>
            <a:pPr marL="285750" indent="-285750">
              <a:buChar char="•"/>
            </a:pPr>
            <a:r>
              <a:rPr lang="en-US" sz="1000" b="1">
                <a:latin typeface="Metropolis"/>
                <a:cs typeface="Arial"/>
              </a:rPr>
              <a:t>JROC Workstream costs</a:t>
            </a:r>
            <a:r>
              <a:rPr lang="en-US" sz="1000">
                <a:latin typeface="Metropolis"/>
                <a:cs typeface="Arial"/>
              </a:rPr>
              <a:t> – </a:t>
            </a:r>
            <a:r>
              <a:rPr lang="en-US" sz="1000" b="1">
                <a:latin typeface="Metropolis"/>
                <a:cs typeface="Arial"/>
              </a:rPr>
              <a:t>refer to next slide</a:t>
            </a:r>
            <a:r>
              <a:rPr lang="en-US" sz="1000">
                <a:latin typeface="Metropolis"/>
                <a:cs typeface="Arial"/>
              </a:rPr>
              <a:t> for breakdown by workstream.</a:t>
            </a:r>
            <a:endParaRPr lang="en-US" sz="1000"/>
          </a:p>
          <a:p>
            <a:pPr marL="285750" indent="-285750">
              <a:buChar char="•"/>
            </a:pPr>
            <a:r>
              <a:rPr lang="en-US" sz="1000" b="1">
                <a:latin typeface="Metropolis"/>
                <a:cs typeface="Arial"/>
              </a:rPr>
              <a:t>Support functions</a:t>
            </a:r>
            <a:r>
              <a:rPr lang="en-US" sz="1000">
                <a:latin typeface="Metropolis"/>
                <a:cs typeface="Arial"/>
              </a:rPr>
              <a:t> represent the support functions and general overheads that support the teams working on the JROC activities. They represent an allocation rate of between 8% to 10% of overhead costs. </a:t>
            </a:r>
            <a:endParaRPr lang="en-US" sz="1000"/>
          </a:p>
          <a:p>
            <a:pPr marL="285750" indent="-285750">
              <a:buChar char="•"/>
            </a:pPr>
            <a:r>
              <a:rPr lang="en-US" sz="1000">
                <a:latin typeface="Metropolis"/>
                <a:cs typeface="Arial"/>
              </a:rPr>
              <a:t>Updated forecasts will be provided monthly. Any unspent funds would be carried over into next six-month activity cycle or be transferred to the Interim Entity once established. The Budget covering the next funding period will of course take this into account.  </a:t>
            </a:r>
            <a:r>
              <a:rPr lang="en-US" sz="1200">
                <a:latin typeface="Metropolis"/>
                <a:cs typeface="Arial"/>
              </a:rPr>
              <a:t> </a:t>
            </a:r>
            <a:endParaRPr lang="en-US" sz="1200"/>
          </a:p>
          <a:p>
            <a:pPr marL="285750" indent="-285750">
              <a:buChar char="•"/>
            </a:pPr>
            <a:endParaRPr lang="en-US" sz="1200"/>
          </a:p>
          <a:p>
            <a:pPr marL="285750" indent="-285750">
              <a:buChar char="•"/>
            </a:pPr>
            <a:endParaRPr lang="en-US"/>
          </a:p>
        </p:txBody>
      </p:sp>
      <p:pic>
        <p:nvPicPr>
          <p:cNvPr id="7" name="Picture 6" descr="A screenshot of a computer&#10;&#10;Description automatically generated">
            <a:extLst>
              <a:ext uri="{FF2B5EF4-FFF2-40B4-BE49-F238E27FC236}">
                <a16:creationId xmlns:a16="http://schemas.microsoft.com/office/drawing/2014/main" id="{A72DB9A3-6A76-51E9-736F-33C7E17DA4C7}"/>
              </a:ext>
            </a:extLst>
          </p:cNvPr>
          <p:cNvPicPr>
            <a:picLocks noChangeAspect="1"/>
          </p:cNvPicPr>
          <p:nvPr/>
        </p:nvPicPr>
        <p:blipFill>
          <a:blip r:embed="rId2"/>
          <a:stretch>
            <a:fillRect/>
          </a:stretch>
        </p:blipFill>
        <p:spPr>
          <a:xfrm>
            <a:off x="332753" y="1016461"/>
            <a:ext cx="8628047" cy="2895156"/>
          </a:xfrm>
          <a:prstGeom prst="rect">
            <a:avLst/>
          </a:prstGeom>
        </p:spPr>
      </p:pic>
      <p:pic>
        <p:nvPicPr>
          <p:cNvPr id="8" name="Picture 7" descr="A pie chart with numbers and a blue triangle&#10;&#10;Description automatically generated">
            <a:extLst>
              <a:ext uri="{FF2B5EF4-FFF2-40B4-BE49-F238E27FC236}">
                <a16:creationId xmlns:a16="http://schemas.microsoft.com/office/drawing/2014/main" id="{B5A78EFE-20E5-0D23-2FD8-95CCF4898CE5}"/>
              </a:ext>
            </a:extLst>
          </p:cNvPr>
          <p:cNvPicPr>
            <a:picLocks noChangeAspect="1"/>
          </p:cNvPicPr>
          <p:nvPr/>
        </p:nvPicPr>
        <p:blipFill>
          <a:blip r:embed="rId3"/>
          <a:stretch>
            <a:fillRect/>
          </a:stretch>
        </p:blipFill>
        <p:spPr>
          <a:xfrm>
            <a:off x="484403" y="3810104"/>
            <a:ext cx="4970616" cy="2534068"/>
          </a:xfrm>
          <a:prstGeom prst="rect">
            <a:avLst/>
          </a:prstGeom>
        </p:spPr>
      </p:pic>
    </p:spTree>
    <p:extLst>
      <p:ext uri="{BB962C8B-B14F-4D97-AF65-F5344CB8AC3E}">
        <p14:creationId xmlns:p14="http://schemas.microsoft.com/office/powerpoint/2010/main" val="3378517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20/08/2024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Forecasts – Overall </a:t>
            </a:r>
            <a:endParaRPr lang="en-GB"/>
          </a:p>
        </p:txBody>
      </p:sp>
      <p:pic>
        <p:nvPicPr>
          <p:cNvPr id="7" name="Picture 6" descr="A screenshot of a report&#10;&#10;Description automatically generated">
            <a:extLst>
              <a:ext uri="{FF2B5EF4-FFF2-40B4-BE49-F238E27FC236}">
                <a16:creationId xmlns:a16="http://schemas.microsoft.com/office/drawing/2014/main" id="{918EEBB3-AE4A-5367-8AEB-CE451AF58982}"/>
              </a:ext>
            </a:extLst>
          </p:cNvPr>
          <p:cNvPicPr>
            <a:picLocks noChangeAspect="1"/>
          </p:cNvPicPr>
          <p:nvPr/>
        </p:nvPicPr>
        <p:blipFill>
          <a:blip r:embed="rId2"/>
          <a:stretch>
            <a:fillRect/>
          </a:stretch>
        </p:blipFill>
        <p:spPr>
          <a:xfrm>
            <a:off x="197769" y="1719513"/>
            <a:ext cx="9169568" cy="4722395"/>
          </a:xfrm>
          <a:prstGeom prst="rect">
            <a:avLst/>
          </a:prstGeom>
        </p:spPr>
      </p:pic>
    </p:spTree>
    <p:extLst>
      <p:ext uri="{BB962C8B-B14F-4D97-AF65-F5344CB8AC3E}">
        <p14:creationId xmlns:p14="http://schemas.microsoft.com/office/powerpoint/2010/main" val="2666152925"/>
      </p:ext>
    </p:extLst>
  </p:cSld>
  <p:clrMapOvr>
    <a:masterClrMapping/>
  </p:clrMapOvr>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3F7CFD-2340-4F88-9FFC-BC9562F7520A}">
  <ds:schemaRefs>
    <ds:schemaRef ds:uri="http://www.w3.org/XML/1998/namespace"/>
    <ds:schemaRef ds:uri="http://purl.org/dc/dcmitype/"/>
    <ds:schemaRef ds:uri="3b9bd372-8fc5-45fb-a41d-7d174c281789"/>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DE823B6C-5AC2-4566-84DB-2C640496CD4E}">
  <ds:schemaRefs>
    <ds:schemaRef ds:uri="http://schemas.microsoft.com/sharepoint/v3/contenttype/forms"/>
  </ds:schemaRefs>
</ds:datastoreItem>
</file>

<file path=customXml/itemProps3.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otalTime>0</TotalTime>
  <Words>6888</Words>
  <Application>Microsoft Office PowerPoint</Application>
  <PresentationFormat>Widescreen</PresentationFormat>
  <Paragraphs>890</Paragraphs>
  <Slides>31</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31</vt:i4>
      </vt:variant>
    </vt:vector>
  </HeadingPairs>
  <TitlesOfParts>
    <vt:vector size="40" baseType="lpstr">
      <vt:lpstr>Arial</vt:lpstr>
      <vt:lpstr>Arial,Sans-Serif</vt:lpstr>
      <vt:lpstr>Calibri</vt:lpstr>
      <vt:lpstr>Courier New</vt:lpstr>
      <vt:lpstr>Metropolis</vt:lpstr>
      <vt:lpstr>Metropolis Black</vt:lpstr>
      <vt:lpstr>Wingdings 2</vt:lpstr>
      <vt:lpstr>1_Office Theme</vt:lpstr>
      <vt:lpstr>2_Office Theme</vt:lpstr>
      <vt:lpstr>Funders Advisory Panel</vt:lpstr>
      <vt:lpstr>Housekeeping Items</vt:lpstr>
      <vt:lpstr>Agenda </vt:lpstr>
      <vt:lpstr>Minutes from 8 July</vt:lpstr>
      <vt:lpstr>Terms of reference </vt:lpstr>
      <vt:lpstr>Terms of reference</vt:lpstr>
      <vt:lpstr>Financial forecast</vt:lpstr>
      <vt:lpstr>Budget for 6 months </vt:lpstr>
      <vt:lpstr>Financial Forecasts – Overall </vt:lpstr>
      <vt:lpstr>Financial Forecast - JROC Workstream costs </vt:lpstr>
      <vt:lpstr>Plan on a page</vt:lpstr>
      <vt:lpstr>DRAFT JROC Workstreams Consolidated POAP – 25/07/24</vt:lpstr>
      <vt:lpstr>DRAFT JROC Workstream 5 POAP – 25/07/24</vt:lpstr>
      <vt:lpstr>Programme status update</vt:lpstr>
      <vt:lpstr>Workstreams 1-4 Status Report (as at 26.07.24)</vt:lpstr>
      <vt:lpstr>Workstream 5 Status Report (as at 26.07.24)</vt:lpstr>
      <vt:lpstr>Proposed Mitigating Actions </vt:lpstr>
      <vt:lpstr>Governance update</vt:lpstr>
      <vt:lpstr>Meetings summary</vt:lpstr>
      <vt:lpstr>Procurement approach for MLA legal support</vt:lpstr>
      <vt:lpstr>Procurement approach for MLA legal support </vt:lpstr>
      <vt:lpstr>RFP Process to procure external legal support to develop MLA</vt:lpstr>
      <vt:lpstr>There are several potential dimensions for the assessment of a preferred option       </vt:lpstr>
      <vt:lpstr>Broader WS 5 workplan overview</vt:lpstr>
      <vt:lpstr>Non-Sweeping VRP Workstreams and Deliverables</vt:lpstr>
      <vt:lpstr>SS1 Technical and Functional – Overview</vt:lpstr>
      <vt:lpstr>SS2 Disputes – Overview</vt:lpstr>
      <vt:lpstr>SS3 Industry Coordination – Overview</vt:lpstr>
      <vt:lpstr>SS 4a MLA Drafting – Overview</vt:lpstr>
      <vt:lpstr>Sub-workstream 4b Commercial Model / Black Box – Overview</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lastModifiedBy>Richard</cp:lastModifiedBy>
  <cp:revision>1</cp:revision>
  <dcterms:created xsi:type="dcterms:W3CDTF">2024-05-21T00:05:20Z</dcterms:created>
  <dcterms:modified xsi:type="dcterms:W3CDTF">2024-08-20T13:26:38Z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